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 id="2147483671" r:id="rId3"/>
  </p:sldMasterIdLst>
  <p:notesMasterIdLst>
    <p:notesMasterId r:id="rId11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Lst>
  <p:sldSz cx="12192000" cy="6858000"/>
  <p:notesSz cx="6858000" cy="9144000"/>
  <p:embeddedFontLst>
    <p:embeddedFont>
      <p:font typeface="Microsoft JhengHei" panose="020B0604030504040204" pitchFamily="34" charset="-120"/>
      <p:regular r:id="rId111"/>
      <p:bold r:id="rId112"/>
    </p:embeddedFont>
    <p:embeddedFont>
      <p:font typeface="DFKai-SB" panose="03000509000000000000" pitchFamily="65" charset="-120"/>
      <p:regular r:id="rId113"/>
    </p:embeddedFont>
    <p:embeddedFont>
      <p:font typeface="Calibri" panose="020F0502020204030204" pitchFamily="34" charset="0"/>
      <p:regular r:id="rId114"/>
      <p:bold r:id="rId115"/>
      <p:italic r:id="rId116"/>
      <p:boldItalic r:id="rId117"/>
    </p:embeddedFont>
    <p:embeddedFont>
      <p:font typeface="Consolas" panose="020B0609020204030204" pitchFamily="49" charset="0"/>
      <p:regular r:id="rId118"/>
      <p:bold r:id="rId119"/>
      <p:italic r:id="rId120"/>
      <p:boldItalic r:id="rId121"/>
    </p:embeddedFont>
    <p:embeddedFont>
      <p:font typeface="Teko" panose="02020500000000000000" charset="0"/>
      <p:regular r:id="rId122"/>
      <p:bold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2">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4" roundtripDataSignature="AMtx7mjug63YIiWuzjbv4z8E6har80DS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86249E-87D5-4A35-8C40-9C727C9E1291}">
  <a:tblStyle styleId="{E886249E-87D5-4A35-8C40-9C727C9E129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6" autoAdjust="0"/>
    <p:restoredTop sz="77060" autoAdjust="0"/>
  </p:normalViewPr>
  <p:slideViewPr>
    <p:cSldViewPr snapToGrid="0">
      <p:cViewPr varScale="1">
        <p:scale>
          <a:sx n="65" d="100"/>
          <a:sy n="65" d="100"/>
        </p:scale>
        <p:origin x="1368" y="38"/>
      </p:cViewPr>
      <p:guideLst>
        <p:guide orient="horz" pos="283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7.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3.fntdata"/><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customschemas.google.com/relationships/presentationmetadata" Target="meta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0.fntdata"/><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115"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t>各位來賓、老師、同學們大家好，我們是BDSE30期第三組，主題是....</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169" name="Google Shape;16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感謝組長育萍的介紹，接下來由我芳宇為大家帶來環境建置的說明</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因應大量資料處理需求，我們採用Hadoop分散式系統和Spark叢集運算引擎。避免了個人電腦的時間浪費和系統故障的影響，提高了運算效率和可靠性。</a:t>
            </a:r>
            <a:endParaRPr>
              <a:solidFill>
                <a:schemeClr val="dk1"/>
              </a:solidFill>
              <a:latin typeface="Microsoft JhengHei"/>
              <a:ea typeface="Microsoft JhengHei"/>
              <a:cs typeface="Microsoft JhengHei"/>
              <a:sym typeface="Microsoft JhengHei"/>
            </a:endParaRPr>
          </a:p>
        </p:txBody>
      </p:sp>
      <p:sp>
        <p:nvSpPr>
          <p:cNvPr id="377" name="Google Shape;377;p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6" name="Google Shape;2846;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a:p>
          <a:p>
            <a:pPr marL="457200" lvl="0" indent="-228600" algn="l" rtl="0">
              <a:lnSpc>
                <a:spcPct val="100000"/>
              </a:lnSpc>
              <a:spcBef>
                <a:spcPts val="0"/>
              </a:spcBef>
              <a:spcAft>
                <a:spcPts val="0"/>
              </a:spcAft>
              <a:buSzPts val="1100"/>
              <a:buNone/>
            </a:pPr>
            <a:endParaRPr/>
          </a:p>
        </p:txBody>
      </p:sp>
      <p:sp>
        <p:nvSpPr>
          <p:cNvPr id="2847" name="Google Shape;2847;p9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1e55ab7aa18_4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5" name="Google Shape;2855;g1e55ab7aa18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912" name="Google Shape;291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5" name="Google Shape;2935;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最後由我來為大家總結一下，</a:t>
            </a:r>
          </a:p>
          <a:p>
            <a:pPr marL="158750" marR="0" lvl="0" indent="0" algn="l" rtl="0">
              <a:lnSpc>
                <a:spcPct val="100000"/>
              </a:lnSpc>
              <a:spcBef>
                <a:spcPts val="0"/>
              </a:spcBef>
              <a:spcAft>
                <a:spcPts val="0"/>
              </a:spcAft>
              <a:buClr>
                <a:srgbClr val="000000"/>
              </a:buClr>
              <a:buSzPts val="1100"/>
              <a:buFont typeface="Arial"/>
              <a:buNone/>
            </a:pPr>
            <a:endParaRPr dirty="0"/>
          </a:p>
          <a:p>
            <a:pPr marL="457200" lvl="0" indent="-228600" algn="l" rtl="0">
              <a:lnSpc>
                <a:spcPct val="100000"/>
              </a:lnSpc>
              <a:spcBef>
                <a:spcPts val="0"/>
              </a:spcBef>
              <a:spcAft>
                <a:spcPts val="0"/>
              </a:spcAft>
              <a:buSzPts val="1100"/>
              <a:buNone/>
            </a:pPr>
            <a:endParaRPr dirty="0"/>
          </a:p>
        </p:txBody>
      </p:sp>
      <p:sp>
        <p:nvSpPr>
          <p:cNvPr id="2936" name="Google Shape;2936;p9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dirty="0"/>
              <a:t>首先入境來台分析的部分，我們發現政治局勢、政策變化、疫情明顯影響入境來台人數</a:t>
            </a:r>
            <a:endParaRPr dirty="0"/>
          </a:p>
          <a:p>
            <a:pPr marL="0" lvl="0" indent="0" algn="l" rtl="0">
              <a:lnSpc>
                <a:spcPct val="115000"/>
              </a:lnSpc>
              <a:spcBef>
                <a:spcPts val="0"/>
              </a:spcBef>
              <a:spcAft>
                <a:spcPts val="0"/>
              </a:spcAft>
              <a:buClr>
                <a:schemeClr val="dk1"/>
              </a:buClr>
              <a:buSzPts val="1100"/>
              <a:buFont typeface="Arial"/>
              <a:buNone/>
            </a:pPr>
            <a:r>
              <a:rPr lang="zh-TW" dirty="0"/>
              <a:t>再來是不同國家地區的入境來台人口組成不同，像是來台的遊客年齡大小以及男女比高低等，故觀光業者可以針對不同國家的客群制定行銷策略以及旅遊企劃、政府也可以針對潛在外國市場制定觀光旅遊政策和推廣</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zh-TW" dirty="0"/>
              <a:t>接著住宿評論的部分，我們發現旅客非常注重的早餐品質、整潔度以及方便性</a:t>
            </a:r>
            <a:endParaRPr dirty="0"/>
          </a:p>
          <a:p>
            <a:pPr marL="0" lvl="0" indent="0" algn="l" rtl="0">
              <a:lnSpc>
                <a:spcPct val="115000"/>
              </a:lnSpc>
              <a:spcBef>
                <a:spcPts val="0"/>
              </a:spcBef>
              <a:spcAft>
                <a:spcPts val="0"/>
              </a:spcAft>
              <a:buClr>
                <a:schemeClr val="dk1"/>
              </a:buClr>
              <a:buSzPts val="1100"/>
              <a:buFont typeface="Arial"/>
              <a:buNone/>
            </a:pPr>
            <a:r>
              <a:rPr lang="zh-TW" dirty="0"/>
              <a:t>再來是我們發現不同縣市的飯店，不同國家的旅客看重的住宿的條件不太一樣，像是大部分來台北遊玩的遊客</a:t>
            </a:r>
            <a:r>
              <a:rPr lang="zh-TW" altLang="en-US" dirty="0"/>
              <a:t>會</a:t>
            </a:r>
            <a:r>
              <a:rPr lang="zh-TW" dirty="0"/>
              <a:t>比較注重住宿的方便性，那到高雄遊玩的旅客會比較注重住宿的性價比，以旅客國籍來看，</a:t>
            </a:r>
            <a:r>
              <a:rPr lang="zh-TW" altLang="en-US" dirty="0"/>
              <a:t>大部分的</a:t>
            </a:r>
            <a:r>
              <a:rPr lang="zh-TW" dirty="0"/>
              <a:t>日本跟韓國旅客</a:t>
            </a:r>
            <a:r>
              <a:rPr lang="zh-TW" altLang="en-US" dirty="0"/>
              <a:t>比較</a:t>
            </a:r>
            <a:r>
              <a:rPr lang="zh-TW" dirty="0"/>
              <a:t>注重員工是否友善、那中國</a:t>
            </a:r>
            <a:r>
              <a:rPr lang="zh-TW" altLang="en-US" dirty="0"/>
              <a:t>的旅客</a:t>
            </a:r>
            <a:r>
              <a:rPr lang="zh-TW" dirty="0"/>
              <a:t>可能會比較注重性價比</a:t>
            </a:r>
            <a:endParaRPr dirty="0"/>
          </a:p>
          <a:p>
            <a:pPr marL="0" lvl="0" indent="0" algn="l" rtl="0">
              <a:lnSpc>
                <a:spcPct val="100000"/>
              </a:lnSpc>
              <a:spcBef>
                <a:spcPts val="0"/>
              </a:spcBef>
              <a:spcAft>
                <a:spcPts val="0"/>
              </a:spcAft>
              <a:buSzPts val="1100"/>
              <a:buNone/>
            </a:pPr>
            <a:endParaRPr dirty="0"/>
          </a:p>
        </p:txBody>
      </p:sp>
      <p:sp>
        <p:nvSpPr>
          <p:cNvPr id="2944" name="Google Shape;294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6" name="Google Shape;296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zh-TW" dirty="0"/>
              <a:t>那未來展望的部分:</a:t>
            </a:r>
            <a:endParaRPr dirty="0"/>
          </a:p>
          <a:p>
            <a:pPr marL="158750" lvl="0" indent="0" algn="l" rtl="0">
              <a:lnSpc>
                <a:spcPct val="100000"/>
              </a:lnSpc>
              <a:spcBef>
                <a:spcPts val="0"/>
              </a:spcBef>
              <a:spcAft>
                <a:spcPts val="0"/>
              </a:spcAft>
              <a:buSzPts val="1100"/>
              <a:buNone/>
            </a:pPr>
            <a:r>
              <a:rPr lang="zh-TW" dirty="0"/>
              <a:t>第一、我們希望能進一步擴大數據來源，收集來自不同訂房平台的住宿評論，提供更全面的住宿推薦。</a:t>
            </a:r>
            <a:endParaRPr dirty="0"/>
          </a:p>
          <a:p>
            <a:pPr marL="158750" lvl="0" indent="0" algn="l" rtl="0">
              <a:lnSpc>
                <a:spcPct val="100000"/>
              </a:lnSpc>
              <a:spcBef>
                <a:spcPts val="0"/>
              </a:spcBef>
              <a:spcAft>
                <a:spcPts val="0"/>
              </a:spcAft>
              <a:buSzPts val="1100"/>
              <a:buNone/>
            </a:pPr>
            <a:r>
              <a:rPr lang="zh-TW" dirty="0"/>
              <a:t>第二個是 我們希望能與全台旅遊景點作結合，自動生成推薦行程及住宿：讓旅遊行程規劃更完善。</a:t>
            </a:r>
            <a:endParaRPr dirty="0"/>
          </a:p>
          <a:p>
            <a:pPr marL="158750" lvl="0" indent="0" algn="l" rtl="0">
              <a:lnSpc>
                <a:spcPct val="100000"/>
              </a:lnSpc>
              <a:spcBef>
                <a:spcPts val="0"/>
              </a:spcBef>
              <a:spcAft>
                <a:spcPts val="0"/>
              </a:spcAft>
              <a:buSzPts val="1100"/>
              <a:buNone/>
            </a:pPr>
            <a:r>
              <a:rPr lang="zh-TW" dirty="0"/>
              <a:t>第三個是</a:t>
            </a:r>
            <a:r>
              <a:rPr lang="zh-TW" altLang="zh-TW" dirty="0"/>
              <a:t>我們</a:t>
            </a:r>
            <a:r>
              <a:rPr lang="zh-TW" dirty="0"/>
              <a:t>希望能結合訂房網篩選條件供使用者選擇，例如訂房日期、人數、房型、價格範圍等，能夠讓使用者更精確地找到符合其需求的住宿選項。</a:t>
            </a:r>
            <a:endParaRPr dirty="0"/>
          </a:p>
          <a:p>
            <a:pPr marL="158750" lvl="0" indent="0" algn="l" rtl="0">
              <a:lnSpc>
                <a:spcPct val="100000"/>
              </a:lnSpc>
              <a:spcBef>
                <a:spcPts val="0"/>
              </a:spcBef>
              <a:spcAft>
                <a:spcPts val="0"/>
              </a:spcAft>
              <a:buSzPts val="1100"/>
              <a:buNone/>
            </a:pPr>
            <a:r>
              <a:rPr lang="zh-TW" dirty="0"/>
              <a:t>第四個是 </a:t>
            </a:r>
            <a:r>
              <a:rPr lang="zh-TW" altLang="en-US" dirty="0"/>
              <a:t>我們希望能</a:t>
            </a:r>
            <a:r>
              <a:rPr lang="zh-TW" dirty="0"/>
              <a:t>多國語言呈現網頁內容： 讓推薦系統國際化，擴大使用客群。</a:t>
            </a:r>
            <a:endParaRPr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6" name="Google Shape;2996;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dirty="0"/>
              <a:t>那以上是我們第三組的報告，謝謝大家</a:t>
            </a:r>
            <a:endParaRPr dirty="0"/>
          </a:p>
        </p:txBody>
      </p:sp>
      <p:sp>
        <p:nvSpPr>
          <p:cNvPr id="2997" name="Google Shape;2997;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a:solidFill>
                  <a:srgbClr val="000000"/>
                </a:solidFill>
                <a:latin typeface="Arial"/>
                <a:ea typeface="Arial"/>
                <a:cs typeface="Arial"/>
                <a:sym typeface="Arial"/>
              </a:rPr>
              <a:t>106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這是我們叢集分層的架構</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385" name="Google Shape;38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底層開始</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作業系統 Vmware 虛擬電腦搭載 Ubuntu Linux 22.04長期支援版 作業系統</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425" name="Google Shape;42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中間層</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資料儲存 Hadoop hdfs 分散式資料儲存系統</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資源配置 Hadoop yarn 分散式運算系統 管理分配系統資源</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運算引擎 Hadoop mapreduce和Spark通用的分散式處理引擎，Spark使用磁碟運算並擁有最佳化的演算法，速度會比Mapreduce快上好幾倍</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               Zookeeper 則是負責監控Hadoop系統，來確保我們叢集的高可用性</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466" name="Google Shape;46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上層</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應用程式 我們會運用 Pyspark 與 Python來進行相應的資料處理工作</a:t>
            </a:r>
            <a:endParaRPr>
              <a:solidFill>
                <a:schemeClr val="dk1"/>
              </a:solidFill>
            </a:endParaRPr>
          </a:p>
        </p:txBody>
      </p:sp>
      <p:sp>
        <p:nvSpPr>
          <p:cNvPr id="508" name="Google Shape;50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這是我們分散式系統的配置</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5台的實體主機每台搭配2台虛擬主機總共10台虛擬主機</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CPU 4核心總共40顆</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20G 的RAN 總共200G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硬碟部分都是使用1TB</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549" name="Google Shape;54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zh-TW">
                <a:solidFill>
                  <a:schemeClr val="dk1"/>
                </a:solidFill>
                <a:latin typeface="Calibri"/>
                <a:ea typeface="Calibri"/>
                <a:cs typeface="Calibri"/>
                <a:sym typeface="Calibri"/>
              </a:rPr>
              <a:t>這是我們的分散式系統架構圖</a:t>
            </a:r>
            <a:br>
              <a:rPr lang="zh-TW">
                <a:solidFill>
                  <a:schemeClr val="dk1"/>
                </a:solidFill>
                <a:latin typeface="Calibri"/>
                <a:ea typeface="Calibri"/>
                <a:cs typeface="Calibri"/>
                <a:sym typeface="Calibri"/>
              </a:rPr>
            </a:br>
            <a:endParaRPr/>
          </a:p>
        </p:txBody>
      </p:sp>
      <p:sp>
        <p:nvSpPr>
          <p:cNvPr id="567" name="Google Shape;56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EdgeNode 邊緣節點也是用戶端節點用戶們由此進入Hadoop叢集，在叢集中扮演和其他節點溝通的腳色，也能執行程式進行資料處理工作。</a:t>
            </a:r>
            <a:endParaRPr>
              <a:solidFill>
                <a:schemeClr val="dk1"/>
              </a:solidFill>
            </a:endParaRPr>
          </a:p>
          <a:p>
            <a:pPr marL="0" lvl="0" indent="0" algn="l" rtl="0">
              <a:lnSpc>
                <a:spcPct val="90000"/>
              </a:lnSpc>
              <a:spcBef>
                <a:spcPts val="0"/>
              </a:spcBef>
              <a:spcAft>
                <a:spcPts val="0"/>
              </a:spcAft>
              <a:buClr>
                <a:schemeClr val="dk1"/>
              </a:buClr>
              <a:buSzPts val="4400"/>
              <a:buFont typeface="Arial"/>
              <a:buNone/>
            </a:pPr>
            <a:endParaRPr>
              <a:solidFill>
                <a:schemeClr val="dk1"/>
              </a:solidFill>
              <a:highlight>
                <a:srgbClr val="EDF2FB"/>
              </a:highlight>
            </a:endParaRPr>
          </a:p>
        </p:txBody>
      </p:sp>
      <p:sp>
        <p:nvSpPr>
          <p:cNvPr id="631" name="Google Shape;6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ResourceManager 負責整個叢集系統資源的管理分配，也是YARN系統核心。</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NameNode 負責叢集系統的結構，管理和維護分散式系統(HDFS)，將上傳至HDFS的檔案分成區塊並備份，並將區塊分散儲存至不同Data Node。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00" name="Google Shape;70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Zookeeper 對NameNode與ResourceManager自動進行故障時的協調，在叢集中機器間的配置和通信，使叢集能達到高可用性。</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JournalNode 確保已啟動和時刻同步StandbyNameNode的原數據資料。</a:t>
            </a:r>
            <a:endParaRPr>
              <a:solidFill>
                <a:schemeClr val="dk1"/>
              </a:solidFill>
            </a:endParaRPr>
          </a:p>
          <a:p>
            <a:pPr marL="0" lvl="0" indent="0" algn="l" rtl="0">
              <a:lnSpc>
                <a:spcPct val="90000"/>
              </a:lnSpc>
              <a:spcBef>
                <a:spcPts val="0"/>
              </a:spcBef>
              <a:spcAft>
                <a:spcPts val="0"/>
              </a:spcAft>
              <a:buClr>
                <a:schemeClr val="dk1"/>
              </a:buClr>
              <a:buSzPts val="4400"/>
              <a:buFont typeface="Arial"/>
              <a:buNone/>
            </a:pPr>
            <a:endParaRPr>
              <a:solidFill>
                <a:schemeClr val="dk1"/>
              </a:solidFill>
            </a:endParaRPr>
          </a:p>
        </p:txBody>
      </p:sp>
      <p:sp>
        <p:nvSpPr>
          <p:cNvPr id="773" name="Google Shape;7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zh-TW" altLang="en-US" dirty="0">
                <a:effectLst/>
              </a:rPr>
              <a:t>我是組長郭育萍，首先由我來介紹團隊分工跟專案介紹，那我主要負責網路爬蟲、也就是資料蒐集的部分，我們的組員芳宇 負責環境、也就是</a:t>
            </a:r>
            <a:r>
              <a:rPr lang="en-US" altLang="zh-TW" dirty="0" err="1">
                <a:effectLst/>
              </a:rPr>
              <a:t>hadoop</a:t>
            </a:r>
            <a:r>
              <a:rPr lang="zh-TW" altLang="en-US" dirty="0">
                <a:effectLst/>
              </a:rPr>
              <a:t>的叢集建置，紹維負責將爬蟲下來的資料進行清整，</a:t>
            </a:r>
          </a:p>
          <a:p>
            <a:pPr marL="158750" indent="0">
              <a:buNone/>
            </a:pPr>
            <a:br>
              <a:rPr lang="zh-TW" altLang="en-US" dirty="0">
                <a:effectLst/>
              </a:rPr>
            </a:b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p:txBody>
      </p:sp>
      <p:sp>
        <p:nvSpPr>
          <p:cNvPr id="184" name="Google Shape;18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SecondaryNameNode 是NameNode備份節點，降低HDFS故障時數據損失風險。</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StandbyNameNode 是NameNode備用節點，增加HDFS可靠性，減少系統停機時間，提供更好容錯能力，數據持續可用性。</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如果碰到NameNode發生故障時StandbyNameNode會立刻轉換成ActiveNameNode來維持整個Hadoop叢集系統平台的運行。</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845" name="Google Shape;8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Job History Server 負責儲存系統的工作歷史日誌，主要幫助用戶監控和分析MapReduce作業的歷史信息，從而改進和優化數據處理工作。</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Node Manager 負責在節點上管理和監控容器的運行，確保YARN應用程序能有效利用資源，並實現集群資源的有效分配和管理。</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Data Node 負責存儲和管理實際的數據塊，實現數據的分布式存儲，並處理客戶端的數據讀取和寫入操作。確保HDFS的穩定運行和高可用性。</a:t>
            </a:r>
            <a:endParaRPr>
              <a:solidFill>
                <a:schemeClr val="dk1"/>
              </a:solidFill>
            </a:endParaRPr>
          </a:p>
          <a:p>
            <a:pPr marL="0" lvl="0" indent="0" algn="l" rtl="0">
              <a:lnSpc>
                <a:spcPct val="90000"/>
              </a:lnSpc>
              <a:spcBef>
                <a:spcPts val="0"/>
              </a:spcBef>
              <a:spcAft>
                <a:spcPts val="0"/>
              </a:spcAft>
              <a:buClr>
                <a:schemeClr val="dk1"/>
              </a:buClr>
              <a:buSzPts val="4400"/>
              <a:buFont typeface="Arial"/>
              <a:buNone/>
            </a:pPr>
            <a:endParaRPr>
              <a:solidFill>
                <a:schemeClr val="dk1"/>
              </a:solidFill>
            </a:endParaRPr>
          </a:p>
        </p:txBody>
      </p:sp>
      <p:sp>
        <p:nvSpPr>
          <p:cNvPr id="919" name="Google Shape;9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以上就是我們分散式系統架構圖的講解</a:t>
            </a:r>
            <a:endParaRPr>
              <a:solidFill>
                <a:schemeClr val="dk1"/>
              </a:solidFill>
            </a:endParaRPr>
          </a:p>
          <a:p>
            <a:pPr marL="0" lvl="0" indent="0" algn="l" rtl="0">
              <a:lnSpc>
                <a:spcPct val="90000"/>
              </a:lnSpc>
              <a:spcBef>
                <a:spcPts val="0"/>
              </a:spcBef>
              <a:spcAft>
                <a:spcPts val="0"/>
              </a:spcAft>
              <a:buClr>
                <a:schemeClr val="dk1"/>
              </a:buClr>
              <a:buSzPts val="4400"/>
              <a:buFont typeface="Arial"/>
              <a:buNone/>
            </a:pPr>
            <a:endParaRPr>
              <a:solidFill>
                <a:schemeClr val="dk1"/>
              </a:solidFill>
              <a:latin typeface="Calibri"/>
              <a:ea typeface="Calibri"/>
              <a:cs typeface="Calibri"/>
              <a:sym typeface="Calibri"/>
            </a:endParaRPr>
          </a:p>
        </p:txBody>
      </p:sp>
      <p:sp>
        <p:nvSpPr>
          <p:cNvPr id="994" name="Google Shape;9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在我們的叢集效能測試中，我們訓練初始化中文RoBERTa預訓練模型和對應的分詞器，在單機跟叢集環境下測試，叢集運算比單機快上2.87倍，顯示出叢集運算的高效性。</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1060" name="Google Shape;106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我們的網頁環境主要是架設在Google雲端平台GCP並在裡面啟動Docker容器技術，我們使用Python的部分撰寫成Dockerfile建立使用環境以及Flask Mysql Nginx Image，最後再使用Docker-compose一次啟動所有的Container，那在這邊3306port跟5000port只會用在Container之間的資料傳輸，並開放80port供使用者來做網頁的連線。</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以上就是我們環境建置的報告，接下來資料蒐集的部分換組長育萍為大家說明</a:t>
            </a:r>
            <a:endParaRPr/>
          </a:p>
        </p:txBody>
      </p:sp>
      <p:sp>
        <p:nvSpPr>
          <p:cNvPr id="1090" name="Google Shape;109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zh-TW" dirty="0"/>
              <a:t>接下來由我介紹資料蒐集的部分</a:t>
            </a:r>
            <a:endParaRPr dirty="0"/>
          </a:p>
        </p:txBody>
      </p:sp>
      <p:sp>
        <p:nvSpPr>
          <p:cNvPr id="1151" name="Google Shape;1151;p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dirty="0"/>
              <a:t>我們入境</a:t>
            </a:r>
            <a:r>
              <a:rPr lang="zh-TW" altLang="en-US" dirty="0"/>
              <a:t>來台</a:t>
            </a:r>
            <a:r>
              <a:rPr lang="zh-TW" dirty="0"/>
              <a:t>分析主要資料來源有交通部民航局、政府資料開放平台、台灣旅宿網、交通部觀光局的統計資料，</a:t>
            </a:r>
            <a:r>
              <a:rPr lang="zh-TW" altLang="en-US" dirty="0"/>
              <a:t>那</a:t>
            </a:r>
            <a:r>
              <a:rPr lang="zh-TW" dirty="0"/>
              <a:t>主要使用</a:t>
            </a:r>
            <a:r>
              <a:rPr lang="zh-TW" altLang="en-US" dirty="0"/>
              <a:t>的資料有</a:t>
            </a:r>
            <a:r>
              <a:rPr lang="zh-TW" dirty="0"/>
              <a:t>國籍、性別、年齡、停留夜數等</a:t>
            </a:r>
            <a:endParaRPr dirty="0"/>
          </a:p>
        </p:txBody>
      </p:sp>
      <p:sp>
        <p:nvSpPr>
          <p:cNvPr id="1160" name="Google Shape;1160;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dirty="0"/>
              <a:t>那我們這部分是透過網路爬蟲自動化爬取</a:t>
            </a:r>
            <a:r>
              <a:rPr lang="zh-TW" altLang="en-US" dirty="0"/>
              <a:t>的報表</a:t>
            </a:r>
            <a:r>
              <a:rPr lang="zh-TW" dirty="0"/>
              <a:t>，起始年度是從2008年到今年3月的資料</a:t>
            </a:r>
            <a:r>
              <a:rPr lang="zh-TW" altLang="en-US" dirty="0"/>
              <a:t>，</a:t>
            </a:r>
            <a:endParaRPr dirty="0"/>
          </a:p>
        </p:txBody>
      </p:sp>
      <p:sp>
        <p:nvSpPr>
          <p:cNvPr id="1200" name="Google Shape;12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9" name="Google Shape;12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solidFill>
                  <a:srgbClr val="003580"/>
                </a:solidFill>
                <a:latin typeface="arial"/>
                <a:ea typeface="arial"/>
                <a:cs typeface="arial"/>
                <a:sym typeface="arial"/>
              </a:rPr>
              <a:t>再來住宿評論的部分，我們選擇了兩大訂房網站，一個是Booking.com另一個是agoda，</a:t>
            </a:r>
            <a:r>
              <a:rPr lang="zh-TW" b="1">
                <a:solidFill>
                  <a:srgbClr val="003580"/>
                </a:solidFill>
                <a:latin typeface="arial"/>
                <a:ea typeface="arial"/>
                <a:cs typeface="arial"/>
                <a:sym typeface="arial"/>
              </a:rPr>
              <a:t>.</a:t>
            </a:r>
            <a:endParaRPr/>
          </a:p>
        </p:txBody>
      </p:sp>
      <p:sp>
        <p:nvSpPr>
          <p:cNvPr id="1220" name="Google Shape;1220;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首先我們先介紹booking住宿評論，我們在網路上有找到rapid api，可以爬取booking相關資訊，但每個月有request的次數限制，</a:t>
            </a:r>
            <a:endParaRPr/>
          </a:p>
        </p:txBody>
      </p:sp>
      <p:sp>
        <p:nvSpPr>
          <p:cNvPr id="1245" name="Google Shape;12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dirty="0"/>
              <a:t>再來交由雅雲負責資料分析，以及昰宇進行</a:t>
            </a:r>
            <a:r>
              <a:rPr lang="zh-TW" altLang="en-US" dirty="0"/>
              <a:t>推薦系統的</a:t>
            </a:r>
            <a:r>
              <a:rPr lang="zh-TW" dirty="0"/>
              <a:t>模型建置，最後交由佩倫進行視覺化以及網頁應用</a:t>
            </a:r>
            <a:endParaRPr dirty="0"/>
          </a:p>
          <a:p>
            <a:pPr marL="0" marR="0" lvl="0" indent="0" algn="l" rtl="0">
              <a:lnSpc>
                <a:spcPct val="100000"/>
              </a:lnSpc>
              <a:spcBef>
                <a:spcPts val="0"/>
              </a:spcBef>
              <a:spcAft>
                <a:spcPts val="0"/>
              </a:spcAft>
              <a:buSzPts val="1100"/>
              <a:buNone/>
            </a:pPr>
            <a:endParaRPr dirty="0"/>
          </a:p>
        </p:txBody>
      </p:sp>
      <p:sp>
        <p:nvSpPr>
          <p:cNvPr id="210" name="Google Shape;21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所以我們只蒐集booking飯店的部分資訊，其中主要有hotel id、飯店名稱跟url等，</a:t>
            </a:r>
            <a:endParaRPr/>
          </a:p>
        </p:txBody>
      </p:sp>
      <p:sp>
        <p:nvSpPr>
          <p:cNvPr id="1263" name="Google Shape;126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那因為我們要切換到評論那個頁面，所以我們要運用api 的url，再加以排列組合以及新增字串，最後得出我們所需要的網址</a:t>
            </a:r>
            <a:endParaRPr/>
          </a:p>
        </p:txBody>
      </p:sp>
      <p:sp>
        <p:nvSpPr>
          <p:cNvPr id="1281" name="Google Shape;128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rgbClr val="000000"/>
              </a:buClr>
              <a:buSzPts val="1100"/>
              <a:buFont typeface="Arial"/>
              <a:buNone/>
            </a:pPr>
            <a:r>
              <a:rPr lang="zh-TW"/>
              <a:t>那我們爬取的區塊主要分三大部分，第一個是飯店名稱、地址，第二個部分是住宿整體評分以及單項評分，第三個部分是評論者的相關資訊，像是評論者名字跟國籍與正負評等，</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9" name="Google Shape;131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zh-TW"/>
              <a:t>那我們在爬取booking遇到的困難是，當我們爬完所有台灣的飯店評論時，再做檢查的時候，發現有些飯店欄位名稱跟資料對不上</a:t>
            </a:r>
            <a:endParaRPr/>
          </a:p>
        </p:txBody>
      </p:sp>
      <p:sp>
        <p:nvSpPr>
          <p:cNvPr id="1320" name="Google Shape;1320;p3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後來我們再反查那些飯店的網頁，發現原來有些飯店有wifi評分，有些卻沒有，於是我們就在寫了程式讓那些欄位往後退一欄，並修改原本的程式碼，也就是寫條件判斷如果單項評分有缺就補空值</a:t>
            </a:r>
            <a:endParaRPr/>
          </a:p>
        </p:txBody>
      </p:sp>
      <p:sp>
        <p:nvSpPr>
          <p:cNvPr id="1341" name="Google Shape;134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2" name="Google Shape;136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zh-TW"/>
              <a:t>再來是Agoda住宿評論爬取的部分，因為agoda沒有相關api可以使用，所以我們透過agoda台灣住宿這個頁面下的縣市分類，去一一爬取</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TW" dirty="0">
                <a:solidFill>
                  <a:schemeClr val="dk1"/>
                </a:solidFill>
              </a:rPr>
              <a:t>那由於agoda跟booking是同一間母公司，</a:t>
            </a:r>
            <a:r>
              <a:rPr lang="zh-TW" altLang="en-US" dirty="0">
                <a:solidFill>
                  <a:schemeClr val="dk1"/>
                </a:solidFill>
              </a:rPr>
              <a:t>所以</a:t>
            </a:r>
            <a:r>
              <a:rPr lang="zh-TW" dirty="0">
                <a:solidFill>
                  <a:schemeClr val="dk1"/>
                </a:solidFill>
              </a:rPr>
              <a:t>agoda的網站評論中，同時會有booking的評論，但這裡我們只針對agoda進行爬取，接著選擇所有住宿評鑑、所有房型以及所有語言，那評分的部分跟booking類似，有整體評分跟單項評分，</a:t>
            </a:r>
            <a:endParaRPr dirty="0"/>
          </a:p>
        </p:txBody>
      </p:sp>
      <p:sp>
        <p:nvSpPr>
          <p:cNvPr id="1373" name="Google Shape;137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再來是評論的部分，我們一樣爬取</a:t>
            </a:r>
            <a:r>
              <a:rPr lang="zh-TW">
                <a:solidFill>
                  <a:schemeClr val="dk1"/>
                </a:solidFill>
              </a:rPr>
              <a:t>評論者相關資訊，評論者姓名、國籍等</a:t>
            </a:r>
            <a:r>
              <a:rPr lang="zh-TW"/>
              <a:t>，那agoda評論比較不一樣的是，他沒有分正負評，只有綜合評論</a:t>
            </a:r>
            <a:endParaRPr/>
          </a:p>
        </p:txBody>
      </p:sp>
      <p:sp>
        <p:nvSpPr>
          <p:cNvPr id="1394" name="Google Shape;139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zh-TW"/>
              <a:t>那我們在爬取agoda遇到的第一個困難，我們發現在評論爬取過程中，會有一個彈跳視窗，這個視窗有時候會遮到切換到下一頁的元素，導致會有exception的發生，於是我們透過程式碼寫了條件判斷，如果有出現彈跳視窗的元素，就將它關閉，</a:t>
            </a:r>
            <a:endParaRPr/>
          </a:p>
        </p:txBody>
      </p:sp>
      <p:sp>
        <p:nvSpPr>
          <p:cNvPr id="1415" name="Google Shape;1415;p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zh-TW" dirty="0"/>
              <a:t>再來我們遇到第二個困難是，我們發現在爬取飯店名稱時，飯店名稱有用到兩種元素，大部分都是為p元素，但有時候會遇到該飯店名稱使用h1的元素，於是我們</a:t>
            </a:r>
            <a:r>
              <a:rPr lang="zh-TW" altLang="en-US" dirty="0"/>
              <a:t>也寫了</a:t>
            </a:r>
            <a:r>
              <a:rPr lang="zh-TW" dirty="0"/>
              <a:t>條件判斷以避免exception的發生</a:t>
            </a:r>
            <a:endParaRPr dirty="0"/>
          </a:p>
          <a:p>
            <a:pPr marL="0" lvl="0" indent="0" algn="l" rtl="0">
              <a:lnSpc>
                <a:spcPct val="115000"/>
              </a:lnSpc>
              <a:spcBef>
                <a:spcPts val="0"/>
              </a:spcBef>
              <a:spcAft>
                <a:spcPts val="0"/>
              </a:spcAft>
              <a:buClr>
                <a:schemeClr val="dk1"/>
              </a:buClr>
              <a:buSzPts val="1100"/>
              <a:buFont typeface="Arial"/>
              <a:buNone/>
            </a:pPr>
            <a:r>
              <a:rPr lang="zh-TW" dirty="0"/>
              <a:t>接下來我們先交給紹維為我們介紹資料清整的部分</a:t>
            </a:r>
            <a:endParaRPr dirty="0"/>
          </a:p>
          <a:p>
            <a:pPr marL="457200" marR="0" lvl="0" indent="-228600" algn="l" rtl="0">
              <a:lnSpc>
                <a:spcPct val="100000"/>
              </a:lnSpc>
              <a:spcBef>
                <a:spcPts val="0"/>
              </a:spcBef>
              <a:spcAft>
                <a:spcPts val="0"/>
              </a:spcAft>
              <a:buClr>
                <a:srgbClr val="000000"/>
              </a:buClr>
              <a:buSzPts val="1100"/>
              <a:buFont typeface="Arial"/>
              <a:buNone/>
            </a:pPr>
            <a:endParaRPr dirty="0"/>
          </a:p>
        </p:txBody>
      </p:sp>
      <p:sp>
        <p:nvSpPr>
          <p:cNvPr id="1436" name="Google Shape;1436;p5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dirty="0"/>
              <a:t>這是我們的報告議程，接下來我們會依照以下來進行，首先是專題介紹，再來是環境建置、資料蒐集、資料清整、資料分析、模型建置、網頁架構與視覺化，最後會為大家總結以及講述未來展望</a:t>
            </a:r>
            <a:endParaRPr dirty="0"/>
          </a:p>
        </p:txBody>
      </p:sp>
      <p:sp>
        <p:nvSpPr>
          <p:cNvPr id="236" name="Google Shape;236;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spcBef>
                <a:spcPts val="1200"/>
              </a:spcBef>
              <a:spcAft>
                <a:spcPts val="0"/>
              </a:spcAft>
              <a:buFont typeface="Arial" panose="020B0604020202020204" pitchFamily="34" charset="0"/>
              <a:buChar char="•"/>
            </a:pPr>
            <a:r>
              <a:rPr lang="zh-TW" altLang="en-US" sz="1800" b="0" i="0" u="none" strike="noStrike" dirty="0">
                <a:solidFill>
                  <a:srgbClr val="595959"/>
                </a:solidFill>
                <a:effectLst/>
                <a:latin typeface="Arial" panose="020B0604020202020204" pitchFamily="34" charset="0"/>
              </a:rPr>
              <a:t>謝謝育萍的介紹</a:t>
            </a:r>
            <a:endParaRPr lang="zh-TW" altLang="en-US" sz="1800" b="0" i="0" u="none" strike="noStrike" dirty="0">
              <a:solidFill>
                <a:srgbClr val="000000"/>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zh-TW" altLang="en-US" sz="1800" b="0" i="0" u="none" strike="noStrike" dirty="0">
                <a:solidFill>
                  <a:srgbClr val="595959"/>
                </a:solidFill>
                <a:effectLst/>
                <a:latin typeface="Arial" panose="020B0604020202020204" pitchFamily="34" charset="0"/>
              </a:rPr>
              <a:t>大家好，接下來由我介紹資料清整的部分</a:t>
            </a:r>
            <a:endParaRPr lang="zh-TW" altLang="en-US" sz="1800" b="0" i="0" u="none" strike="noStrike" dirty="0">
              <a:solidFill>
                <a:srgbClr val="000000"/>
              </a:solidFill>
              <a:effectLst/>
              <a:latin typeface="Arial" panose="020B0604020202020204" pitchFamily="34" charset="0"/>
            </a:endParaRPr>
          </a:p>
          <a:p>
            <a:pPr marL="457200" lvl="0" indent="-228600" algn="l" rtl="0">
              <a:lnSpc>
                <a:spcPct val="100000"/>
              </a:lnSpc>
              <a:spcBef>
                <a:spcPts val="0"/>
              </a:spcBef>
              <a:spcAft>
                <a:spcPts val="0"/>
              </a:spcAft>
              <a:buSzPts val="1100"/>
              <a:buNone/>
            </a:pPr>
            <a:endParaRPr dirty="0"/>
          </a:p>
        </p:txBody>
      </p:sp>
      <p:sp>
        <p:nvSpPr>
          <p:cNvPr id="1459" name="Google Shape;1459;p7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首先是入境分析的資料，在爬完入境相關的資料以後，發現每隔幾年資料格式可能會有變動，</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所以我們會先觀察資料的變化然後進行調整。</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再來我們會去除不必要的欄或列，並處理</a:t>
            </a:r>
            <a:r>
              <a:rPr lang="en-US" altLang="zh-TW" sz="1800" b="0" i="0" u="none" strike="noStrike" dirty="0">
                <a:solidFill>
                  <a:srgbClr val="595959"/>
                </a:solidFill>
                <a:effectLst/>
                <a:latin typeface="Arial" panose="020B0604020202020204" pitchFamily="34" charset="0"/>
              </a:rPr>
              <a:t>Na</a:t>
            </a:r>
            <a:r>
              <a:rPr lang="zh-TW" altLang="en-US" sz="1800" b="0" i="0" u="none" strike="noStrike" dirty="0">
                <a:solidFill>
                  <a:srgbClr val="595959"/>
                </a:solidFill>
                <a:effectLst/>
                <a:latin typeface="Arial" panose="020B0604020202020204" pitchFamily="34" charset="0"/>
              </a:rPr>
              <a:t>值</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為了讓我們的資料更完整更好閱讀，我們也會新增需要的欄位，像是時間，然後調整資料的排列方式。</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再來我們會將所有資料合併，那為了方便資料由</a:t>
            </a:r>
            <a:r>
              <a:rPr lang="en-US" altLang="zh-TW" sz="1800" b="0" i="0" u="none" strike="noStrike" dirty="0">
                <a:solidFill>
                  <a:srgbClr val="595959"/>
                </a:solidFill>
                <a:effectLst/>
                <a:latin typeface="Arial" panose="020B0604020202020204" pitchFamily="34" charset="0"/>
              </a:rPr>
              <a:t>python</a:t>
            </a:r>
            <a:r>
              <a:rPr lang="zh-TW" altLang="en-US" sz="1800" b="0" i="0" u="none" strike="noStrike" dirty="0">
                <a:solidFill>
                  <a:srgbClr val="595959"/>
                </a:solidFill>
                <a:effectLst/>
                <a:latin typeface="Arial" panose="020B0604020202020204" pitchFamily="34" charset="0"/>
              </a:rPr>
              <a:t>進</a:t>
            </a:r>
            <a:r>
              <a:rPr lang="en-US" altLang="zh-TW" sz="1800" b="0" i="0" u="none" strike="noStrike" dirty="0">
                <a:solidFill>
                  <a:srgbClr val="595959"/>
                </a:solidFill>
                <a:effectLst/>
                <a:latin typeface="Arial" panose="020B0604020202020204" pitchFamily="34" charset="0"/>
              </a:rPr>
              <a:t>SQL</a:t>
            </a:r>
            <a:r>
              <a:rPr lang="zh-TW" altLang="en-US" sz="1800" b="0" i="0" u="none" strike="noStrike" dirty="0">
                <a:solidFill>
                  <a:srgbClr val="595959"/>
                </a:solidFill>
                <a:effectLst/>
                <a:latin typeface="Arial" panose="020B0604020202020204" pitchFamily="34" charset="0"/>
              </a:rPr>
              <a:t>，我們最後會將欄位名稱統一改成英文並將空格移除。</a:t>
            </a:r>
            <a:endParaRPr lang="zh-TW" altLang="en-US" sz="1800" b="0" i="0" u="none" strike="noStrike" dirty="0">
              <a:solidFill>
                <a:srgbClr val="000000"/>
              </a:solidFill>
              <a:effectLst/>
              <a:latin typeface="Arial" panose="020B0604020202020204" pitchFamily="34" charset="0"/>
            </a:endParaRPr>
          </a:p>
          <a:p>
            <a:pPr marL="0" lvl="0" indent="0" algn="l" rtl="0">
              <a:lnSpc>
                <a:spcPct val="100000"/>
              </a:lnSpc>
              <a:spcBef>
                <a:spcPts val="1200"/>
              </a:spcBef>
              <a:spcAft>
                <a:spcPts val="0"/>
              </a:spcAft>
              <a:buSzPts val="1100"/>
              <a:buNone/>
            </a:pPr>
            <a:endParaRPr dirty="0"/>
          </a:p>
          <a:p>
            <a:pPr marL="457200" lvl="0" indent="-228600" algn="l" rtl="0">
              <a:lnSpc>
                <a:spcPct val="100000"/>
              </a:lnSpc>
              <a:spcBef>
                <a:spcPts val="1200"/>
              </a:spcBef>
              <a:spcAft>
                <a:spcPts val="0"/>
              </a:spcAft>
              <a:buSzPts val="1100"/>
              <a:buNone/>
            </a:pPr>
            <a:endParaRPr dirty="0"/>
          </a:p>
        </p:txBody>
      </p:sp>
      <p:sp>
        <p:nvSpPr>
          <p:cNvPr id="1468" name="Google Shape;1468;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2" name="Google Shape;15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接下來是住宿評論的部分</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將住宿評論抓下來之後，我們先去除空評論，然後去除像是</a:t>
            </a:r>
            <a:r>
              <a:rPr lang="en-US" altLang="zh-TW" sz="1800" b="0" i="0" u="none" strike="noStrike" dirty="0">
                <a:solidFill>
                  <a:srgbClr val="595959"/>
                </a:solidFill>
                <a:effectLst/>
                <a:latin typeface="Arial" panose="020B0604020202020204" pitchFamily="34" charset="0"/>
              </a:rPr>
              <a:t>"none"</a:t>
            </a:r>
            <a:r>
              <a:rPr lang="zh-TW" altLang="en-US" sz="1800" b="0" i="0" u="none" strike="noStrike" dirty="0">
                <a:solidFill>
                  <a:srgbClr val="595959"/>
                </a:solidFill>
                <a:effectLst/>
                <a:latin typeface="Arial" panose="020B0604020202020204" pitchFamily="34" charset="0"/>
              </a:rPr>
              <a:t>、</a:t>
            </a:r>
            <a:r>
              <a:rPr lang="en-US" altLang="zh-TW" sz="1800" b="0" i="0" u="none" strike="noStrike" dirty="0">
                <a:solidFill>
                  <a:srgbClr val="595959"/>
                </a:solidFill>
                <a:effectLst/>
                <a:latin typeface="Arial" panose="020B0604020202020204" pitchFamily="34" charset="0"/>
              </a:rPr>
              <a:t>"nope"</a:t>
            </a:r>
            <a:r>
              <a:rPr lang="zh-TW" altLang="en-US" sz="1800" b="0" i="0" u="none" strike="noStrike" dirty="0">
                <a:solidFill>
                  <a:srgbClr val="595959"/>
                </a:solidFill>
                <a:effectLst/>
                <a:latin typeface="Arial" panose="020B0604020202020204" pitchFamily="34" charset="0"/>
              </a:rPr>
              <a:t>、</a:t>
            </a:r>
            <a:r>
              <a:rPr lang="en-US" altLang="zh-TW" sz="1800" b="0" i="0" u="none" strike="noStrike" dirty="0">
                <a:solidFill>
                  <a:srgbClr val="595959"/>
                </a:solidFill>
                <a:effectLst/>
                <a:latin typeface="Arial" panose="020B0604020202020204" pitchFamily="34" charset="0"/>
              </a:rPr>
              <a:t>"</a:t>
            </a:r>
            <a:r>
              <a:rPr lang="zh-TW" altLang="en-US" sz="1800" b="0" i="0" u="none" strike="noStrike" dirty="0">
                <a:solidFill>
                  <a:srgbClr val="595959"/>
                </a:solidFill>
                <a:effectLst/>
                <a:latin typeface="Arial" panose="020B0604020202020204" pitchFamily="34" charset="0"/>
              </a:rPr>
              <a:t>無</a:t>
            </a:r>
            <a:r>
              <a:rPr lang="en-US" altLang="zh-TW" sz="1800" b="0" i="0" u="none" strike="noStrike" dirty="0">
                <a:solidFill>
                  <a:srgbClr val="595959"/>
                </a:solidFill>
                <a:effectLst/>
                <a:latin typeface="Arial" panose="020B0604020202020204" pitchFamily="34" charset="0"/>
              </a:rPr>
              <a:t>"</a:t>
            </a:r>
            <a:r>
              <a:rPr lang="zh-TW" altLang="en-US" sz="1800" b="0" i="0" u="none" strike="noStrike" dirty="0">
                <a:solidFill>
                  <a:srgbClr val="595959"/>
                </a:solidFill>
                <a:effectLst/>
                <a:latin typeface="Arial" panose="020B0604020202020204" pitchFamily="34" charset="0"/>
              </a:rPr>
              <a:t>、</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en-US" altLang="zh-TW" sz="1800" b="0" i="0" u="none" strike="noStrike" dirty="0">
                <a:solidFill>
                  <a:srgbClr val="595959"/>
                </a:solidFill>
                <a:effectLst/>
                <a:latin typeface="Arial" panose="020B0604020202020204" pitchFamily="34" charset="0"/>
              </a:rPr>
              <a:t>"</a:t>
            </a:r>
            <a:r>
              <a:rPr lang="zh-TW" altLang="en-US" sz="1800" b="0" i="0" u="none" strike="noStrike" dirty="0">
                <a:solidFill>
                  <a:srgbClr val="595959"/>
                </a:solidFill>
                <a:effectLst/>
                <a:latin typeface="Arial" panose="020B0604020202020204" pitchFamily="34" charset="0"/>
              </a:rPr>
              <a:t>沒有</a:t>
            </a:r>
            <a:r>
              <a:rPr lang="en-US" altLang="zh-TW" sz="1800" b="0" i="0" u="none" strike="noStrike" dirty="0">
                <a:solidFill>
                  <a:srgbClr val="595959"/>
                </a:solidFill>
                <a:effectLst/>
                <a:latin typeface="Arial" panose="020B0604020202020204" pitchFamily="34" charset="0"/>
              </a:rPr>
              <a:t>"</a:t>
            </a:r>
            <a:r>
              <a:rPr lang="zh-TW" altLang="en-US" sz="1800" b="0" i="0" u="none" strike="noStrike" dirty="0">
                <a:solidFill>
                  <a:srgbClr val="595959"/>
                </a:solidFill>
                <a:effectLst/>
                <a:latin typeface="Arial" panose="020B0604020202020204" pitchFamily="34" charset="0"/>
              </a:rPr>
              <a:t>等沒意義的評論，</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接下來利用</a:t>
            </a:r>
            <a:r>
              <a:rPr lang="en-US" altLang="zh-TW" sz="1800" b="0" i="0" u="none" strike="noStrike" dirty="0" err="1">
                <a:solidFill>
                  <a:srgbClr val="595959"/>
                </a:solidFill>
                <a:effectLst/>
                <a:latin typeface="Arial" panose="020B0604020202020204" pitchFamily="34" charset="0"/>
              </a:rPr>
              <a:t>deep_translator</a:t>
            </a:r>
            <a:r>
              <a:rPr lang="zh-TW" altLang="en-US" sz="1800" b="0" i="0" u="none" strike="noStrike" dirty="0">
                <a:solidFill>
                  <a:srgbClr val="595959"/>
                </a:solidFill>
                <a:effectLst/>
                <a:latin typeface="Arial" panose="020B0604020202020204" pitchFamily="34" charset="0"/>
              </a:rPr>
              <a:t>、</a:t>
            </a:r>
            <a:r>
              <a:rPr lang="en-US" altLang="zh-TW" sz="1800" b="0" i="0" u="none" strike="noStrike" dirty="0" err="1">
                <a:solidFill>
                  <a:srgbClr val="595959"/>
                </a:solidFill>
                <a:effectLst/>
                <a:latin typeface="Arial" panose="020B0604020202020204" pitchFamily="34" charset="0"/>
              </a:rPr>
              <a:t>GoogleTranslator</a:t>
            </a:r>
            <a:r>
              <a:rPr lang="zh-TW" altLang="en-US" sz="1800" b="0" i="0" u="none" strike="noStrike" dirty="0">
                <a:solidFill>
                  <a:srgbClr val="595959"/>
                </a:solidFill>
                <a:effectLst/>
                <a:latin typeface="Arial" panose="020B0604020202020204" pitchFamily="34" charset="0"/>
              </a:rPr>
              <a:t>等套件對評論進行翻譯，</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然後再用</a:t>
            </a:r>
            <a:r>
              <a:rPr lang="en-US" altLang="zh-TW" sz="1800" b="0" i="0" u="none" strike="noStrike" dirty="0" err="1">
                <a:solidFill>
                  <a:srgbClr val="595959"/>
                </a:solidFill>
                <a:effectLst/>
                <a:latin typeface="Arial" panose="020B0604020202020204" pitchFamily="34" charset="0"/>
              </a:rPr>
              <a:t>opencc</a:t>
            </a:r>
            <a:r>
              <a:rPr lang="zh-TW" altLang="en-US" sz="1800" b="0" i="0" u="none" strike="noStrike" dirty="0">
                <a:solidFill>
                  <a:srgbClr val="595959"/>
                </a:solidFill>
                <a:effectLst/>
                <a:latin typeface="Arial" panose="020B0604020202020204" pitchFamily="34" charset="0"/>
              </a:rPr>
              <a:t>將簡體字轉成繁體字</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在評論的整理過程中，我們也統一了一些關鍵字的寫法，</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像是</a:t>
            </a:r>
            <a:r>
              <a:rPr lang="en-US" altLang="zh-TW" sz="1800" b="0" i="0" u="none" strike="noStrike" dirty="0">
                <a:solidFill>
                  <a:srgbClr val="595959"/>
                </a:solidFill>
                <a:effectLst/>
                <a:latin typeface="Arial" panose="020B0604020202020204" pitchFamily="34" charset="0"/>
              </a:rPr>
              <a:t>:</a:t>
            </a:r>
            <a:r>
              <a:rPr lang="zh-TW" altLang="en-US" sz="1800" b="0" i="0" u="none" strike="noStrike" dirty="0">
                <a:solidFill>
                  <a:srgbClr val="595959"/>
                </a:solidFill>
                <a:effectLst/>
                <a:latin typeface="Arial" panose="020B0604020202020204" pitchFamily="34" charset="0"/>
              </a:rPr>
              <a:t>我們將</a:t>
            </a:r>
            <a:r>
              <a:rPr lang="en-US" altLang="zh-TW" sz="1800" b="0" i="0" u="none" strike="noStrike" dirty="0">
                <a:solidFill>
                  <a:srgbClr val="595959"/>
                </a:solidFill>
                <a:effectLst/>
                <a:latin typeface="Arial" panose="020B0604020202020204" pitchFamily="34" charset="0"/>
              </a:rPr>
              <a:t>cp</a:t>
            </a:r>
            <a:r>
              <a:rPr lang="zh-TW" altLang="en-US" sz="1800" b="0" i="0" u="none" strike="noStrike" dirty="0">
                <a:solidFill>
                  <a:srgbClr val="595959"/>
                </a:solidFill>
                <a:effectLst/>
                <a:latin typeface="Arial" panose="020B0604020202020204" pitchFamily="34" charset="0"/>
              </a:rPr>
              <a:t>值都取代成性價比。</a:t>
            </a:r>
            <a:endParaRPr lang="zh-TW" alt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595959"/>
                </a:solidFill>
                <a:effectLst/>
                <a:latin typeface="Arial" panose="020B0604020202020204" pitchFamily="34" charset="0"/>
              </a:rPr>
              <a:t>最後再用正規表達式去除不必要的符號只留下中文</a:t>
            </a:r>
            <a:endParaRPr lang="zh-TW" altLang="en-US" sz="1800" b="0" i="0" u="none" strike="noStrike" dirty="0">
              <a:solidFill>
                <a:srgbClr val="000000"/>
              </a:solidFill>
              <a:effectLst/>
              <a:latin typeface="Arial" panose="020B0604020202020204" pitchFamily="34" charset="0"/>
            </a:endParaRPr>
          </a:p>
          <a:p>
            <a:pPr marL="0" lvl="0" indent="0" algn="l" rtl="0">
              <a:lnSpc>
                <a:spcPct val="100000"/>
              </a:lnSpc>
              <a:spcBef>
                <a:spcPts val="1200"/>
              </a:spcBef>
              <a:spcAft>
                <a:spcPts val="0"/>
              </a:spcAft>
              <a:buSzPts val="1100"/>
              <a:buNone/>
            </a:pPr>
            <a:endParaRPr sz="1200" dirty="0">
              <a:solidFill>
                <a:srgbClr val="595959"/>
              </a:solidFill>
            </a:endParaRPr>
          </a:p>
          <a:p>
            <a:pPr marL="457200" lvl="0" indent="-228600" algn="l" rtl="0">
              <a:lnSpc>
                <a:spcPct val="100000"/>
              </a:lnSpc>
              <a:spcBef>
                <a:spcPts val="1200"/>
              </a:spcBef>
              <a:spcAft>
                <a:spcPts val="0"/>
              </a:spcAft>
              <a:buSzPts val="1100"/>
              <a:buNone/>
            </a:pPr>
            <a:endParaRPr dirty="0"/>
          </a:p>
        </p:txBody>
      </p:sp>
      <p:sp>
        <p:nvSpPr>
          <p:cNvPr id="1503" name="Google Shape;1503;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0" name="Google Shape;1540;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sz="1800" b="0" i="0" u="none" strike="noStrike" dirty="0">
                <a:solidFill>
                  <a:srgbClr val="000000"/>
                </a:solidFill>
                <a:effectLst/>
                <a:latin typeface="Arial" panose="020B0604020202020204" pitchFamily="34" charset="0"/>
              </a:rPr>
              <a:t>這邊是我們住宿評論的翻譯結果，可以發現像是上面的泰文或是日文都有成功翻譯</a:t>
            </a:r>
            <a:endParaRPr dirty="0"/>
          </a:p>
        </p:txBody>
      </p:sp>
      <p:sp>
        <p:nvSpPr>
          <p:cNvPr id="1541" name="Google Shape;1541;p8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3" name="Google Shape;156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000000"/>
                </a:solidFill>
                <a:effectLst/>
                <a:latin typeface="Arial" panose="020B0604020202020204" pitchFamily="34" charset="0"/>
              </a:rPr>
              <a:t>在處理完評論資料後，我們會先用結巴和中研院的</a:t>
            </a:r>
            <a:r>
              <a:rPr lang="en-US" altLang="zh-TW" sz="1800" b="0" i="0" u="none" strike="noStrike" dirty="0" err="1">
                <a:solidFill>
                  <a:srgbClr val="000000"/>
                </a:solidFill>
                <a:effectLst/>
                <a:latin typeface="Arial" panose="020B0604020202020204" pitchFamily="34" charset="0"/>
              </a:rPr>
              <a:t>ckip</a:t>
            </a:r>
            <a:r>
              <a:rPr lang="zh-TW" altLang="en-US" sz="1800" b="0" i="0" u="none" strike="noStrike" dirty="0">
                <a:solidFill>
                  <a:srgbClr val="000000"/>
                </a:solidFill>
                <a:effectLst/>
                <a:latin typeface="Arial" panose="020B0604020202020204" pitchFamily="34" charset="0"/>
              </a:rPr>
              <a:t>分別進行分詞，</a:t>
            </a: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000000"/>
                </a:solidFill>
                <a:effectLst/>
                <a:latin typeface="Arial" panose="020B0604020202020204" pitchFamily="34" charset="0"/>
              </a:rPr>
              <a:t>利用得到的分詞結果製作出我們的旅遊字典，然後再用旅遊字典搭配結巴重新分詞。</a:t>
            </a: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000000"/>
                </a:solidFill>
                <a:effectLst/>
                <a:latin typeface="Arial" panose="020B0604020202020204" pitchFamily="34" charset="0"/>
              </a:rPr>
              <a:t>完成分詞後，我們也根據我們創建的停用字字典去除不必要的字詞，像是，這些、那些以及一些語助詞等等，</a:t>
            </a:r>
          </a:p>
          <a:p>
            <a:pPr marL="158750" indent="0" rtl="0" fontAlgn="base">
              <a:spcBef>
                <a:spcPts val="0"/>
              </a:spcBef>
              <a:spcAft>
                <a:spcPts val="0"/>
              </a:spcAft>
              <a:buFont typeface="Arial" panose="020B0604020202020204" pitchFamily="34" charset="0"/>
              <a:buNone/>
            </a:pPr>
            <a:r>
              <a:rPr lang="zh-TW" altLang="en-US" sz="1800" b="0" i="0" u="none" strike="noStrike" dirty="0">
                <a:solidFill>
                  <a:srgbClr val="000000"/>
                </a:solidFill>
                <a:effectLst/>
                <a:latin typeface="Arial" panose="020B0604020202020204" pitchFamily="34" charset="0"/>
              </a:rPr>
              <a:t>最後我們再一次去除空值，並刪掉評論數少於</a:t>
            </a:r>
            <a:r>
              <a:rPr lang="en-US" altLang="zh-TW" sz="1800" b="0" i="0" u="none" strike="noStrike" dirty="0">
                <a:solidFill>
                  <a:srgbClr val="000000"/>
                </a:solidFill>
                <a:effectLst/>
                <a:latin typeface="Arial" panose="020B0604020202020204" pitchFamily="34" charset="0"/>
              </a:rPr>
              <a:t>30</a:t>
            </a:r>
            <a:r>
              <a:rPr lang="zh-TW" altLang="en-US" sz="1800" b="0" i="0" u="none" strike="noStrike" dirty="0">
                <a:solidFill>
                  <a:srgbClr val="000000"/>
                </a:solidFill>
                <a:effectLst/>
                <a:latin typeface="Arial" panose="020B0604020202020204" pitchFamily="34" charset="0"/>
              </a:rPr>
              <a:t>筆的旅店</a:t>
            </a:r>
          </a:p>
          <a:p>
            <a:pPr marL="0" lvl="0" indent="0" algn="l" rtl="0">
              <a:lnSpc>
                <a:spcPct val="100000"/>
              </a:lnSpc>
              <a:spcBef>
                <a:spcPts val="1200"/>
              </a:spcBef>
              <a:spcAft>
                <a:spcPts val="0"/>
              </a:spcAft>
              <a:buSzPts val="1100"/>
              <a:buNone/>
            </a:pPr>
            <a:endParaRPr sz="1200" dirty="0">
              <a:solidFill>
                <a:srgbClr val="595959"/>
              </a:solidFill>
            </a:endParaRPr>
          </a:p>
          <a:p>
            <a:pPr marL="457200" lvl="0" indent="-228600" algn="l" rtl="0">
              <a:lnSpc>
                <a:spcPct val="100000"/>
              </a:lnSpc>
              <a:spcBef>
                <a:spcPts val="1200"/>
              </a:spcBef>
              <a:spcAft>
                <a:spcPts val="0"/>
              </a:spcAft>
              <a:buSzPts val="1100"/>
              <a:buNone/>
            </a:pPr>
            <a:endParaRPr dirty="0"/>
          </a:p>
        </p:txBody>
      </p:sp>
      <p:sp>
        <p:nvSpPr>
          <p:cNvPr id="1564" name="Google Shape;1564;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接下來是我們住宿評論的整體流程，分別是第一次分詞、新增旅遊字典、第二次分詞、</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去除停用字並得到分詞結果，</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再來模型的部分，我們使用</a:t>
            </a:r>
            <a:r>
              <a:rPr lang="en-US" altLang="zh-TW" sz="1800" b="0" i="0" u="none" strike="noStrike" dirty="0">
                <a:solidFill>
                  <a:srgbClr val="000000"/>
                </a:solidFill>
                <a:effectLst/>
                <a:latin typeface="Arial" panose="020B0604020202020204" pitchFamily="34" charset="0"/>
              </a:rPr>
              <a:t>TFIDF</a:t>
            </a:r>
            <a:r>
              <a:rPr lang="zh-TW" altLang="en-US" sz="1800" b="0" i="0" u="none" strike="noStrike" dirty="0">
                <a:solidFill>
                  <a:srgbClr val="000000"/>
                </a:solidFill>
                <a:effectLst/>
                <a:latin typeface="Arial" panose="020B0604020202020204" pitchFamily="34" charset="0"/>
              </a:rPr>
              <a:t>找出關鍵字並畫出詞雲，</a:t>
            </a:r>
            <a:endParaRPr lang="zh-TW" altLang="en-US" b="0" dirty="0">
              <a:effectLst/>
            </a:endParaRPr>
          </a:p>
          <a:p>
            <a:pPr marL="158750" indent="0" rtl="0">
              <a:spcBef>
                <a:spcPts val="0"/>
              </a:spcBef>
              <a:spcAft>
                <a:spcPts val="0"/>
              </a:spcAft>
              <a:buNone/>
            </a:pPr>
            <a:r>
              <a:rPr lang="zh-TW" altLang="en-US" sz="1800" b="0" i="0" u="none" strike="noStrike" dirty="0">
                <a:solidFill>
                  <a:srgbClr val="000000"/>
                </a:solidFill>
                <a:effectLst/>
                <a:latin typeface="Arial" panose="020B0604020202020204" pitchFamily="34" charset="0"/>
              </a:rPr>
              <a:t>並且利用</a:t>
            </a:r>
            <a:r>
              <a:rPr lang="en-US" altLang="zh-TW" sz="1800" b="0" i="0" u="none" strike="noStrike" dirty="0">
                <a:solidFill>
                  <a:srgbClr val="000000"/>
                </a:solidFill>
                <a:effectLst/>
                <a:latin typeface="Arial" panose="020B0604020202020204" pitchFamily="34" charset="0"/>
              </a:rPr>
              <a:t>Doc2Vec</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BERT</a:t>
            </a:r>
            <a:r>
              <a:rPr lang="zh-TW" altLang="en-US" sz="1800" b="0" i="0" u="none" strike="noStrike" dirty="0">
                <a:solidFill>
                  <a:srgbClr val="000000"/>
                </a:solidFill>
                <a:effectLst/>
                <a:latin typeface="Arial" panose="020B0604020202020204" pitchFamily="34" charset="0"/>
              </a:rPr>
              <a:t>等模型搭配餘閒相似度嘗試推薦旅店。</a:t>
            </a:r>
            <a:endParaRPr lang="zh-TW" altLang="en-US" b="0" dirty="0">
              <a:effectLst/>
            </a:endParaRPr>
          </a:p>
          <a:p>
            <a:pPr marL="158750" indent="0" rtl="0">
              <a:spcBef>
                <a:spcPts val="0"/>
              </a:spcBef>
              <a:spcAft>
                <a:spcPts val="0"/>
              </a:spcAft>
              <a:buNone/>
            </a:pPr>
            <a:br>
              <a:rPr lang="zh-TW" altLang="en-US" b="0" dirty="0">
                <a:effectLst/>
              </a:rPr>
            </a:br>
            <a:r>
              <a:rPr lang="zh-TW" altLang="en-US" sz="1800" b="0" i="0" u="none" strike="noStrike" dirty="0">
                <a:solidFill>
                  <a:srgbClr val="000000"/>
                </a:solidFill>
                <a:effectLst/>
                <a:latin typeface="Arial" panose="020B0604020202020204" pitchFamily="34" charset="0"/>
              </a:rPr>
              <a:t>接下來資料分析的部分就交由雅雲來進行介紹</a:t>
            </a:r>
            <a:endParaRPr lang="zh-TW" altLang="en-US" b="0" dirty="0">
              <a:effectLst/>
            </a:endParaRPr>
          </a:p>
          <a:p>
            <a:pPr marL="158750" indent="0">
              <a:buNone/>
            </a:pPr>
            <a:br>
              <a:rPr lang="zh-TW" altLang="en-US" dirty="0"/>
            </a:br>
            <a:endParaRPr dirty="0"/>
          </a:p>
        </p:txBody>
      </p:sp>
      <p:sp>
        <p:nvSpPr>
          <p:cNvPr id="1595" name="Google Shape;15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謝謝紹維，接下來由我介紹資料分析</a:t>
            </a:r>
            <a:endParaRPr/>
          </a:p>
        </p:txBody>
      </p:sp>
      <p:sp>
        <p:nvSpPr>
          <p:cNvPr id="1698" name="Google Shape;1698;p8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e55ab7aa18_3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首先，先看到「歷年來台旅客數」的趨勢圖，</a:t>
            </a:r>
            <a:endParaRPr/>
          </a:p>
          <a:p>
            <a:pPr marL="158750" lvl="0" indent="0" algn="l" rtl="0">
              <a:lnSpc>
                <a:spcPct val="100000"/>
              </a:lnSpc>
              <a:spcBef>
                <a:spcPts val="0"/>
              </a:spcBef>
              <a:spcAft>
                <a:spcPts val="0"/>
              </a:spcAft>
              <a:buSzPts val="1100"/>
              <a:buNone/>
            </a:pPr>
            <a:r>
              <a:rPr lang="zh-TW"/>
              <a:t>橫軸是年份、縱軸是人數，</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可以看到在這兩個時間點有明顯的上升跟下降，</a:t>
            </a:r>
            <a:endParaRPr/>
          </a:p>
          <a:p>
            <a:pPr marL="158750" lvl="0" indent="0" algn="l" rtl="0">
              <a:lnSpc>
                <a:spcPct val="100000"/>
              </a:lnSpc>
              <a:spcBef>
                <a:spcPts val="0"/>
              </a:spcBef>
              <a:spcAft>
                <a:spcPts val="0"/>
              </a:spcAft>
              <a:buSzPts val="1100"/>
              <a:buNone/>
            </a:pPr>
            <a:r>
              <a:rPr lang="zh-TW"/>
              <a:t>下降的原因大家應該都猜到了，就是因為covid-19 的關係</a:t>
            </a:r>
            <a:endParaRPr/>
          </a:p>
          <a:p>
            <a:pPr marL="0" lvl="0" indent="0" algn="l" rtl="0">
              <a:lnSpc>
                <a:spcPct val="100000"/>
              </a:lnSpc>
              <a:spcBef>
                <a:spcPts val="0"/>
              </a:spcBef>
              <a:spcAft>
                <a:spcPts val="0"/>
              </a:spcAft>
              <a:buSzPts val="1100"/>
              <a:buNone/>
            </a:pPr>
            <a:endParaRPr/>
          </a:p>
        </p:txBody>
      </p:sp>
      <p:sp>
        <p:nvSpPr>
          <p:cNvPr id="1706" name="Google Shape;1706;g1e55ab7aa18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e55ab7aa18_3_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我們放大到「2019～2022年，看一下</a:t>
            </a:r>
            <a:r>
              <a:rPr lang="zh-TW">
                <a:solidFill>
                  <a:schemeClr val="dk1"/>
                </a:solidFill>
              </a:rPr>
              <a:t>每一季</a:t>
            </a:r>
            <a:r>
              <a:rPr lang="zh-TW"/>
              <a:t>來台旅客的人數變化」。</a:t>
            </a:r>
            <a:endParaRPr/>
          </a:p>
          <a:p>
            <a:pPr marL="158750" lvl="0" indent="0" algn="l" rtl="0">
              <a:spcBef>
                <a:spcPts val="0"/>
              </a:spcBef>
              <a:spcAft>
                <a:spcPts val="0"/>
              </a:spcAft>
              <a:buClr>
                <a:schemeClr val="dk1"/>
              </a:buClr>
              <a:buSzPts val="1100"/>
              <a:buFont typeface="Arial"/>
              <a:buNone/>
            </a:pPr>
            <a:r>
              <a:rPr lang="zh-TW">
                <a:solidFill>
                  <a:schemeClr val="dk1"/>
                </a:solidFill>
              </a:rPr>
              <a:t>橫軸是時間、縱軸是人數，</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因為疫情關係，</a:t>
            </a:r>
            <a:endParaRPr/>
          </a:p>
          <a:p>
            <a:pPr marL="158750" lvl="0" indent="0" algn="l" rtl="0">
              <a:lnSpc>
                <a:spcPct val="100000"/>
              </a:lnSpc>
              <a:spcBef>
                <a:spcPts val="0"/>
              </a:spcBef>
              <a:spcAft>
                <a:spcPts val="0"/>
              </a:spcAft>
              <a:buSzPts val="1100"/>
              <a:buNone/>
            </a:pPr>
            <a:r>
              <a:rPr lang="zh-TW"/>
              <a:t>台灣在2020年3月19日，禁止旅客來台，</a:t>
            </a:r>
            <a:endParaRPr/>
          </a:p>
          <a:p>
            <a:pPr marL="158750" lvl="0" indent="0" algn="l" rtl="0">
              <a:lnSpc>
                <a:spcPct val="100000"/>
              </a:lnSpc>
              <a:spcBef>
                <a:spcPts val="0"/>
              </a:spcBef>
              <a:spcAft>
                <a:spcPts val="0"/>
              </a:spcAft>
              <a:buSzPts val="1100"/>
              <a:buNone/>
            </a:pPr>
            <a:r>
              <a:rPr lang="zh-TW"/>
              <a:t>所以在Q1～Q2這段時間，來台旅客降到最低點。</a:t>
            </a:r>
            <a:endParaRPr/>
          </a:p>
          <a:p>
            <a:pPr marL="0" lvl="0" indent="0" algn="l" rtl="0">
              <a:lnSpc>
                <a:spcPct val="100000"/>
              </a:lnSpc>
              <a:spcBef>
                <a:spcPts val="0"/>
              </a:spcBef>
              <a:spcAft>
                <a:spcPts val="0"/>
              </a:spcAft>
              <a:buSzPts val="1100"/>
              <a:buNone/>
            </a:pPr>
            <a:endParaRPr/>
          </a:p>
        </p:txBody>
      </p:sp>
      <p:sp>
        <p:nvSpPr>
          <p:cNvPr id="1727" name="Google Shape;1727;g1e55ab7aa18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e55ab7aa18_3_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而在2022年10月13日國門解封，</a:t>
            </a:r>
            <a:endParaRPr/>
          </a:p>
          <a:p>
            <a:pPr marL="158750" lvl="0" indent="0" algn="l" rtl="0">
              <a:lnSpc>
                <a:spcPct val="100000"/>
              </a:lnSpc>
              <a:spcBef>
                <a:spcPts val="0"/>
              </a:spcBef>
              <a:spcAft>
                <a:spcPts val="0"/>
              </a:spcAft>
              <a:buSzPts val="1100"/>
              <a:buNone/>
            </a:pPr>
            <a:r>
              <a:rPr lang="zh-TW"/>
              <a:t>入境僅需要自主防疫，</a:t>
            </a:r>
            <a:endParaRPr/>
          </a:p>
          <a:p>
            <a:pPr marL="158750" lvl="0" indent="0" algn="l" rtl="0">
              <a:lnSpc>
                <a:spcPct val="100000"/>
              </a:lnSpc>
              <a:spcBef>
                <a:spcPts val="0"/>
              </a:spcBef>
              <a:spcAft>
                <a:spcPts val="0"/>
              </a:spcAft>
              <a:buSzPts val="1100"/>
              <a:buNone/>
            </a:pPr>
            <a:r>
              <a:rPr lang="zh-TW"/>
              <a:t>所以可以看到旅客數，有逐漸變多的趨勢。</a:t>
            </a:r>
            <a:endParaRPr/>
          </a:p>
          <a:p>
            <a:pPr marL="0" lvl="0" indent="0" algn="l" rtl="0">
              <a:lnSpc>
                <a:spcPct val="100000"/>
              </a:lnSpc>
              <a:spcBef>
                <a:spcPts val="0"/>
              </a:spcBef>
              <a:spcAft>
                <a:spcPts val="0"/>
              </a:spcAft>
              <a:buSzPts val="1100"/>
              <a:buNone/>
            </a:pPr>
            <a:endParaRPr/>
          </a:p>
        </p:txBody>
      </p:sp>
      <p:sp>
        <p:nvSpPr>
          <p:cNvPr id="1749" name="Google Shape;1749;g1e55ab7aa18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zh-TW">
                <a:solidFill>
                  <a:schemeClr val="dk1"/>
                </a:solidFill>
                <a:latin typeface="Microsoft JhengHei"/>
                <a:ea typeface="Microsoft JhengHei"/>
                <a:cs typeface="Microsoft JhengHei"/>
                <a:sym typeface="Microsoft JhengHei"/>
              </a:rPr>
              <a:t>接下來正式進入我們的主題</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252" name="Google Shape;252;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e55ab7aa18_3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zh-TW"/>
              <a:t>接下來我們看一下，旅客人數上升的時間點。</a:t>
            </a:r>
            <a:endParaRPr/>
          </a:p>
        </p:txBody>
      </p:sp>
      <p:sp>
        <p:nvSpPr>
          <p:cNvPr id="1772" name="Google Shape;1772;g1e55ab7aa18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1e55ab7aa18_3_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我們先拉出5個比較具代表性的國家，</a:t>
            </a:r>
            <a:r>
              <a:rPr lang="zh-TW">
                <a:solidFill>
                  <a:schemeClr val="dk1"/>
                </a:solidFill>
              </a:rPr>
              <a:t>看一下來台旅客數</a:t>
            </a:r>
            <a:endParaRPr/>
          </a:p>
          <a:p>
            <a:pPr marL="158750" lvl="0" indent="0" algn="l" rtl="0">
              <a:lnSpc>
                <a:spcPct val="100000"/>
              </a:lnSpc>
              <a:spcBef>
                <a:spcPts val="0"/>
              </a:spcBef>
              <a:spcAft>
                <a:spcPts val="0"/>
              </a:spcAft>
              <a:buSzPts val="1100"/>
              <a:buNone/>
            </a:pPr>
            <a:r>
              <a:rPr lang="zh-TW"/>
              <a:t>，分別是中國、香港、日本、韓國、美國，</a:t>
            </a:r>
            <a:endParaRPr/>
          </a:p>
          <a:p>
            <a:pPr marL="158750" lvl="0" indent="0" algn="l" rtl="0">
              <a:spcBef>
                <a:spcPts val="0"/>
              </a:spcBef>
              <a:spcAft>
                <a:spcPts val="0"/>
              </a:spcAft>
              <a:buSzPts val="1100"/>
              <a:buNone/>
            </a:pPr>
            <a:r>
              <a:rPr lang="zh-TW">
                <a:solidFill>
                  <a:schemeClr val="dk1"/>
                </a:solidFill>
              </a:rPr>
              <a:t>橫軸是年份、縱軸是人數，</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lnSpc>
                <a:spcPct val="100000"/>
              </a:lnSpc>
              <a:spcBef>
                <a:spcPts val="0"/>
              </a:spcBef>
              <a:spcAft>
                <a:spcPts val="0"/>
              </a:spcAft>
              <a:buSzPts val="1100"/>
              <a:buNone/>
            </a:pPr>
            <a:r>
              <a:rPr lang="zh-TW"/>
              <a:t>其中可以看到，</a:t>
            </a:r>
            <a:endParaRPr/>
          </a:p>
          <a:p>
            <a:pPr marL="158750" lvl="0" indent="0" algn="l" rtl="0">
              <a:lnSpc>
                <a:spcPct val="100000"/>
              </a:lnSpc>
              <a:spcBef>
                <a:spcPts val="0"/>
              </a:spcBef>
              <a:spcAft>
                <a:spcPts val="0"/>
              </a:spcAft>
              <a:buSzPts val="1100"/>
              <a:buNone/>
            </a:pPr>
            <a:r>
              <a:rPr lang="zh-TW"/>
              <a:t>橘黃色這條線走勢明顯跟其他國家不一樣，這個國家就是中國。</a:t>
            </a:r>
            <a:endParaRPr/>
          </a:p>
          <a:p>
            <a:pPr marL="0" lvl="0" indent="0" algn="l" rtl="0">
              <a:lnSpc>
                <a:spcPct val="100000"/>
              </a:lnSpc>
              <a:spcBef>
                <a:spcPts val="0"/>
              </a:spcBef>
              <a:spcAft>
                <a:spcPts val="0"/>
              </a:spcAft>
              <a:buSzPts val="1100"/>
              <a:buNone/>
            </a:pPr>
            <a:endParaRPr/>
          </a:p>
        </p:txBody>
      </p:sp>
      <p:sp>
        <p:nvSpPr>
          <p:cNvPr id="1791" name="Google Shape;1791;g1e55ab7aa18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e55ab7aa18_3_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我們單獨看一下「陸客歷年 來台旅客數」，</a:t>
            </a:r>
            <a:endParaRPr/>
          </a:p>
          <a:p>
            <a:pPr marL="158750" lvl="0" indent="0" algn="l" rtl="0">
              <a:spcBef>
                <a:spcPts val="0"/>
              </a:spcBef>
              <a:spcAft>
                <a:spcPts val="0"/>
              </a:spcAft>
              <a:buClr>
                <a:schemeClr val="dk1"/>
              </a:buClr>
              <a:buSzPts val="1100"/>
              <a:buFont typeface="Arial"/>
              <a:buNone/>
            </a:pPr>
            <a:r>
              <a:rPr lang="zh-TW">
                <a:solidFill>
                  <a:schemeClr val="dk1"/>
                </a:solidFill>
              </a:rPr>
              <a:t>橫軸是年份、縱軸是人數，</a:t>
            </a:r>
            <a:endParaRPr/>
          </a:p>
          <a:p>
            <a:pPr marL="158750" lvl="0" indent="0" algn="l" rtl="0">
              <a:lnSpc>
                <a:spcPct val="100000"/>
              </a:lnSpc>
              <a:spcBef>
                <a:spcPts val="0"/>
              </a:spcBef>
              <a:spcAft>
                <a:spcPts val="0"/>
              </a:spcAft>
              <a:buSzPts val="1100"/>
              <a:buNone/>
            </a:pPr>
            <a:r>
              <a:rPr lang="zh-TW"/>
              <a:t>其中有幾個時間點，人數起伏蠻大的。</a:t>
            </a:r>
            <a:endParaRPr/>
          </a:p>
          <a:p>
            <a:pPr marL="0" lvl="0" indent="0" algn="l" rtl="0">
              <a:lnSpc>
                <a:spcPct val="100000"/>
              </a:lnSpc>
              <a:spcBef>
                <a:spcPts val="0"/>
              </a:spcBef>
              <a:spcAft>
                <a:spcPts val="0"/>
              </a:spcAft>
              <a:buSzPts val="1100"/>
              <a:buNone/>
            </a:pPr>
            <a:endParaRPr/>
          </a:p>
        </p:txBody>
      </p:sp>
      <p:sp>
        <p:nvSpPr>
          <p:cNvPr id="1809" name="Google Shape;1809;g1e55ab7aa18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e55ab7aa18_3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先看到2011年，</a:t>
            </a:r>
            <a:endParaRPr/>
          </a:p>
          <a:p>
            <a:pPr marL="158750" lvl="0" indent="0" algn="l" rtl="0">
              <a:lnSpc>
                <a:spcPct val="100000"/>
              </a:lnSpc>
              <a:spcBef>
                <a:spcPts val="0"/>
              </a:spcBef>
              <a:spcAft>
                <a:spcPts val="0"/>
              </a:spcAft>
              <a:buSzPts val="1100"/>
              <a:buNone/>
            </a:pPr>
            <a:r>
              <a:rPr lang="zh-TW"/>
              <a:t>因為陸客每日</a:t>
            </a:r>
            <a:r>
              <a:rPr lang="zh-TW">
                <a:solidFill>
                  <a:schemeClr val="dk1"/>
                </a:solidFill>
              </a:rPr>
              <a:t>平均</a:t>
            </a:r>
            <a:r>
              <a:rPr lang="zh-TW"/>
              <a:t>來台</a:t>
            </a:r>
            <a:r>
              <a:rPr lang="zh-TW">
                <a:solidFill>
                  <a:schemeClr val="dk1"/>
                </a:solidFill>
              </a:rPr>
              <a:t>人數，</a:t>
            </a:r>
            <a:endParaRPr>
              <a:solidFill>
                <a:schemeClr val="dk1"/>
              </a:solidFill>
            </a:endParaRPr>
          </a:p>
          <a:p>
            <a:pPr marL="158750" lvl="0" indent="0" algn="l" rtl="0">
              <a:lnSpc>
                <a:spcPct val="100000"/>
              </a:lnSpc>
              <a:spcBef>
                <a:spcPts val="0"/>
              </a:spcBef>
              <a:spcAft>
                <a:spcPts val="0"/>
              </a:spcAft>
              <a:buSzPts val="1100"/>
              <a:buNone/>
            </a:pPr>
            <a:r>
              <a:rPr lang="zh-TW"/>
              <a:t>配額提升至4000人。</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同年6月底開放陸客來台自由行，</a:t>
            </a:r>
            <a:endParaRPr/>
          </a:p>
          <a:p>
            <a:pPr marL="158750" lvl="0" indent="0" algn="l" rtl="0">
              <a:lnSpc>
                <a:spcPct val="100000"/>
              </a:lnSpc>
              <a:spcBef>
                <a:spcPts val="0"/>
              </a:spcBef>
              <a:spcAft>
                <a:spcPts val="0"/>
              </a:spcAft>
              <a:buSzPts val="1100"/>
              <a:buNone/>
            </a:pPr>
            <a:r>
              <a:rPr lang="zh-TW"/>
              <a:t>所以人數大幅提升</a:t>
            </a:r>
            <a:endParaRPr/>
          </a:p>
          <a:p>
            <a:pPr marL="0" lvl="0" indent="0" algn="l" rtl="0">
              <a:lnSpc>
                <a:spcPct val="100000"/>
              </a:lnSpc>
              <a:spcBef>
                <a:spcPts val="0"/>
              </a:spcBef>
              <a:spcAft>
                <a:spcPts val="0"/>
              </a:spcAft>
              <a:buSzPts val="1100"/>
              <a:buNone/>
            </a:pPr>
            <a:endParaRPr/>
          </a:p>
        </p:txBody>
      </p:sp>
      <p:sp>
        <p:nvSpPr>
          <p:cNvPr id="1830" name="Google Shape;1830;g1e55ab7aa1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e55ab7aa18_3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接下來，2016年台灣政黨輪替後</a:t>
            </a:r>
            <a:endParaRPr/>
          </a:p>
          <a:p>
            <a:pPr marL="158750" lvl="0" indent="0" algn="l" rtl="0">
              <a:lnSpc>
                <a:spcPct val="100000"/>
              </a:lnSpc>
              <a:spcBef>
                <a:spcPts val="0"/>
              </a:spcBef>
              <a:spcAft>
                <a:spcPts val="0"/>
              </a:spcAft>
              <a:buSzPts val="1100"/>
              <a:buNone/>
            </a:pPr>
            <a:r>
              <a:rPr lang="zh-TW"/>
              <a:t>，陸客人數開始往下降。</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但因為日韓及東南亞國家旅客 有增加，</a:t>
            </a:r>
            <a:endParaRPr/>
          </a:p>
          <a:p>
            <a:pPr marL="0" lvl="0" indent="0" algn="l" rtl="0">
              <a:lnSpc>
                <a:spcPct val="100000"/>
              </a:lnSpc>
              <a:spcBef>
                <a:spcPts val="0"/>
              </a:spcBef>
              <a:spcAft>
                <a:spcPts val="0"/>
              </a:spcAft>
              <a:buSzPts val="1100"/>
              <a:buNone/>
            </a:pPr>
            <a:endParaRPr/>
          </a:p>
        </p:txBody>
      </p:sp>
      <p:sp>
        <p:nvSpPr>
          <p:cNvPr id="1852" name="Google Shape;1852;g1e55ab7aa18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e55ab7aa18_3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zh-TW"/>
              <a:t>所以總體旅客量沒有太大變化。</a:t>
            </a:r>
            <a:endParaRPr/>
          </a:p>
          <a:p>
            <a:pPr marL="0" lvl="0" indent="0" algn="l" rtl="0">
              <a:lnSpc>
                <a:spcPct val="100000"/>
              </a:lnSpc>
              <a:spcBef>
                <a:spcPts val="0"/>
              </a:spcBef>
              <a:spcAft>
                <a:spcPts val="0"/>
              </a:spcAft>
              <a:buSzPts val="1100"/>
              <a:buNone/>
            </a:pPr>
            <a:endParaRPr/>
          </a:p>
        </p:txBody>
      </p:sp>
      <p:sp>
        <p:nvSpPr>
          <p:cNvPr id="1874" name="Google Shape;1874;g1e55ab7aa18_3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1e55ab7aa18_3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這裡可以看到，</a:t>
            </a:r>
            <a:endParaRPr/>
          </a:p>
          <a:p>
            <a:pPr marL="158750" lvl="0" indent="0" algn="l" rtl="0">
              <a:lnSpc>
                <a:spcPct val="100000"/>
              </a:lnSpc>
              <a:spcBef>
                <a:spcPts val="0"/>
              </a:spcBef>
              <a:spcAft>
                <a:spcPts val="0"/>
              </a:spcAft>
              <a:buSzPts val="1100"/>
              <a:buNone/>
            </a:pPr>
            <a:r>
              <a:rPr lang="zh-TW"/>
              <a:t>雖然台灣在2020年初，才開始禁止旅客入境，</a:t>
            </a:r>
            <a:endParaRPr/>
          </a:p>
          <a:p>
            <a:pPr marL="158750" lvl="0" indent="0" algn="l" rtl="0">
              <a:lnSpc>
                <a:spcPct val="100000"/>
              </a:lnSpc>
              <a:spcBef>
                <a:spcPts val="0"/>
              </a:spcBef>
              <a:spcAft>
                <a:spcPts val="0"/>
              </a:spcAft>
              <a:buSzPts val="1100"/>
              <a:buNone/>
            </a:pPr>
            <a:r>
              <a:rPr lang="zh-TW"/>
              <a:t>但在2019年下半年時</a:t>
            </a:r>
            <a:r>
              <a:rPr lang="zh-TW">
                <a:solidFill>
                  <a:schemeClr val="dk1"/>
                </a:solidFill>
              </a:rPr>
              <a:t>陸客就有下降的趨勢，</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zh-TW"/>
              <a:t>，因為大陸停發【來台旅遊 個人證】，</a:t>
            </a:r>
            <a:endParaRPr/>
          </a:p>
          <a:p>
            <a:pPr marL="158750" lvl="0" indent="0" algn="l" rtl="0">
              <a:lnSpc>
                <a:spcPct val="100000"/>
              </a:lnSpc>
              <a:spcBef>
                <a:spcPts val="0"/>
              </a:spcBef>
              <a:spcAft>
                <a:spcPts val="0"/>
              </a:spcAft>
              <a:buSzPts val="1100"/>
              <a:buNone/>
            </a:pPr>
            <a:r>
              <a:rPr lang="zh-TW"/>
              <a:t>接著又發生covid-19疫情，陸客人數降到最低點。</a:t>
            </a:r>
            <a:endParaRPr/>
          </a:p>
          <a:p>
            <a:pPr marL="0" lvl="0" indent="0" algn="l" rtl="0">
              <a:lnSpc>
                <a:spcPct val="100000"/>
              </a:lnSpc>
              <a:spcBef>
                <a:spcPts val="0"/>
              </a:spcBef>
              <a:spcAft>
                <a:spcPts val="0"/>
              </a:spcAft>
              <a:buSzPts val="1100"/>
              <a:buNone/>
            </a:pPr>
            <a:endParaRPr/>
          </a:p>
        </p:txBody>
      </p:sp>
      <p:sp>
        <p:nvSpPr>
          <p:cNvPr id="1895" name="Google Shape;1895;g1e55ab7aa18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e55ab7aa18_3_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接下來我們用2020年4月，</a:t>
            </a:r>
            <a:endParaRPr/>
          </a:p>
          <a:p>
            <a:pPr marL="158750" lvl="0" indent="0" algn="l" rtl="0">
              <a:lnSpc>
                <a:spcPct val="100000"/>
              </a:lnSpc>
              <a:spcBef>
                <a:spcPts val="0"/>
              </a:spcBef>
              <a:spcAft>
                <a:spcPts val="0"/>
              </a:spcAft>
              <a:buSzPts val="1100"/>
              <a:buNone/>
            </a:pPr>
            <a:r>
              <a:rPr lang="zh-TW"/>
              <a:t>將資料分為疫情前以及疫情後。</a:t>
            </a:r>
            <a:endParaRPr/>
          </a:p>
          <a:p>
            <a:pPr marL="0" lvl="0" indent="0" algn="l" rtl="0">
              <a:lnSpc>
                <a:spcPct val="100000"/>
              </a:lnSpc>
              <a:spcBef>
                <a:spcPts val="0"/>
              </a:spcBef>
              <a:spcAft>
                <a:spcPts val="0"/>
              </a:spcAft>
              <a:buSzPts val="1100"/>
              <a:buNone/>
            </a:pPr>
            <a:endParaRPr/>
          </a:p>
        </p:txBody>
      </p:sp>
      <p:sp>
        <p:nvSpPr>
          <p:cNvPr id="1916" name="Google Shape;1916;g1e55ab7aa18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e55ab7aa18_3_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zh-TW"/>
              <a:t>我們比較「疫情前 後，各年齡層平均人數」</a:t>
            </a:r>
            <a:endParaRPr/>
          </a:p>
          <a:p>
            <a:pPr marL="158750" lvl="0" indent="0" algn="l" rtl="0">
              <a:spcBef>
                <a:spcPts val="0"/>
              </a:spcBef>
              <a:spcAft>
                <a:spcPts val="0"/>
              </a:spcAft>
              <a:buSzPts val="1100"/>
              <a:buNone/>
            </a:pPr>
            <a:r>
              <a:rPr lang="zh-TW">
                <a:solidFill>
                  <a:schemeClr val="dk1"/>
                </a:solidFill>
              </a:rPr>
              <a:t>橫軸是平均人數、縱軸是年紀，</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chemeClr val="dk1"/>
              </a:solidFill>
            </a:endParaRPr>
          </a:p>
          <a:p>
            <a:pPr marL="158750" lvl="0" indent="0" algn="l" rtl="0">
              <a:lnSpc>
                <a:spcPct val="100000"/>
              </a:lnSpc>
              <a:spcBef>
                <a:spcPts val="0"/>
              </a:spcBef>
              <a:spcAft>
                <a:spcPts val="0"/>
              </a:spcAft>
              <a:buSzPts val="1100"/>
              <a:buNone/>
            </a:pPr>
            <a:r>
              <a:rPr lang="zh-TW"/>
              <a:t>可以發現，不管疫情前，還是疫情後，</a:t>
            </a:r>
            <a:endParaRPr/>
          </a:p>
          <a:p>
            <a:pPr marL="158750" lvl="0" indent="0" algn="l" rtl="0">
              <a:lnSpc>
                <a:spcPct val="100000"/>
              </a:lnSpc>
              <a:spcBef>
                <a:spcPts val="0"/>
              </a:spcBef>
              <a:spcAft>
                <a:spcPts val="0"/>
              </a:spcAft>
              <a:buSzPts val="1100"/>
              <a:buNone/>
            </a:pPr>
            <a:r>
              <a:rPr lang="zh-TW"/>
              <a:t>旅客人數最多的都落在30-39歲這個年齡層，其次是20-29歲，</a:t>
            </a:r>
            <a:endParaRPr/>
          </a:p>
          <a:p>
            <a:pPr marL="158750" lvl="0" indent="0" algn="l" rtl="0">
              <a:lnSpc>
                <a:spcPct val="100000"/>
              </a:lnSpc>
              <a:spcBef>
                <a:spcPts val="0"/>
              </a:spcBef>
              <a:spcAft>
                <a:spcPts val="0"/>
              </a:spcAft>
              <a:buSzPts val="1100"/>
              <a:buNone/>
            </a:pPr>
            <a:r>
              <a:rPr lang="zh-TW"/>
              <a:t>但疫情前後人數真的落差非常大。</a:t>
            </a:r>
            <a:endParaRPr/>
          </a:p>
          <a:p>
            <a:pPr marL="0" lvl="0" indent="0" algn="l" rtl="0">
              <a:lnSpc>
                <a:spcPct val="100000"/>
              </a:lnSpc>
              <a:spcBef>
                <a:spcPts val="0"/>
              </a:spcBef>
              <a:spcAft>
                <a:spcPts val="0"/>
              </a:spcAft>
              <a:buSzPts val="1100"/>
              <a:buNone/>
            </a:pPr>
            <a:endParaRPr/>
          </a:p>
        </p:txBody>
      </p:sp>
      <p:sp>
        <p:nvSpPr>
          <p:cNvPr id="1939" name="Google Shape;1939;g1e55ab7aa18_3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e55ab7aa18_3_1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這裡是「疫情前，旅客來台停留夜數」，</a:t>
            </a:r>
            <a:endParaRPr/>
          </a:p>
          <a:p>
            <a:pPr marL="0" lvl="0" indent="0" algn="l" rtl="0">
              <a:spcBef>
                <a:spcPts val="0"/>
              </a:spcBef>
              <a:spcAft>
                <a:spcPts val="0"/>
              </a:spcAft>
              <a:buSzPts val="1100"/>
              <a:buNone/>
            </a:pPr>
            <a:r>
              <a:rPr lang="zh-TW">
                <a:solidFill>
                  <a:schemeClr val="dk1"/>
                </a:solidFill>
              </a:rPr>
              <a:t>橫軸是停留夜數、縱軸是人數，</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zh-TW"/>
              <a:t>在疫情前，</a:t>
            </a:r>
            <a:r>
              <a:rPr lang="zh-TW">
                <a:solidFill>
                  <a:schemeClr val="dk1"/>
                </a:solidFill>
              </a:rPr>
              <a:t>最多</a:t>
            </a:r>
            <a:r>
              <a:rPr lang="zh-TW"/>
              <a:t>旅客選擇停留5到7個晚上，</a:t>
            </a:r>
            <a:endParaRPr/>
          </a:p>
          <a:p>
            <a:pPr marL="0" lvl="0" indent="0" algn="l" rtl="0">
              <a:lnSpc>
                <a:spcPct val="100000"/>
              </a:lnSpc>
              <a:spcBef>
                <a:spcPts val="0"/>
              </a:spcBef>
              <a:spcAft>
                <a:spcPts val="0"/>
              </a:spcAft>
              <a:buSzPts val="1100"/>
              <a:buNone/>
            </a:pPr>
            <a:r>
              <a:rPr lang="zh-TW"/>
              <a:t>其次是3個晚上的旅客居多。</a:t>
            </a:r>
            <a:endParaRPr/>
          </a:p>
        </p:txBody>
      </p:sp>
      <p:sp>
        <p:nvSpPr>
          <p:cNvPr id="1975" name="Google Shape;1975;g1e55ab7aa18_3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t>首先我們從這張圖得以看出，從2020年初因為疫情爆發的關係，全球航班數量大幅下降，</a:t>
            </a:r>
            <a:endParaRPr/>
          </a:p>
        </p:txBody>
      </p:sp>
      <p:sp>
        <p:nvSpPr>
          <p:cNvPr id="263" name="Google Shape;263;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e55ab7aa18_3_1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因為疫情影響，</a:t>
            </a:r>
            <a:endParaRPr/>
          </a:p>
          <a:p>
            <a:pPr marL="0" lvl="0" indent="0" algn="l" rtl="0">
              <a:lnSpc>
                <a:spcPct val="100000"/>
              </a:lnSpc>
              <a:spcBef>
                <a:spcPts val="0"/>
              </a:spcBef>
              <a:spcAft>
                <a:spcPts val="0"/>
              </a:spcAft>
              <a:buSzPts val="1100"/>
              <a:buNone/>
            </a:pPr>
            <a:r>
              <a:rPr lang="zh-TW"/>
              <a:t>可以發現 疫情後，停留超過90天的旅客大幅領先。</a:t>
            </a:r>
            <a:endParaRPr/>
          </a:p>
        </p:txBody>
      </p:sp>
      <p:sp>
        <p:nvSpPr>
          <p:cNvPr id="1994" name="Google Shape;1994;g1e55ab7aa18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e55ab7aa18_3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但在國門開後，旅客停留時間，有漸漸恢復到疫情前的狀況</a:t>
            </a:r>
            <a:endParaRPr/>
          </a:p>
        </p:txBody>
      </p:sp>
      <p:sp>
        <p:nvSpPr>
          <p:cNvPr id="2013" name="Google Shape;2013;g1e55ab7aa18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1e55ab7aa18_3_1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我們「比較疫情前後，旅客來台目的 的平均人數」，</a:t>
            </a:r>
            <a:endParaRPr/>
          </a:p>
          <a:p>
            <a:pPr marL="0" lvl="0" indent="0" algn="l" rtl="0">
              <a:lnSpc>
                <a:spcPct val="100000"/>
              </a:lnSpc>
              <a:spcBef>
                <a:spcPts val="0"/>
              </a:spcBef>
              <a:spcAft>
                <a:spcPts val="0"/>
              </a:spcAft>
              <a:buSzPts val="1100"/>
              <a:buNone/>
            </a:pPr>
            <a:r>
              <a:rPr lang="zh-TW"/>
              <a:t>橫軸是目的，縱軸是人數</a:t>
            </a:r>
            <a:endParaRPr/>
          </a:p>
          <a:p>
            <a:pPr marL="0" lvl="0" indent="0" algn="l" rtl="0">
              <a:lnSpc>
                <a:spcPct val="100000"/>
              </a:lnSpc>
              <a:spcBef>
                <a:spcPts val="0"/>
              </a:spcBef>
              <a:spcAft>
                <a:spcPts val="0"/>
              </a:spcAft>
              <a:buSzPts val="1100"/>
              <a:buNone/>
            </a:pPr>
            <a:r>
              <a:rPr lang="zh-TW"/>
              <a:t>不管疫情前還是疫情後，</a:t>
            </a:r>
            <a:endParaRPr/>
          </a:p>
          <a:p>
            <a:pPr marL="0" lvl="0" indent="0" algn="l" rtl="0">
              <a:lnSpc>
                <a:spcPct val="100000"/>
              </a:lnSpc>
              <a:spcBef>
                <a:spcPts val="0"/>
              </a:spcBef>
              <a:spcAft>
                <a:spcPts val="0"/>
              </a:spcAft>
              <a:buSzPts val="1100"/>
              <a:buNone/>
            </a:pPr>
            <a:r>
              <a:rPr lang="zh-TW"/>
              <a:t>旅客來台目的，最多的都是觀光。</a:t>
            </a:r>
            <a:endParaRPr/>
          </a:p>
        </p:txBody>
      </p:sp>
      <p:sp>
        <p:nvSpPr>
          <p:cNvPr id="2032" name="Google Shape;2032;g1e55ab7aa18_3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1e55ab7aa18_3_1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接下來看一下【疫情前，來台旅客人數前五多的國家】，</a:t>
            </a:r>
            <a:endParaRPr/>
          </a:p>
          <a:p>
            <a:pPr marL="0" lvl="0" indent="0" algn="l" rtl="0">
              <a:lnSpc>
                <a:spcPct val="100000"/>
              </a:lnSpc>
              <a:spcBef>
                <a:spcPts val="0"/>
              </a:spcBef>
              <a:spcAft>
                <a:spcPts val="0"/>
              </a:spcAft>
              <a:buSzPts val="1100"/>
              <a:buNone/>
            </a:pPr>
            <a:r>
              <a:rPr lang="zh-TW"/>
              <a:t>這五個國家就佔了全部來台人數的37.4%，</a:t>
            </a:r>
            <a:endParaRPr/>
          </a:p>
          <a:p>
            <a:pPr marL="0" lvl="0" indent="0" algn="l" rtl="0">
              <a:lnSpc>
                <a:spcPct val="100000"/>
              </a:lnSpc>
              <a:spcBef>
                <a:spcPts val="0"/>
              </a:spcBef>
              <a:spcAft>
                <a:spcPts val="0"/>
              </a:spcAft>
              <a:buSzPts val="1100"/>
              <a:buNone/>
            </a:pPr>
            <a:r>
              <a:rPr lang="zh-TW"/>
              <a:t>分別是中國、日本、香港、韓國、美國</a:t>
            </a:r>
            <a:endParaRPr/>
          </a:p>
        </p:txBody>
      </p:sp>
      <p:sp>
        <p:nvSpPr>
          <p:cNvPr id="2050" name="Google Shape;2050;g1e55ab7aa18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e55ab7aa18_3_2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而疫情後，前5個國家，佔了大約1/4，</a:t>
            </a:r>
            <a:endParaRPr/>
          </a:p>
          <a:p>
            <a:pPr marL="0" lvl="0" indent="0" algn="l" rtl="0">
              <a:lnSpc>
                <a:spcPct val="100000"/>
              </a:lnSpc>
              <a:spcBef>
                <a:spcPts val="0"/>
              </a:spcBef>
              <a:spcAft>
                <a:spcPts val="0"/>
              </a:spcAft>
              <a:buSzPts val="1100"/>
              <a:buNone/>
            </a:pPr>
            <a:r>
              <a:rPr lang="zh-TW"/>
              <a:t>分別是越南、日本、韓國、香港、美國</a:t>
            </a:r>
            <a:endParaRPr/>
          </a:p>
        </p:txBody>
      </p:sp>
      <p:sp>
        <p:nvSpPr>
          <p:cNvPr id="2074" name="Google Shape;2074;g1e55ab7aa18_3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1e55ab7aa18_3_2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不管在疫情前還是疫情後，</a:t>
            </a:r>
            <a:endParaRPr/>
          </a:p>
          <a:p>
            <a:pPr marL="0" lvl="0" indent="0" algn="l" rtl="0">
              <a:lnSpc>
                <a:spcPct val="100000"/>
              </a:lnSpc>
              <a:spcBef>
                <a:spcPts val="0"/>
              </a:spcBef>
              <a:spcAft>
                <a:spcPts val="0"/>
              </a:spcAft>
              <a:buSzPts val="1100"/>
              <a:buNone/>
            </a:pPr>
            <a:r>
              <a:rPr lang="zh-TW"/>
              <a:t>來台人數前15名的國家，</a:t>
            </a:r>
            <a:endParaRPr/>
          </a:p>
          <a:p>
            <a:pPr marL="0" lvl="0" indent="0" algn="l" rtl="0">
              <a:lnSpc>
                <a:spcPct val="100000"/>
              </a:lnSpc>
              <a:spcBef>
                <a:spcPts val="0"/>
              </a:spcBef>
              <a:spcAft>
                <a:spcPts val="0"/>
              </a:spcAft>
              <a:buSzPts val="1100"/>
              <a:buNone/>
            </a:pPr>
            <a:r>
              <a:rPr lang="zh-TW"/>
              <a:t>大多都是亞洲國家，</a:t>
            </a:r>
            <a:endParaRPr/>
          </a:p>
        </p:txBody>
      </p:sp>
      <p:sp>
        <p:nvSpPr>
          <p:cNvPr id="2098" name="Google Shape;2098;g1e55ab7aa18_3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e55ab7aa18_3_2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zh-TW"/>
              <a:t>改變比較大的，就是中國旅客減少，越南旅客增加了。</a:t>
            </a:r>
            <a:endParaRPr/>
          </a:p>
          <a:p>
            <a:pPr marL="0" lvl="0" indent="0" algn="l" rtl="0">
              <a:lnSpc>
                <a:spcPct val="100000"/>
              </a:lnSpc>
              <a:spcBef>
                <a:spcPts val="0"/>
              </a:spcBef>
              <a:spcAft>
                <a:spcPts val="0"/>
              </a:spcAft>
              <a:buSzPts val="1100"/>
              <a:buNone/>
            </a:pPr>
            <a:endParaRPr/>
          </a:p>
        </p:txBody>
      </p:sp>
      <p:sp>
        <p:nvSpPr>
          <p:cNvPr id="2120" name="Google Shape;2120;g1e55ab7aa18_3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1e55ab7aa18_3_2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先看到前五名國家的「旅客年齡分佈」，</a:t>
            </a:r>
            <a:endParaRPr/>
          </a:p>
          <a:p>
            <a:pPr marL="0" lvl="0" indent="0" algn="l" rtl="0">
              <a:lnSpc>
                <a:spcPct val="100000"/>
              </a:lnSpc>
              <a:spcBef>
                <a:spcPts val="0"/>
              </a:spcBef>
              <a:spcAft>
                <a:spcPts val="0"/>
              </a:spcAft>
              <a:buSzPts val="1100"/>
              <a:buNone/>
            </a:pPr>
            <a:r>
              <a:rPr lang="zh-TW"/>
              <a:t>橫軸是人數，縱軸是年齡，</a:t>
            </a:r>
            <a:endParaRPr/>
          </a:p>
          <a:p>
            <a:pPr marL="0" lvl="0" indent="0" algn="l" rtl="0">
              <a:lnSpc>
                <a:spcPct val="100000"/>
              </a:lnSpc>
              <a:spcBef>
                <a:spcPts val="0"/>
              </a:spcBef>
              <a:spcAft>
                <a:spcPts val="0"/>
              </a:spcAft>
              <a:buSzPts val="1100"/>
              <a:buNone/>
            </a:pPr>
            <a:r>
              <a:rPr lang="zh-TW"/>
              <a:t>在疫情前，</a:t>
            </a:r>
            <a:endParaRPr/>
          </a:p>
          <a:p>
            <a:pPr marL="171450" lvl="0" indent="-171450" algn="l" rtl="0">
              <a:lnSpc>
                <a:spcPct val="100000"/>
              </a:lnSpc>
              <a:spcBef>
                <a:spcPts val="0"/>
              </a:spcBef>
              <a:spcAft>
                <a:spcPts val="0"/>
              </a:spcAft>
              <a:buSzPts val="1100"/>
              <a:buFont typeface="Arial"/>
              <a:buChar char="-"/>
            </a:pPr>
            <a:r>
              <a:rPr lang="zh-TW"/>
              <a:t>中國旅客最多落在30-39歲這個區間，</a:t>
            </a:r>
            <a:endParaRPr/>
          </a:p>
          <a:p>
            <a:pPr marL="171450" lvl="0" indent="-171450" algn="l" rtl="0">
              <a:lnSpc>
                <a:spcPct val="100000"/>
              </a:lnSpc>
              <a:spcBef>
                <a:spcPts val="0"/>
              </a:spcBef>
              <a:spcAft>
                <a:spcPts val="0"/>
              </a:spcAft>
              <a:buSzPts val="1100"/>
              <a:buFont typeface="Arial"/>
              <a:buChar char="-"/>
            </a:pPr>
            <a:r>
              <a:rPr lang="zh-TW"/>
              <a:t>日本旅客，最多是落在60歲以上，年紀比較偏大</a:t>
            </a:r>
            <a:endParaRPr/>
          </a:p>
          <a:p>
            <a:pPr marL="171450" lvl="0" indent="-171450" algn="l" rtl="0">
              <a:lnSpc>
                <a:spcPct val="100000"/>
              </a:lnSpc>
              <a:spcBef>
                <a:spcPts val="0"/>
              </a:spcBef>
              <a:spcAft>
                <a:spcPts val="0"/>
              </a:spcAft>
              <a:buSzPts val="1100"/>
              <a:buFont typeface="Arial"/>
              <a:buChar char="-"/>
            </a:pPr>
            <a:r>
              <a:rPr lang="zh-TW"/>
              <a:t>而香港、韓國旅客年紀都較年輕</a:t>
            </a:r>
            <a:endParaRPr/>
          </a:p>
          <a:p>
            <a:pPr marL="171450" lvl="0" indent="-171450" algn="l" rtl="0">
              <a:lnSpc>
                <a:spcPct val="100000"/>
              </a:lnSpc>
              <a:spcBef>
                <a:spcPts val="0"/>
              </a:spcBef>
              <a:spcAft>
                <a:spcPts val="0"/>
              </a:spcAft>
              <a:buSzPts val="1100"/>
              <a:buFont typeface="Arial"/>
              <a:buChar char="-"/>
            </a:pPr>
            <a:r>
              <a:rPr lang="zh-TW"/>
              <a:t>美國的話就比較平均</a:t>
            </a:r>
            <a:endParaRPr/>
          </a:p>
        </p:txBody>
      </p:sp>
      <p:sp>
        <p:nvSpPr>
          <p:cNvPr id="2143" name="Google Shape;2143;g1e55ab7aa18_3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e55ab7aa18_3_2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疫情後，</a:t>
            </a:r>
            <a:endParaRPr/>
          </a:p>
          <a:p>
            <a:pPr marL="171450" lvl="0" indent="-171450" algn="l" rtl="0">
              <a:lnSpc>
                <a:spcPct val="100000"/>
              </a:lnSpc>
              <a:spcBef>
                <a:spcPts val="0"/>
              </a:spcBef>
              <a:spcAft>
                <a:spcPts val="0"/>
              </a:spcAft>
              <a:buSzPts val="1100"/>
              <a:buFont typeface="Arial"/>
              <a:buChar char="-"/>
            </a:pPr>
            <a:r>
              <a:rPr lang="zh-TW"/>
              <a:t>越南及韓國旅客，年紀都是比較年輕，</a:t>
            </a:r>
            <a:endParaRPr/>
          </a:p>
          <a:p>
            <a:pPr marL="0" lvl="0" indent="457200" algn="l" rtl="0">
              <a:lnSpc>
                <a:spcPct val="100000"/>
              </a:lnSpc>
              <a:spcBef>
                <a:spcPts val="0"/>
              </a:spcBef>
              <a:spcAft>
                <a:spcPts val="0"/>
              </a:spcAft>
              <a:buNone/>
            </a:pPr>
            <a:r>
              <a:rPr lang="zh-TW"/>
              <a:t>尤其越南旅客特別集中在20-39歲這個年齡層，</a:t>
            </a:r>
            <a:endParaRPr/>
          </a:p>
          <a:p>
            <a:pPr marL="171450" lvl="0" indent="-171450" algn="l" rtl="0">
              <a:lnSpc>
                <a:spcPct val="100000"/>
              </a:lnSpc>
              <a:spcBef>
                <a:spcPts val="0"/>
              </a:spcBef>
              <a:spcAft>
                <a:spcPts val="0"/>
              </a:spcAft>
              <a:buSzPts val="1100"/>
              <a:buFont typeface="Arial"/>
              <a:buChar char="-"/>
            </a:pPr>
            <a:r>
              <a:rPr lang="zh-TW"/>
              <a:t>其他國家就相對比較平均</a:t>
            </a:r>
            <a:endParaRPr/>
          </a:p>
        </p:txBody>
      </p:sp>
      <p:sp>
        <p:nvSpPr>
          <p:cNvPr id="2162" name="Google Shape;2162;g1e55ab7aa18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1e55ab7aa18_3_2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接著看到「旅客停留夜數」，</a:t>
            </a:r>
            <a:endParaRPr/>
          </a:p>
          <a:p>
            <a:pPr marL="0" lvl="0" indent="0" algn="l" rtl="0">
              <a:lnSpc>
                <a:spcPct val="100000"/>
              </a:lnSpc>
              <a:spcBef>
                <a:spcPts val="0"/>
              </a:spcBef>
              <a:spcAft>
                <a:spcPts val="0"/>
              </a:spcAft>
              <a:buSzPts val="1100"/>
              <a:buNone/>
            </a:pPr>
            <a:r>
              <a:rPr lang="zh-TW"/>
              <a:t>橫軸是停留夜數，縱軸是人數，</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在疫情前，</a:t>
            </a:r>
            <a:endParaRPr/>
          </a:p>
          <a:p>
            <a:pPr marL="0" lvl="0" indent="0" algn="l" rtl="0">
              <a:lnSpc>
                <a:spcPct val="100000"/>
              </a:lnSpc>
              <a:spcBef>
                <a:spcPts val="0"/>
              </a:spcBef>
              <a:spcAft>
                <a:spcPts val="0"/>
              </a:spcAft>
              <a:buSzPts val="1100"/>
              <a:buNone/>
            </a:pPr>
            <a:r>
              <a:rPr lang="zh-TW"/>
              <a:t>中國旅客大部分，會選擇在台灣停留5到7個晚上</a:t>
            </a:r>
            <a:endParaRPr/>
          </a:p>
          <a:p>
            <a:pPr marL="0" lvl="0" indent="0" algn="l" rtl="0">
              <a:lnSpc>
                <a:spcPct val="100000"/>
              </a:lnSpc>
              <a:spcBef>
                <a:spcPts val="0"/>
              </a:spcBef>
              <a:spcAft>
                <a:spcPts val="0"/>
              </a:spcAft>
              <a:buSzPts val="1100"/>
              <a:buNone/>
            </a:pPr>
            <a:r>
              <a:rPr lang="zh-TW"/>
              <a:t>而日本、香港、韓國的旅客，停留時間相對比較短一點</a:t>
            </a:r>
            <a:endParaRPr/>
          </a:p>
        </p:txBody>
      </p:sp>
      <p:sp>
        <p:nvSpPr>
          <p:cNvPr id="2178" name="Google Shape;2178;g1e55ab7aa18_3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dirty="0"/>
              <a:t>台灣入境人口也因此</a:t>
            </a:r>
            <a:r>
              <a:rPr lang="zh-TW" altLang="en-US" dirty="0"/>
              <a:t>急遽</a:t>
            </a:r>
            <a:r>
              <a:rPr lang="zh-TW" dirty="0"/>
              <a:t>下降直到去年開始才國門解封，來台旅客也大幅攀升，</a:t>
            </a:r>
            <a:endParaRPr dirty="0"/>
          </a:p>
        </p:txBody>
      </p:sp>
      <p:sp>
        <p:nvSpPr>
          <p:cNvPr id="286" name="Google Shape;286;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1e55ab7aa18_3_3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疫情後，</a:t>
            </a:r>
            <a:endParaRPr/>
          </a:p>
          <a:p>
            <a:pPr marL="171450" lvl="0" indent="-171450" algn="l" rtl="0">
              <a:lnSpc>
                <a:spcPct val="100000"/>
              </a:lnSpc>
              <a:spcBef>
                <a:spcPts val="0"/>
              </a:spcBef>
              <a:spcAft>
                <a:spcPts val="0"/>
              </a:spcAft>
              <a:buSzPts val="1100"/>
              <a:buFont typeface="Arial"/>
              <a:buChar char="-"/>
            </a:pPr>
            <a:r>
              <a:rPr lang="zh-TW"/>
              <a:t>可以看到越南旅客，停留超過90天的人數非常多，</a:t>
            </a:r>
            <a:endParaRPr/>
          </a:p>
          <a:p>
            <a:pPr marL="171450" lvl="0" indent="-171450" algn="l" rtl="0">
              <a:lnSpc>
                <a:spcPct val="100000"/>
              </a:lnSpc>
              <a:spcBef>
                <a:spcPts val="0"/>
              </a:spcBef>
              <a:spcAft>
                <a:spcPts val="0"/>
              </a:spcAft>
              <a:buSzPts val="1100"/>
              <a:buFont typeface="Arial"/>
              <a:buChar char="-"/>
            </a:pPr>
            <a:r>
              <a:rPr lang="zh-TW"/>
              <a:t>日本的話，跟疫情前差不多，停留時間都比較短，</a:t>
            </a:r>
            <a:endParaRPr/>
          </a:p>
          <a:p>
            <a:pPr marL="171450" lvl="0" indent="-171450" algn="l" rtl="0">
              <a:lnSpc>
                <a:spcPct val="100000"/>
              </a:lnSpc>
              <a:spcBef>
                <a:spcPts val="0"/>
              </a:spcBef>
              <a:spcAft>
                <a:spcPts val="0"/>
              </a:spcAft>
              <a:buSzPts val="1100"/>
              <a:buFont typeface="Arial"/>
              <a:buChar char="-"/>
            </a:pPr>
            <a:r>
              <a:rPr lang="zh-TW"/>
              <a:t>而韓國旅客在疫情後 較多選擇停留3個晚上</a:t>
            </a:r>
            <a:endParaRPr/>
          </a:p>
        </p:txBody>
      </p:sp>
      <p:sp>
        <p:nvSpPr>
          <p:cNvPr id="2200" name="Google Shape;2200;g1e55ab7aa18_3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e55ab7aa18_3_3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a:t>
            </a:r>
            <a:r>
              <a:rPr lang="zh-TW">
                <a:solidFill>
                  <a:schemeClr val="dk1"/>
                </a:solidFill>
              </a:rPr>
              <a:t>疫情後，</a:t>
            </a:r>
            <a:r>
              <a:rPr lang="zh-TW"/>
              <a:t>日本旅客 來台目的】，</a:t>
            </a:r>
            <a:endParaRPr/>
          </a:p>
          <a:p>
            <a:pPr marL="0" lvl="0" indent="0" algn="l" rtl="0">
              <a:lnSpc>
                <a:spcPct val="100000"/>
              </a:lnSpc>
              <a:spcBef>
                <a:spcPts val="0"/>
              </a:spcBef>
              <a:spcAft>
                <a:spcPts val="0"/>
              </a:spcAft>
              <a:buSzPts val="1100"/>
              <a:buNone/>
            </a:pPr>
            <a:r>
              <a:rPr lang="zh-TW"/>
              <a:t>橫軸是目的，縱軸是人數，</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可以看到來台觀光的人數是最多的，而且男性人數 多於女性，</a:t>
            </a:r>
            <a:endParaRPr/>
          </a:p>
          <a:p>
            <a:pPr marL="0" lvl="0" indent="0" algn="l" rtl="0">
              <a:lnSpc>
                <a:spcPct val="100000"/>
              </a:lnSpc>
              <a:spcBef>
                <a:spcPts val="0"/>
              </a:spcBef>
              <a:spcAft>
                <a:spcPts val="0"/>
              </a:spcAft>
              <a:buSzPts val="1100"/>
              <a:buNone/>
            </a:pPr>
            <a:r>
              <a:rPr lang="zh-TW"/>
              <a:t>但是，也有蠻多男性旅客，是來台工作的，</a:t>
            </a:r>
            <a:endParaRPr/>
          </a:p>
          <a:p>
            <a:pPr marL="0" lvl="0" indent="0" algn="l" rtl="0">
              <a:lnSpc>
                <a:spcPct val="100000"/>
              </a:lnSpc>
              <a:spcBef>
                <a:spcPts val="0"/>
              </a:spcBef>
              <a:spcAft>
                <a:spcPts val="0"/>
              </a:spcAft>
              <a:buSzPts val="1100"/>
              <a:buNone/>
            </a:pPr>
            <a:r>
              <a:rPr lang="zh-TW"/>
              <a:t>這可能是造成日本旅客停留1個晚上或2個晚上人數較多的原因。</a:t>
            </a:r>
            <a:endParaRPr/>
          </a:p>
        </p:txBody>
      </p:sp>
      <p:sp>
        <p:nvSpPr>
          <p:cNvPr id="2224" name="Google Shape;2224;g1e55ab7aa18_3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1e55ab7aa18_3_3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zh-TW"/>
              <a:t>「各年齡層 的性別差異」</a:t>
            </a:r>
            <a:endParaRPr/>
          </a:p>
          <a:p>
            <a:pPr marL="0" marR="0" lvl="0" indent="0" algn="l" rtl="0">
              <a:lnSpc>
                <a:spcPct val="100000"/>
              </a:lnSpc>
              <a:spcBef>
                <a:spcPts val="0"/>
              </a:spcBef>
              <a:spcAft>
                <a:spcPts val="0"/>
              </a:spcAft>
              <a:buClr>
                <a:srgbClr val="000000"/>
              </a:buClr>
              <a:buSzPts val="1100"/>
              <a:buFont typeface="Arial"/>
              <a:buNone/>
            </a:pPr>
            <a:r>
              <a:rPr lang="zh-TW"/>
              <a:t>橫軸是年齡，縱軸是人數，</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zh-TW"/>
              <a:t>發現30歲以上的日本旅客，</a:t>
            </a:r>
            <a:endParaRPr/>
          </a:p>
          <a:p>
            <a:pPr marL="0" marR="0" lvl="0" indent="0" algn="l" rtl="0">
              <a:lnSpc>
                <a:spcPct val="100000"/>
              </a:lnSpc>
              <a:spcBef>
                <a:spcPts val="0"/>
              </a:spcBef>
              <a:spcAft>
                <a:spcPts val="0"/>
              </a:spcAft>
              <a:buClr>
                <a:srgbClr val="000000"/>
              </a:buClr>
              <a:buSzPts val="1100"/>
              <a:buFont typeface="Arial"/>
              <a:buNone/>
            </a:pPr>
            <a:r>
              <a:rPr lang="zh-TW"/>
              <a:t>都是以男性旅客較多</a:t>
            </a:r>
            <a:endParaRPr/>
          </a:p>
          <a:p>
            <a:pPr marL="0" lvl="0" indent="0" algn="l" rtl="0">
              <a:lnSpc>
                <a:spcPct val="100000"/>
              </a:lnSpc>
              <a:spcBef>
                <a:spcPts val="0"/>
              </a:spcBef>
              <a:spcAft>
                <a:spcPts val="0"/>
              </a:spcAft>
              <a:buSzPts val="1100"/>
              <a:buNone/>
            </a:pPr>
            <a:endParaRPr/>
          </a:p>
        </p:txBody>
      </p:sp>
      <p:sp>
        <p:nvSpPr>
          <p:cNvPr id="2244" name="Google Shape;2244;g1e55ab7aa18_3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e55ab7aa18_3_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「疫情後，韓國旅客來台目的」，</a:t>
            </a:r>
            <a:endParaRPr/>
          </a:p>
          <a:p>
            <a:pPr marL="0" lvl="0" indent="0" algn="l" rtl="0">
              <a:lnSpc>
                <a:spcPct val="100000"/>
              </a:lnSpc>
              <a:spcBef>
                <a:spcPts val="0"/>
              </a:spcBef>
              <a:spcAft>
                <a:spcPts val="0"/>
              </a:spcAft>
              <a:buSzPts val="1100"/>
              <a:buNone/>
            </a:pPr>
            <a:r>
              <a:rPr lang="zh-TW"/>
              <a:t>主要都是以觀光為目的，</a:t>
            </a:r>
            <a:endParaRPr/>
          </a:p>
          <a:p>
            <a:pPr marL="0" lvl="0" indent="0" algn="l" rtl="0">
              <a:lnSpc>
                <a:spcPct val="100000"/>
              </a:lnSpc>
              <a:spcBef>
                <a:spcPts val="0"/>
              </a:spcBef>
              <a:spcAft>
                <a:spcPts val="0"/>
              </a:spcAft>
              <a:buSzPts val="1100"/>
              <a:buNone/>
            </a:pPr>
            <a:r>
              <a:rPr lang="zh-TW"/>
              <a:t>業務的部分就比日本少蠻多的。</a:t>
            </a:r>
            <a:endParaRPr/>
          </a:p>
        </p:txBody>
      </p:sp>
      <p:sp>
        <p:nvSpPr>
          <p:cNvPr id="2262" name="Google Shape;2262;g1e55ab7aa18_3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e55ab7aa18_3_3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「各年齡層 的性別差異」</a:t>
            </a:r>
            <a:endParaRPr/>
          </a:p>
          <a:p>
            <a:pPr marL="0" marR="0" lvl="0" indent="0" algn="l" rtl="0">
              <a:lnSpc>
                <a:spcPct val="100000"/>
              </a:lnSpc>
              <a:spcBef>
                <a:spcPts val="0"/>
              </a:spcBef>
              <a:spcAft>
                <a:spcPts val="0"/>
              </a:spcAft>
              <a:buClr>
                <a:srgbClr val="000000"/>
              </a:buClr>
              <a:buSzPts val="1100"/>
              <a:buFont typeface="Arial"/>
              <a:buNone/>
            </a:pPr>
            <a:r>
              <a:rPr lang="zh-TW"/>
              <a:t>可以看到各年齡層</a:t>
            </a:r>
            <a:r>
              <a:rPr lang="zh-TW">
                <a:solidFill>
                  <a:schemeClr val="dk1"/>
                </a:solidFill>
              </a:rPr>
              <a:t>，</a:t>
            </a:r>
            <a:r>
              <a:rPr lang="zh-TW"/>
              <a:t>旅客數都蠻平均的，</a:t>
            </a:r>
            <a:endParaRPr/>
          </a:p>
          <a:p>
            <a:pPr marL="0" marR="0" lvl="0" indent="0" algn="l" rtl="0">
              <a:lnSpc>
                <a:spcPct val="100000"/>
              </a:lnSpc>
              <a:spcBef>
                <a:spcPts val="0"/>
              </a:spcBef>
              <a:spcAft>
                <a:spcPts val="0"/>
              </a:spcAft>
              <a:buClr>
                <a:srgbClr val="000000"/>
              </a:buClr>
              <a:buSzPts val="1100"/>
              <a:buFont typeface="Arial"/>
              <a:buNone/>
            </a:pPr>
            <a:r>
              <a:rPr lang="zh-TW"/>
              <a:t>在20-29歲這個區間，是女性人數比男性多</a:t>
            </a:r>
            <a:endParaRPr/>
          </a:p>
        </p:txBody>
      </p:sp>
      <p:sp>
        <p:nvSpPr>
          <p:cNvPr id="2280" name="Google Shape;2280;g1e55ab7aa18_3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1e55ab7aa18_3_3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「疫情後，越南旅客來台目的」，</a:t>
            </a:r>
            <a:endParaRPr/>
          </a:p>
          <a:p>
            <a:pPr marL="0" lvl="0" indent="0" algn="l" rtl="0">
              <a:lnSpc>
                <a:spcPct val="100000"/>
              </a:lnSpc>
              <a:spcBef>
                <a:spcPts val="0"/>
              </a:spcBef>
              <a:spcAft>
                <a:spcPts val="0"/>
              </a:spcAft>
              <a:buSzPts val="1100"/>
              <a:buNone/>
            </a:pPr>
            <a:r>
              <a:rPr lang="zh-TW"/>
              <a:t>可以看到相較 前面兩個國家，</a:t>
            </a:r>
            <a:endParaRPr/>
          </a:p>
          <a:p>
            <a:pPr marL="0" lvl="0" indent="0" algn="l" rtl="0">
              <a:lnSpc>
                <a:spcPct val="100000"/>
              </a:lnSpc>
              <a:spcBef>
                <a:spcPts val="0"/>
              </a:spcBef>
              <a:spcAft>
                <a:spcPts val="0"/>
              </a:spcAft>
              <a:buSzPts val="1100"/>
              <a:buNone/>
            </a:pPr>
            <a:r>
              <a:rPr lang="zh-TW"/>
              <a:t>選擇 其他這個選項特別的多人</a:t>
            </a:r>
            <a:endParaRPr/>
          </a:p>
        </p:txBody>
      </p:sp>
      <p:sp>
        <p:nvSpPr>
          <p:cNvPr id="2298" name="Google Shape;2298;g1e55ab7aa18_3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e55ab7aa18_3_3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「各年齡層 的性別差異」</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可以看到越南旅客以男性較多，</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而且特別集中在20至39歲的年齡層。</a:t>
            </a:r>
            <a:endParaRPr/>
          </a:p>
          <a:p>
            <a:pPr marL="0" lvl="0" indent="0" algn="l" rtl="0">
              <a:lnSpc>
                <a:spcPct val="100000"/>
              </a:lnSpc>
              <a:spcBef>
                <a:spcPts val="0"/>
              </a:spcBef>
              <a:spcAft>
                <a:spcPts val="0"/>
              </a:spcAft>
              <a:buSzPts val="1100"/>
              <a:buNone/>
            </a:pPr>
            <a:endParaRPr/>
          </a:p>
        </p:txBody>
      </p:sp>
      <p:sp>
        <p:nvSpPr>
          <p:cNvPr id="2318" name="Google Shape;2318;g1e55ab7aa18_3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1e55ab7aa18_3_3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因為2022年越南來台旅客是最多的，</a:t>
            </a:r>
            <a:endParaRPr/>
          </a:p>
          <a:p>
            <a:pPr marL="0" lvl="0" indent="0" algn="l" rtl="0">
              <a:lnSpc>
                <a:spcPct val="100000"/>
              </a:lnSpc>
              <a:spcBef>
                <a:spcPts val="0"/>
              </a:spcBef>
              <a:spcAft>
                <a:spcPts val="0"/>
              </a:spcAft>
              <a:buSzPts val="1100"/>
              <a:buNone/>
            </a:pPr>
            <a:r>
              <a:rPr lang="zh-TW"/>
              <a:t>觀光局也把握熱度邀請了越南部落客及網紅台來邊玩邊開直播，</a:t>
            </a:r>
            <a:endParaRPr/>
          </a:p>
        </p:txBody>
      </p:sp>
      <p:sp>
        <p:nvSpPr>
          <p:cNvPr id="2336" name="Google Shape;2336;g1e55ab7aa18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1e55ab7aa18_3_3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t>的確來台觀光的旅客是有上升的，選擇其他的人數也有下降，</a:t>
            </a:r>
            <a:endParaRPr/>
          </a:p>
          <a:p>
            <a:pPr marL="0" lvl="0" indent="0" algn="l" rtl="0">
              <a:lnSpc>
                <a:spcPct val="100000"/>
              </a:lnSpc>
              <a:spcBef>
                <a:spcPts val="0"/>
              </a:spcBef>
              <a:spcAft>
                <a:spcPts val="0"/>
              </a:spcAft>
              <a:buSzPts val="1100"/>
              <a:buNone/>
            </a:pPr>
            <a:endParaRPr/>
          </a:p>
        </p:txBody>
      </p:sp>
      <p:sp>
        <p:nvSpPr>
          <p:cNvPr id="2357" name="Google Shape;2357;g1e55ab7aa18_3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1e55ab7aa18_3_3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t>但「國門開後，越南旅客停留夜數」，</a:t>
            </a:r>
            <a:endParaRPr/>
          </a:p>
          <a:p>
            <a:pPr marL="0" marR="0" lvl="0" indent="0" algn="l" rtl="0">
              <a:lnSpc>
                <a:spcPct val="100000"/>
              </a:lnSpc>
              <a:spcBef>
                <a:spcPts val="0"/>
              </a:spcBef>
              <a:spcAft>
                <a:spcPts val="0"/>
              </a:spcAft>
              <a:buClr>
                <a:srgbClr val="000000"/>
              </a:buClr>
              <a:buSzPts val="1100"/>
              <a:buFont typeface="Arial"/>
              <a:buNone/>
            </a:pPr>
            <a:r>
              <a:rPr lang="zh-TW"/>
              <a:t>90天以上的旅客，還是非常的多</a:t>
            </a:r>
            <a:endParaRPr/>
          </a:p>
        </p:txBody>
      </p:sp>
      <p:sp>
        <p:nvSpPr>
          <p:cNvPr id="2379" name="Google Shape;2379;g1e55ab7aa18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dirty="0">
                <a:solidFill>
                  <a:schemeClr val="dk1"/>
                </a:solidFill>
                <a:latin typeface="Microsoft JhengHei"/>
                <a:ea typeface="Microsoft JhengHei"/>
                <a:cs typeface="Microsoft JhengHei"/>
                <a:sym typeface="Microsoft JhengHei"/>
              </a:rPr>
              <a:t>那在旅遊復甦的情況下，我們希望能透過入境來台分析，除了做疫情前後的差異比較，也希望了解不同國家和地區對台灣觀光的影響，有助於洞察市場需求以及發展潛力。</a:t>
            </a:r>
            <a:endParaRPr dirty="0">
              <a:solidFill>
                <a:schemeClr val="dk1"/>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r>
              <a:rPr lang="zh-TW" dirty="0">
                <a:solidFill>
                  <a:schemeClr val="dk1"/>
                </a:solidFill>
                <a:latin typeface="Microsoft JhengHei"/>
                <a:ea typeface="Microsoft JhengHei"/>
                <a:cs typeface="Microsoft JhengHei"/>
                <a:sym typeface="Microsoft JhengHei"/>
              </a:rPr>
              <a:t>那這也帶來了一個重要的議題 ，如何提升在台灣的旅遊體驗? 其中住宿體驗也是旅遊過程中重要的環節，直接關聯到遊客的休息品質和旅遊感受。大部分的訂房平台會著重在價格和飯店設施等篩選條件，我們比較不一樣的是，我們使用自然語言處理的方式，分析訂房網站上的住宿評論，找出遊客偏好和需求，透過關鍵字進行住宿推薦，同時也會降低使用者的選擇障礙</a:t>
            </a:r>
            <a:endParaRPr dirty="0">
              <a:solidFill>
                <a:schemeClr val="dk1"/>
              </a:solidFill>
              <a:latin typeface="Microsoft JhengHei"/>
              <a:ea typeface="Microsoft JhengHei"/>
              <a:cs typeface="Microsoft JhengHei"/>
              <a:sym typeface="Microsoft JhengHei"/>
            </a:endParaRPr>
          </a:p>
          <a:p>
            <a:pPr marL="0" lvl="0" indent="0" algn="l" rtl="0">
              <a:lnSpc>
                <a:spcPct val="110000"/>
              </a:lnSpc>
              <a:spcBef>
                <a:spcPts val="0"/>
              </a:spcBef>
              <a:spcAft>
                <a:spcPts val="0"/>
              </a:spcAft>
              <a:buSzPts val="1100"/>
              <a:buNone/>
            </a:pPr>
            <a:endParaRPr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1e55ab7aa18_3_4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t>究竟越南旅客來台目的，是不是觀光，</a:t>
            </a:r>
            <a:endParaRPr/>
          </a:p>
          <a:p>
            <a:pPr marL="0" marR="0" lvl="0" indent="0" algn="l" rtl="0">
              <a:lnSpc>
                <a:spcPct val="100000"/>
              </a:lnSpc>
              <a:spcBef>
                <a:spcPts val="0"/>
              </a:spcBef>
              <a:spcAft>
                <a:spcPts val="0"/>
              </a:spcAft>
              <a:buClr>
                <a:srgbClr val="000000"/>
              </a:buClr>
              <a:buSzPts val="1100"/>
              <a:buFont typeface="Arial"/>
              <a:buNone/>
            </a:pPr>
            <a:r>
              <a:rPr lang="zh-TW"/>
              <a:t>感覺應該要有更詳細的資料，才有辦法進一步分析。</a:t>
            </a:r>
            <a:endParaRPr/>
          </a:p>
          <a:p>
            <a:pPr marL="0" lvl="0" indent="0" algn="l" rtl="0">
              <a:lnSpc>
                <a:spcPct val="100000"/>
              </a:lnSpc>
              <a:spcBef>
                <a:spcPts val="0"/>
              </a:spcBef>
              <a:spcAft>
                <a:spcPts val="0"/>
              </a:spcAft>
              <a:buSzPts val="1100"/>
              <a:buNone/>
            </a:pPr>
            <a:endParaRPr/>
          </a:p>
        </p:txBody>
      </p:sp>
      <p:sp>
        <p:nvSpPr>
          <p:cNvPr id="2397" name="Google Shape;2397;g1e55ab7aa18_3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1e55ab7aa18_3_4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接下來看到旅客在台住宿的概況，</a:t>
            </a:r>
            <a:endParaRPr/>
          </a:p>
        </p:txBody>
      </p:sp>
      <p:sp>
        <p:nvSpPr>
          <p:cNvPr id="2418" name="Google Shape;2418;g1e55ab7aa18_3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1e55ab7aa18_3_4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比較 歷年團體旅客 及 個別旅客</a:t>
            </a:r>
            <a:endParaRPr/>
          </a:p>
          <a:p>
            <a:pPr marL="0" lvl="0" indent="0" algn="l" rtl="0">
              <a:lnSpc>
                <a:spcPct val="100000"/>
              </a:lnSpc>
              <a:spcBef>
                <a:spcPts val="0"/>
              </a:spcBef>
              <a:spcAft>
                <a:spcPts val="0"/>
              </a:spcAft>
              <a:buSzPts val="1100"/>
              <a:buNone/>
            </a:pPr>
            <a:r>
              <a:rPr lang="zh-TW"/>
              <a:t>橫軸是年份，縱軸是人數</a:t>
            </a:r>
            <a:endParaRPr/>
          </a:p>
          <a:p>
            <a:pPr marL="0" lvl="0" indent="0" algn="l" rtl="0">
              <a:lnSpc>
                <a:spcPct val="100000"/>
              </a:lnSpc>
              <a:spcBef>
                <a:spcPts val="0"/>
              </a:spcBef>
              <a:spcAft>
                <a:spcPts val="0"/>
              </a:spcAft>
              <a:buSzPts val="1100"/>
              <a:buNone/>
            </a:pPr>
            <a:r>
              <a:rPr lang="zh-TW"/>
              <a:t>明顯在台住宿的旅客，都是以個別旅客為主，團體旅客比較少。</a:t>
            </a:r>
            <a:endParaRPr/>
          </a:p>
        </p:txBody>
      </p:sp>
      <p:sp>
        <p:nvSpPr>
          <p:cNvPr id="2432" name="Google Shape;2432;g1e55ab7aa18_3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1e55ab7aa18_3_4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我們將各個國家分為區域，</a:t>
            </a:r>
            <a:endParaRPr/>
          </a:p>
          <a:p>
            <a:pPr marL="0" lvl="0" indent="0" algn="l" rtl="0">
              <a:lnSpc>
                <a:spcPct val="100000"/>
              </a:lnSpc>
              <a:spcBef>
                <a:spcPts val="0"/>
              </a:spcBef>
              <a:spcAft>
                <a:spcPts val="0"/>
              </a:spcAft>
              <a:buSzPts val="1100"/>
              <a:buNone/>
            </a:pPr>
            <a:r>
              <a:rPr lang="zh-TW"/>
              <a:t>來台旅客中，亞洲國家旅客最多，其次是美洲。</a:t>
            </a:r>
            <a:endParaRPr/>
          </a:p>
        </p:txBody>
      </p:sp>
      <p:sp>
        <p:nvSpPr>
          <p:cNvPr id="2450" name="Google Shape;2450;g1e55ab7aa18_3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1e55ab7aa18_3_4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TW"/>
              <a:t>而外國旅客最多選擇住宿地點是在台北市</a:t>
            </a:r>
            <a:endParaRPr/>
          </a:p>
        </p:txBody>
      </p:sp>
      <p:sp>
        <p:nvSpPr>
          <p:cNvPr id="2468" name="Google Shape;2468;g1e55ab7aa18_3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6" name="Google Shape;2486;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Clr>
                <a:schemeClr val="dk1"/>
              </a:buClr>
              <a:buSzPts val="1100"/>
              <a:buFont typeface="Arial"/>
              <a:buNone/>
            </a:pPr>
            <a:endParaRPr>
              <a:solidFill>
                <a:schemeClr val="dk1"/>
              </a:solidFill>
            </a:endParaRPr>
          </a:p>
          <a:p>
            <a:pPr marL="228600" lvl="0" indent="0" algn="l" rtl="0">
              <a:lnSpc>
                <a:spcPct val="100000"/>
              </a:lnSpc>
              <a:spcBef>
                <a:spcPts val="0"/>
              </a:spcBef>
              <a:spcAft>
                <a:spcPts val="0"/>
              </a:spcAft>
              <a:buClr>
                <a:schemeClr val="dk1"/>
              </a:buClr>
              <a:buSzPts val="1100"/>
              <a:buFont typeface="Arial"/>
              <a:buNone/>
            </a:pPr>
            <a:r>
              <a:rPr lang="zh-TW">
                <a:solidFill>
                  <a:schemeClr val="dk1"/>
                </a:solidFill>
              </a:rPr>
              <a:t>針對旅客住宿的評論，</a:t>
            </a:r>
            <a:endParaRPr>
              <a:solidFill>
                <a:schemeClr val="dk1"/>
              </a:solidFill>
            </a:endParaRPr>
          </a:p>
          <a:p>
            <a:pPr marL="457200" lvl="0" indent="-228600" algn="l" rtl="0">
              <a:lnSpc>
                <a:spcPct val="100000"/>
              </a:lnSpc>
              <a:spcBef>
                <a:spcPts val="0"/>
              </a:spcBef>
              <a:spcAft>
                <a:spcPts val="0"/>
              </a:spcAft>
              <a:buClr>
                <a:schemeClr val="dk1"/>
              </a:buClr>
              <a:buSzPts val="1100"/>
              <a:buChar char="-"/>
            </a:pPr>
            <a:r>
              <a:rPr lang="zh-TW">
                <a:solidFill>
                  <a:schemeClr val="dk1"/>
                </a:solidFill>
              </a:rPr>
              <a:t>發現日本旅客最在意是早餐、價格、人員友善，</a:t>
            </a:r>
            <a:endParaRPr>
              <a:solidFill>
                <a:schemeClr val="dk1"/>
              </a:solidFill>
            </a:endParaRPr>
          </a:p>
          <a:p>
            <a:pPr marL="457200" lvl="0" indent="-228600" algn="l" rtl="0">
              <a:lnSpc>
                <a:spcPct val="100000"/>
              </a:lnSpc>
              <a:spcBef>
                <a:spcPts val="0"/>
              </a:spcBef>
              <a:spcAft>
                <a:spcPts val="0"/>
              </a:spcAft>
              <a:buClr>
                <a:schemeClr val="dk1"/>
              </a:buClr>
              <a:buSzPts val="1100"/>
              <a:buChar char="-"/>
            </a:pPr>
            <a:r>
              <a:rPr lang="zh-TW">
                <a:solidFill>
                  <a:schemeClr val="dk1"/>
                </a:solidFill>
              </a:rPr>
              <a:t>美國旅客比較在意地點，</a:t>
            </a:r>
            <a:endParaRPr>
              <a:solidFill>
                <a:schemeClr val="dk1"/>
              </a:solidFill>
            </a:endParaRPr>
          </a:p>
          <a:p>
            <a:pPr marL="457200" lvl="0" indent="-228600" algn="l" rtl="0">
              <a:lnSpc>
                <a:spcPct val="100000"/>
              </a:lnSpc>
              <a:spcBef>
                <a:spcPts val="0"/>
              </a:spcBef>
              <a:spcAft>
                <a:spcPts val="0"/>
              </a:spcAft>
              <a:buClr>
                <a:schemeClr val="dk1"/>
              </a:buClr>
              <a:buSzPts val="1100"/>
              <a:buChar char="-"/>
            </a:pPr>
            <a:r>
              <a:rPr lang="zh-TW">
                <a:solidFill>
                  <a:schemeClr val="dk1"/>
                </a:solidFill>
              </a:rPr>
              <a:t>中國旅客比較在意服務、性價比</a:t>
            </a:r>
            <a:endParaRPr>
              <a:solidFill>
                <a:schemeClr val="dk1"/>
              </a:solidFill>
            </a:endParaRPr>
          </a:p>
          <a:p>
            <a:pPr marL="457200" lvl="0" indent="-228600" algn="l" rtl="0">
              <a:lnSpc>
                <a:spcPct val="100000"/>
              </a:lnSpc>
              <a:spcBef>
                <a:spcPts val="0"/>
              </a:spcBef>
              <a:spcAft>
                <a:spcPts val="0"/>
              </a:spcAft>
              <a:buClr>
                <a:schemeClr val="dk1"/>
              </a:buClr>
              <a:buSzPts val="1100"/>
              <a:buChar char="-"/>
            </a:pPr>
            <a:r>
              <a:rPr lang="zh-TW">
                <a:solidFill>
                  <a:schemeClr val="dk1"/>
                </a:solidFill>
              </a:rPr>
              <a:t>韓國旅客在意人員友善、人員友好</a:t>
            </a:r>
            <a:endParaRPr>
              <a:solidFill>
                <a:schemeClr val="dk1"/>
              </a:solidFill>
            </a:endParaRPr>
          </a:p>
        </p:txBody>
      </p:sp>
      <p:sp>
        <p:nvSpPr>
          <p:cNvPr id="2487" name="Google Shape;2487;p8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zh-TW">
                <a:solidFill>
                  <a:schemeClr val="dk1"/>
                </a:solidFill>
              </a:rPr>
              <a:t>選擇台北市的旅客，會覺得地點及交通方便，</a:t>
            </a: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zh-TW">
                <a:solidFill>
                  <a:schemeClr val="dk1"/>
                </a:solidFill>
              </a:rPr>
              <a:t>選擇台中市的旅客，會覺得服務親切，</a:t>
            </a: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zh-TW">
                <a:solidFill>
                  <a:schemeClr val="dk1"/>
                </a:solidFill>
              </a:rPr>
              <a:t>高雄市會注重 性價比 及 位置，</a:t>
            </a: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zh-TW">
                <a:solidFill>
                  <a:schemeClr val="dk1"/>
                </a:solidFill>
              </a:rPr>
              <a:t>宜蘭縣就以在地美食為主</a:t>
            </a:r>
            <a:endParaRPr/>
          </a:p>
        </p:txBody>
      </p:sp>
      <p:sp>
        <p:nvSpPr>
          <p:cNvPr id="2512" name="Google Shape;2512;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25f3e841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7" name="Google Shape;2537;g25f3e84191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t>謝謝雅雲的介紹，接下來由我介紹模型的部分</a:t>
            </a:r>
            <a:endParaRPr/>
          </a:p>
        </p:txBody>
      </p:sp>
      <p:sp>
        <p:nvSpPr>
          <p:cNvPr id="2538" name="Google Shape;2538;g25f3e84191f_0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5f3e84191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一開始我們先使用了 hugging face 上，一個專門用來做情緒分析的模型，他可以幫助我們分析每一則評論中，各個情緒的占比</a:t>
            </a:r>
            <a:endParaRPr/>
          </a:p>
          <a:p>
            <a:pPr marL="0" lvl="0" indent="0" algn="l" rtl="0">
              <a:lnSpc>
                <a:spcPct val="100000"/>
              </a:lnSpc>
              <a:spcBef>
                <a:spcPts val="0"/>
              </a:spcBef>
              <a:spcAft>
                <a:spcPts val="0"/>
              </a:spcAft>
              <a:buSzPts val="1100"/>
              <a:buNone/>
            </a:pPr>
            <a:r>
              <a:rPr lang="zh-TW"/>
              <a:t>例如一則評論中，可能有70%是喜歡，30%是憤怒等等。一共有7種情緒，還有一個沒有任何情緒的none。那我們有了每一則評論的情緒占比之後，就可以把同一間飯店的所有評論情緒做一個平均，就會得到一個像這樣的情緒雷達圖</a:t>
            </a:r>
            <a:endParaRPr/>
          </a:p>
          <a:p>
            <a:pPr marL="0" marR="0" lvl="0" indent="0" algn="l" rtl="0">
              <a:lnSpc>
                <a:spcPct val="100000"/>
              </a:lnSpc>
              <a:spcBef>
                <a:spcPts val="0"/>
              </a:spcBef>
              <a:spcAft>
                <a:spcPts val="0"/>
              </a:spcAft>
              <a:buClr>
                <a:srgbClr val="000000"/>
              </a:buClr>
              <a:buSzPts val="1100"/>
              <a:buFont typeface="Arial"/>
              <a:buNone/>
            </a:pPr>
            <a:r>
              <a:rPr lang="zh-TW"/>
              <a:t>圖的上半部分主要都是比較正面的情緒，而下半部主要是悲傷、憤怒這種比較負面的情緒，透過這個雷達圖，我們就可以很清楚的知道，大部分的人對於這間飯店的評論分布大概是甚麼樣子，可以了解每一間飯店的概況</a:t>
            </a:r>
            <a:endParaRPr/>
          </a:p>
        </p:txBody>
      </p:sp>
      <p:sp>
        <p:nvSpPr>
          <p:cNvPr id="2546" name="Google Shape;2546;g25f3e84191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25f3e84191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solidFill>
                  <a:schemeClr val="dk1"/>
                </a:solidFill>
              </a:rPr>
              <a:t>接下來進入推薦系統的部分，首先我們的目的是要將booking及agoda爬取的共兩百多萬筆評論資料，利用自然語言處理技術，找出語意最接近的評論，再根據結果做出我們的推薦系統，具體該怎麼找到語意接近的評論</a:t>
            </a:r>
            <a:endParaRPr/>
          </a:p>
        </p:txBody>
      </p:sp>
      <p:sp>
        <p:nvSpPr>
          <p:cNvPr id="2569" name="Google Shape;2569;g25f3e8419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zh-TW" dirty="0"/>
              <a:t>以下是我們專題流程以及使用工具，待會我們組</a:t>
            </a:r>
            <a:r>
              <a:rPr lang="zh-TW" altLang="en-US" dirty="0"/>
              <a:t>員</a:t>
            </a:r>
            <a:r>
              <a:rPr lang="zh-TW" dirty="0"/>
              <a:t>會一一</a:t>
            </a:r>
            <a:r>
              <a:rPr lang="zh-TW" altLang="en-US" dirty="0"/>
              <a:t>為大家</a:t>
            </a:r>
            <a:r>
              <a:rPr lang="zh-TW" dirty="0"/>
              <a:t>講解，接下來我們先交給芳宇為我們介紹環境建置的部分</a:t>
            </a:r>
            <a:endParaRPr dirty="0"/>
          </a:p>
        </p:txBody>
      </p:sp>
      <p:sp>
        <p:nvSpPr>
          <p:cNvPr id="321" name="Google Shape;321;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25f3e84191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9" name="Google Shape;2589;g25f3e84191f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sz="1200"/>
              <a:t>首先，對於電腦來說，是沒有辦法直接把每一則評論文字給它，要他判斷語意的相似程度，所以必須要先把文字轉換成數字或是向量的形式，也就是說，我們會先把每一則評論文本轉換成空間中的向量，再利用向量與向量之間的距離，來代表語意上的相似程度，這邊舉一個比較簡單的例子，假設有一間飯店有三則評論，我們會先將每一則評論做分詞，把評論拆分成一個一個詞語，做完分詞之後，我們會透過模型把分詞後的結果，轉換成向量，這個轉換的過程叫做embedding，得到每一則評論的向量之後，再把所有的向量取平均，得到一個能夠代表這間飯店評論的平均向量，這就是模型大致上的運作架構</a:t>
            </a:r>
            <a:endParaRPr sz="1200"/>
          </a:p>
        </p:txBody>
      </p:sp>
      <p:sp>
        <p:nvSpPr>
          <p:cNvPr id="2590" name="Google Shape;2590;g25f3e84191f_0_4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25f3e84191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7" name="Google Shape;2627;g25f3e84191f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a:t>模型選擇的部分，我們一共使用了四種模型，我會分別介紹這4種模型以及他各自的優缺點</a:t>
            </a:r>
            <a:endParaRPr/>
          </a:p>
        </p:txBody>
      </p:sp>
      <p:sp>
        <p:nvSpPr>
          <p:cNvPr id="2628" name="Google Shape;2628;g25f3e84191f_0_8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25f3e84191f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6" name="Google Shape;2646;g25f3e84191f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a:t>首先第一個 </a:t>
            </a:r>
            <a:r>
              <a:rPr lang="zh-TW" sz="1100">
                <a:solidFill>
                  <a:schemeClr val="dk1"/>
                </a:solidFill>
              </a:rPr>
              <a:t>Doc2Vec 模型，利用前面分詞的結果，將我們的評論轉換成向量，在這種模型下，雖然他能捕捉到簡單的語意訊息，而且運算很快，但是對於</a:t>
            </a:r>
            <a:r>
              <a:rPr lang="zh-TW" sz="1100" b="0" i="0">
                <a:solidFill>
                  <a:schemeClr val="dk1"/>
                </a:solidFill>
                <a:latin typeface="Microsoft JhengHei"/>
                <a:ea typeface="Microsoft JhengHei"/>
                <a:cs typeface="Microsoft JhengHei"/>
                <a:sym typeface="Microsoft JhengHei"/>
              </a:rPr>
              <a:t>對於一詞多義有可能沒辦法判斷，例如像吃的蘋果跟手機的蘋果，在Doc2Vec模型下，他可能沒有辦法分辨兩個蘋果之間的差異，另外像貓追狗，跟狗追貓這種詞序問題，他可能也分辨不出來，計算時間的部分，10萬筆大約耗時0.13小時</a:t>
            </a:r>
            <a:endParaRPr/>
          </a:p>
        </p:txBody>
      </p:sp>
      <p:sp>
        <p:nvSpPr>
          <p:cNvPr id="2647" name="Google Shape;2647;g25f3e84191f_0_10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25f3e84191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g25f3e84191f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sz="1100" b="0" i="0">
                <a:solidFill>
                  <a:schemeClr val="dk1"/>
                </a:solidFill>
                <a:latin typeface="Microsoft JhengHei"/>
                <a:ea typeface="Microsoft JhengHei"/>
                <a:cs typeface="Microsoft JhengHei"/>
                <a:sym typeface="Microsoft JhengHei"/>
              </a:rPr>
              <a:t>所以我們又使用了bert模型，bert這個模型引入了跟最近很紅的gpt一樣的注意力機制，他能夠判斷一段文字中，哪些地方是比較重要的，並且透過雙向的方式去理解語義的上下文，所以對於文本理解有更好的泛化能力，缺點是計算成本非常高而且耗時，並且對於文本的長度有一定的限制，計算時間大約耗時1.41小時</a:t>
            </a:r>
            <a:endParaRPr/>
          </a:p>
        </p:txBody>
      </p:sp>
      <p:sp>
        <p:nvSpPr>
          <p:cNvPr id="2667" name="Google Shape;2667;g25f3e84191f_0_1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g25f3e84191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7" name="Google Shape;2687;g25f3e84191f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sz="1100" u="none" strike="noStrike" cap="none">
                <a:solidFill>
                  <a:schemeClr val="dk1"/>
                </a:solidFill>
                <a:latin typeface="Microsoft JhengHei"/>
                <a:ea typeface="Microsoft JhengHei"/>
                <a:cs typeface="Microsoft JhengHei"/>
                <a:sym typeface="Microsoft JhengHei"/>
              </a:rPr>
              <a:t>RoBERTa 模型的部分基本上跟 bert 是一樣的，他是對原本的bert模型進行改進後的版本，所有它擁有比bert更好的語意理解跟泛化能力。</a:t>
            </a:r>
            <a:endParaRPr/>
          </a:p>
        </p:txBody>
      </p:sp>
      <p:sp>
        <p:nvSpPr>
          <p:cNvPr id="2688" name="Google Shape;2688;g25f3e84191f_0_1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25f3e84191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8" name="Google Shape;2708;g25f3e84191f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sz="1100" u="none" strike="noStrike" cap="none">
                <a:solidFill>
                  <a:schemeClr val="dk1"/>
                </a:solidFill>
                <a:latin typeface="Microsoft JhengHei"/>
                <a:ea typeface="Microsoft JhengHei"/>
                <a:cs typeface="Microsoft JhengHei"/>
                <a:sym typeface="Microsoft JhengHei"/>
              </a:rPr>
              <a:t>最後我們還使用了 longformer 模型，他是專門用來處理長文本的模型，採用滑動窗口自注意力機制，但是因為計算時間實在太長，所以並不適合對所有的評論都做這樣的處理</a:t>
            </a:r>
            <a:endParaRPr/>
          </a:p>
        </p:txBody>
      </p:sp>
      <p:sp>
        <p:nvSpPr>
          <p:cNvPr id="2709" name="Google Shape;2709;g25f3e84191f_0_16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25f3e84191f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8" name="Google Shape;2728;g25f3e84191f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zh-TW" sz="1100" u="none" strike="noStrike" cap="none">
                <a:solidFill>
                  <a:schemeClr val="dk1"/>
                </a:solidFill>
                <a:latin typeface="Microsoft JhengHei"/>
                <a:ea typeface="Microsoft JhengHei"/>
                <a:cs typeface="Microsoft JhengHei"/>
                <a:sym typeface="Microsoft JhengHei"/>
              </a:rPr>
              <a:t>所以最後綜合考量下，我們使用roberta模型幫助我們做文本分析</a:t>
            </a:r>
            <a:endParaRPr/>
          </a:p>
        </p:txBody>
      </p:sp>
      <p:sp>
        <p:nvSpPr>
          <p:cNvPr id="2729" name="Google Shape;2729;g25f3e84191f_0_18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g25f3e84191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8" name="Google Shape;2748;g25f3e84191f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1200"/>
              </a:spcBef>
              <a:spcAft>
                <a:spcPts val="0"/>
              </a:spcAft>
              <a:buSzPts val="1100"/>
              <a:buNone/>
            </a:pPr>
            <a:r>
              <a:rPr lang="zh-TW"/>
              <a:t>有了模型幫助我們將評論轉成向量之後，接下來我們需要計算向量之間的距離，用來代表評論跟評論之間的相關性，這邊我們採用餘弦相似度來計算距離，他能夠有效地捕捉到語意的相似性，而且不會受到文本長度的影響，所以可以用來比較長短不一的評論，缺點是如果向量表示沒有捕捉到足夠的語意訊息，那結果可能會不好</a:t>
            </a:r>
            <a:endParaRPr/>
          </a:p>
          <a:p>
            <a:pPr marL="457200" lvl="0" indent="-228600" algn="l" rtl="0">
              <a:lnSpc>
                <a:spcPct val="100000"/>
              </a:lnSpc>
              <a:spcBef>
                <a:spcPts val="1200"/>
              </a:spcBef>
              <a:spcAft>
                <a:spcPts val="0"/>
              </a:spcAft>
              <a:buSzPts val="1100"/>
              <a:buNone/>
            </a:pPr>
            <a:endParaRPr/>
          </a:p>
        </p:txBody>
      </p:sp>
      <p:sp>
        <p:nvSpPr>
          <p:cNvPr id="2749" name="Google Shape;2749;g25f3e84191f_0_2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g25f3e84191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1" name="Google Shape;2781;g25f3e84191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1200"/>
              </a:spcBef>
              <a:spcAft>
                <a:spcPts val="0"/>
              </a:spcAft>
              <a:buSzPts val="1100"/>
              <a:buNone/>
            </a:pPr>
            <a:r>
              <a:rPr lang="zh-TW"/>
              <a:t>最後，我們會根據過往評論，找出更多顧客在意的項目，讓使用者能有更多的選擇項目，然後根據用戶輸入的關鍵字，從評論中搜尋語意最接近的飯店，例如輸入早餐好吃，他就會將相關評論搜尋出來，推薦給用戶</a:t>
            </a:r>
            <a:endParaRPr/>
          </a:p>
        </p:txBody>
      </p:sp>
      <p:sp>
        <p:nvSpPr>
          <p:cNvPr id="2782" name="Google Shape;2782;g25f3e84191f_0_2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25f3e84191f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最後總結一下我們的推薦流程，首先會根據用戶輸入的整體評分，篩選出符合條件的飯店，再根據用戶輸入的關鍵字，做第二次篩選以及搜尋，接著我們會對得到的結果進行排序，最後推薦給用戶，以上就是我們推薦系統的建置過程，接下來我們請佩倫為我們介紹網頁的部分</a:t>
            </a:r>
            <a:endParaRPr/>
          </a:p>
        </p:txBody>
      </p:sp>
      <p:sp>
        <p:nvSpPr>
          <p:cNvPr id="2811" name="Google Shape;2811;g25f3e84191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
        <p:cNvGrpSpPr/>
        <p:nvPr/>
      </p:nvGrpSpPr>
      <p:grpSpPr>
        <a:xfrm>
          <a:off x="0" y="0"/>
          <a:ext cx="0" cy="0"/>
          <a:chOff x="0" y="0"/>
          <a:chExt cx="0" cy="0"/>
        </a:xfrm>
      </p:grpSpPr>
      <p:sp>
        <p:nvSpPr>
          <p:cNvPr id="7" name="Google Shape;7;p10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p10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10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大標題與項目符號" type="tx">
  <p:cSld name="TITLE_AND_BODY">
    <p:spTree>
      <p:nvGrpSpPr>
        <p:cNvPr id="1" name="Shape 34"/>
        <p:cNvGrpSpPr/>
        <p:nvPr/>
      </p:nvGrpSpPr>
      <p:grpSpPr>
        <a:xfrm>
          <a:off x="0" y="0"/>
          <a:ext cx="0" cy="0"/>
          <a:chOff x="0" y="0"/>
          <a:chExt cx="0" cy="0"/>
        </a:xfrm>
      </p:grpSpPr>
      <p:sp>
        <p:nvSpPr>
          <p:cNvPr id="35" name="Google Shape;35;p91"/>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91"/>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 name="Google Shape;37;p91"/>
          <p:cNvSpPr txBox="1">
            <a:spLocks noGrp="1"/>
          </p:cNvSpPr>
          <p:nvPr>
            <p:ph type="body" idx="2"/>
          </p:nvPr>
        </p:nvSpPr>
        <p:spPr>
          <a:xfrm>
            <a:off x="666750" y="1058118"/>
            <a:ext cx="10858500" cy="443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137"/>
              <a:buFont typeface="Arial"/>
              <a:buNone/>
              <a:defRPr sz="2137"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9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39"/>
        <p:cNvGrpSpPr/>
        <p:nvPr/>
      </p:nvGrpSpPr>
      <p:grpSpPr>
        <a:xfrm>
          <a:off x="0" y="0"/>
          <a:ext cx="0" cy="0"/>
          <a:chOff x="0" y="0"/>
          <a:chExt cx="0" cy="0"/>
        </a:xfrm>
      </p:grpSpPr>
      <p:sp>
        <p:nvSpPr>
          <p:cNvPr id="40" name="Google Shape;40;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pic>
        <p:nvPicPr>
          <p:cNvPr id="45" name="Google Shape;45;p115"/>
          <p:cNvPicPr preferRelativeResize="0"/>
          <p:nvPr/>
        </p:nvPicPr>
        <p:blipFill rotWithShape="1">
          <a:blip r:embed="rId2">
            <a:alphaModFix/>
          </a:blip>
          <a:srcRect l="3724" t="38234" r="3724" b="3753"/>
          <a:stretch/>
        </p:blipFill>
        <p:spPr>
          <a:xfrm>
            <a:off x="517" y="906236"/>
            <a:ext cx="12190966" cy="5094517"/>
          </a:xfrm>
          <a:prstGeom prst="rect">
            <a:avLst/>
          </a:prstGeom>
          <a:noFill/>
          <a:ln>
            <a:noFill/>
          </a:ln>
        </p:spPr>
      </p:pic>
      <p:sp>
        <p:nvSpPr>
          <p:cNvPr id="46" name="Google Shape;46;p115"/>
          <p:cNvSpPr/>
          <p:nvPr/>
        </p:nvSpPr>
        <p:spPr>
          <a:xfrm>
            <a:off x="1000124" y="1795050"/>
            <a:ext cx="6038851" cy="3276600"/>
          </a:xfrm>
          <a:prstGeom prst="rect">
            <a:avLst/>
          </a:prstGeom>
          <a:solidFill>
            <a:srgbClr val="FF6F41">
              <a:alpha val="61960"/>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47"/>
        <p:cNvGrpSpPr/>
        <p:nvPr/>
      </p:nvGrpSpPr>
      <p:grpSpPr>
        <a:xfrm>
          <a:off x="0" y="0"/>
          <a:ext cx="0" cy="0"/>
          <a:chOff x="0" y="0"/>
          <a:chExt cx="0" cy="0"/>
        </a:xfrm>
      </p:grpSpPr>
      <p:sp>
        <p:nvSpPr>
          <p:cNvPr id="48" name="Google Shape;48;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 name="Google Shape;49;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0" name="Google Shape;50;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53"/>
        <p:cNvGrpSpPr/>
        <p:nvPr/>
      </p:nvGrpSpPr>
      <p:grpSpPr>
        <a:xfrm>
          <a:off x="0" y="0"/>
          <a:ext cx="0" cy="0"/>
          <a:chOff x="0" y="0"/>
          <a:chExt cx="0" cy="0"/>
        </a:xfrm>
      </p:grpSpPr>
      <p:sp>
        <p:nvSpPr>
          <p:cNvPr id="54" name="Google Shape;54;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Google Shape;55;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60"/>
        <p:cNvGrpSpPr/>
        <p:nvPr/>
      </p:nvGrpSpPr>
      <p:grpSpPr>
        <a:xfrm>
          <a:off x="0" y="0"/>
          <a:ext cx="0" cy="0"/>
          <a:chOff x="0" y="0"/>
          <a:chExt cx="0" cy="0"/>
        </a:xfrm>
      </p:grpSpPr>
      <p:sp>
        <p:nvSpPr>
          <p:cNvPr id="61" name="Google Shape;61;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3" name="Google Shape;63;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5" name="Google Shape;65;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69"/>
        <p:cNvGrpSpPr/>
        <p:nvPr/>
      </p:nvGrpSpPr>
      <p:grpSpPr>
        <a:xfrm>
          <a:off x="0" y="0"/>
          <a:ext cx="0" cy="0"/>
          <a:chOff x="0" y="0"/>
          <a:chExt cx="0" cy="0"/>
        </a:xfrm>
      </p:grpSpPr>
      <p:sp>
        <p:nvSpPr>
          <p:cNvPr id="70" name="Google Shape;70;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 name="Google Shape;71;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74"/>
        <p:cNvGrpSpPr/>
        <p:nvPr/>
      </p:nvGrpSpPr>
      <p:grpSpPr>
        <a:xfrm>
          <a:off x="0" y="0"/>
          <a:ext cx="0" cy="0"/>
          <a:chOff x="0" y="0"/>
          <a:chExt cx="0" cy="0"/>
        </a:xfrm>
      </p:grpSpPr>
      <p:sp>
        <p:nvSpPr>
          <p:cNvPr id="75" name="Google Shape;75;p1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8" name="Google Shape;78;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81"/>
        <p:cNvGrpSpPr/>
        <p:nvPr/>
      </p:nvGrpSpPr>
      <p:grpSpPr>
        <a:xfrm>
          <a:off x="0" y="0"/>
          <a:ext cx="0" cy="0"/>
          <a:chOff x="0" y="0"/>
          <a:chExt cx="0" cy="0"/>
        </a:xfrm>
      </p:grpSpPr>
      <p:sp>
        <p:nvSpPr>
          <p:cNvPr id="82" name="Google Shape;82;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21"/>
          <p:cNvSpPr>
            <a:spLocks noGrp="1"/>
          </p:cNvSpPr>
          <p:nvPr>
            <p:ph type="pic" idx="2"/>
          </p:nvPr>
        </p:nvSpPr>
        <p:spPr>
          <a:xfrm>
            <a:off x="5183188" y="987425"/>
            <a:ext cx="6172200" cy="4873625"/>
          </a:xfrm>
          <a:prstGeom prst="rect">
            <a:avLst/>
          </a:prstGeom>
          <a:noFill/>
          <a:ln>
            <a:noFill/>
          </a:ln>
        </p:spPr>
      </p:sp>
      <p:sp>
        <p:nvSpPr>
          <p:cNvPr id="84" name="Google Shape;84;p1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5" name="Google Shape;85;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88"/>
        <p:cNvGrpSpPr/>
        <p:nvPr/>
      </p:nvGrpSpPr>
      <p:grpSpPr>
        <a:xfrm>
          <a:off x="0" y="0"/>
          <a:ext cx="0" cy="0"/>
          <a:chOff x="0" y="0"/>
          <a:chExt cx="0" cy="0"/>
        </a:xfrm>
      </p:grpSpPr>
      <p:sp>
        <p:nvSpPr>
          <p:cNvPr id="89" name="Google Shape;89;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94"/>
        <p:cNvGrpSpPr/>
        <p:nvPr/>
      </p:nvGrpSpPr>
      <p:grpSpPr>
        <a:xfrm>
          <a:off x="0" y="0"/>
          <a:ext cx="0" cy="0"/>
          <a:chOff x="0" y="0"/>
          <a:chExt cx="0" cy="0"/>
        </a:xfrm>
      </p:grpSpPr>
      <p:sp>
        <p:nvSpPr>
          <p:cNvPr id="95" name="Google Shape;95;p1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1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0"/>
        <p:cNvGrpSpPr/>
        <p:nvPr/>
      </p:nvGrpSpPr>
      <p:grpSpPr>
        <a:xfrm>
          <a:off x="0" y="0"/>
          <a:ext cx="0" cy="0"/>
          <a:chOff x="0" y="0"/>
          <a:chExt cx="0" cy="0"/>
        </a:xfrm>
      </p:grpSpPr>
      <p:sp>
        <p:nvSpPr>
          <p:cNvPr id="11" name="Google Shape;11;p86"/>
          <p:cNvSpPr>
            <a:spLocks noGrp="1"/>
          </p:cNvSpPr>
          <p:nvPr>
            <p:ph type="pic" idx="2"/>
          </p:nvPr>
        </p:nvSpPr>
        <p:spPr>
          <a:xfrm>
            <a:off x="0" y="4"/>
            <a:ext cx="12192000" cy="3429000"/>
          </a:xfrm>
          <a:prstGeom prst="rect">
            <a:avLst/>
          </a:prstGeom>
          <a:solidFill>
            <a:srgbClr val="F2F2F2">
              <a:alpha val="45490"/>
            </a:srgbClr>
          </a:solid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24"/>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3F3F3F"/>
              </a:buClr>
              <a:buSzPts val="4800"/>
              <a:buFont typeface="Arial"/>
              <a:buNone/>
              <a:defRPr sz="4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2" name="Google Shape;102;p124"/>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3F3F3F"/>
              </a:buClr>
              <a:buSzPts val="1867"/>
              <a:buFont typeface="Arial"/>
              <a:buNone/>
              <a:defRPr sz="1867"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124"/>
          <p:cNvSpPr txBox="1">
            <a:spLocks noGrp="1"/>
          </p:cNvSpPr>
          <p:nvPr>
            <p:ph type="dt" idx="10"/>
          </p:nvPr>
        </p:nvSpPr>
        <p:spPr>
          <a:xfrm>
            <a:off x="47328" y="6519202"/>
            <a:ext cx="2743200" cy="3661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124"/>
          <p:cNvSpPr txBox="1">
            <a:spLocks noGrp="1"/>
          </p:cNvSpPr>
          <p:nvPr>
            <p:ph type="ftr" idx="11"/>
          </p:nvPr>
        </p:nvSpPr>
        <p:spPr>
          <a:xfrm>
            <a:off x="4038600" y="6519202"/>
            <a:ext cx="4114800" cy="3661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124"/>
          <p:cNvSpPr txBox="1">
            <a:spLocks noGrp="1"/>
          </p:cNvSpPr>
          <p:nvPr>
            <p:ph type="sldNum" idx="12"/>
          </p:nvPr>
        </p:nvSpPr>
        <p:spPr>
          <a:xfrm>
            <a:off x="9881525" y="6519202"/>
            <a:ext cx="2743200" cy="36618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大標題" type="title">
  <p:cSld name="TITLE">
    <p:spTree>
      <p:nvGrpSpPr>
        <p:cNvPr id="1" name="Shape 106"/>
        <p:cNvGrpSpPr/>
        <p:nvPr/>
      </p:nvGrpSpPr>
      <p:grpSpPr>
        <a:xfrm>
          <a:off x="0" y="0"/>
          <a:ext cx="0" cy="0"/>
          <a:chOff x="0" y="0"/>
          <a:chExt cx="0" cy="0"/>
        </a:xfrm>
      </p:grpSpPr>
      <p:sp>
        <p:nvSpPr>
          <p:cNvPr id="107" name="Google Shape;107;g2399fa9b0c5_3_430"/>
          <p:cNvSpPr txBox="1">
            <a:spLocks noGrp="1"/>
          </p:cNvSpPr>
          <p:nvPr>
            <p:ph type="title"/>
          </p:nvPr>
        </p:nvSpPr>
        <p:spPr>
          <a:xfrm>
            <a:off x="2024063" y="1544836"/>
            <a:ext cx="8143800" cy="2321700"/>
          </a:xfrm>
          <a:prstGeom prst="rect">
            <a:avLst/>
          </a:prstGeom>
          <a:noFill/>
          <a:ln>
            <a:noFill/>
          </a:ln>
        </p:spPr>
        <p:txBody>
          <a:bodyPr spcFirstLastPara="1" wrap="square" lIns="35725" tIns="35725" rIns="35725" bIns="35725" anchor="b" anchorCtr="0">
            <a:normAutofit/>
          </a:bodyPr>
          <a:lstStyle>
            <a:lvl1pPr marR="0" lvl="0" algn="ctr" rtl="0">
              <a:lnSpc>
                <a:spcPct val="80000"/>
              </a:lnSpc>
              <a:spcBef>
                <a:spcPts val="0"/>
              </a:spcBef>
              <a:spcAft>
                <a:spcPts val="0"/>
              </a:spcAft>
              <a:buClr>
                <a:srgbClr val="000000"/>
              </a:buClr>
              <a:buSzPts val="5700"/>
              <a:buFont typeface="Arial"/>
              <a:buChar char="●"/>
              <a:defRPr sz="5700" b="0" i="0" u="none" strike="noStrike" cap="none">
                <a:solidFill>
                  <a:srgbClr val="000000"/>
                </a:solidFill>
                <a:latin typeface="Arial"/>
                <a:ea typeface="Arial"/>
                <a:cs typeface="Arial"/>
                <a:sym typeface="Arial"/>
              </a:defRPr>
            </a:lvl1pPr>
            <a:lvl2pPr marR="0" lvl="1"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2pPr>
            <a:lvl3pPr marR="0" lvl="2"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3pPr>
            <a:lvl4pPr marR="0" lvl="3"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4pPr>
            <a:lvl5pPr marR="0" lvl="4"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5pPr>
            <a:lvl6pPr marR="0" lvl="5"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6pPr>
            <a:lvl7pPr marR="0" lvl="6"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7pPr>
            <a:lvl8pPr marR="0" lvl="7"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8pPr>
            <a:lvl9pPr marR="0" lvl="8" algn="ctr" rtl="0">
              <a:lnSpc>
                <a:spcPct val="70000"/>
              </a:lnSpc>
              <a:spcBef>
                <a:spcPts val="0"/>
              </a:spcBef>
              <a:spcAft>
                <a:spcPts val="0"/>
              </a:spcAft>
              <a:buClr>
                <a:srgbClr val="000000"/>
              </a:buClr>
              <a:buSzPts val="900"/>
              <a:buFont typeface="Arial"/>
              <a:buChar char="■"/>
              <a:defRPr sz="700" b="0" i="0" u="none" strike="noStrike" cap="none">
                <a:solidFill>
                  <a:srgbClr val="000000"/>
                </a:solidFill>
                <a:latin typeface="Arial"/>
                <a:ea typeface="Arial"/>
                <a:cs typeface="Arial"/>
                <a:sym typeface="Arial"/>
              </a:defRPr>
            </a:lvl9pPr>
          </a:lstStyle>
          <a:p>
            <a:endParaRPr/>
          </a:p>
        </p:txBody>
      </p:sp>
      <p:sp>
        <p:nvSpPr>
          <p:cNvPr id="108" name="Google Shape;108;g2399fa9b0c5_3_430"/>
          <p:cNvSpPr txBox="1">
            <a:spLocks noGrp="1"/>
          </p:cNvSpPr>
          <p:nvPr>
            <p:ph type="body" idx="1"/>
          </p:nvPr>
        </p:nvSpPr>
        <p:spPr>
          <a:xfrm>
            <a:off x="2024063" y="3750468"/>
            <a:ext cx="8143800" cy="1023600"/>
          </a:xfrm>
          <a:prstGeom prst="rect">
            <a:avLst/>
          </a:prstGeom>
          <a:noFill/>
          <a:ln>
            <a:noFill/>
          </a:ln>
        </p:spPr>
        <p:txBody>
          <a:bodyPr spcFirstLastPara="1" wrap="square" lIns="35725" tIns="35725" rIns="35725" bIns="35725" anchor="t" anchorCtr="0">
            <a:normAutofit/>
          </a:bodyPr>
          <a:lstStyle>
            <a:lvl1pPr marL="457200" marR="0" lvl="0" indent="-228600" algn="ctr" rtl="0">
              <a:lnSpc>
                <a:spcPct val="100000"/>
              </a:lnSpc>
              <a:spcBef>
                <a:spcPts val="0"/>
              </a:spcBef>
              <a:spcAft>
                <a:spcPts val="0"/>
              </a:spcAft>
              <a:buClr>
                <a:srgbClr val="000000"/>
              </a:buClr>
              <a:buSzPts val="2600"/>
              <a:buFont typeface="Avenir"/>
              <a:buNone/>
              <a:defRPr sz="2600" b="1" i="0" u="none" strike="noStrike" cap="none">
                <a:solidFill>
                  <a:srgbClr val="000000"/>
                </a:solidFill>
                <a:latin typeface="Avenir"/>
                <a:ea typeface="Avenir"/>
                <a:cs typeface="Avenir"/>
                <a:sym typeface="Avenir"/>
              </a:defRPr>
            </a:lvl1pPr>
            <a:lvl2pPr marL="914400" marR="0" lvl="1" indent="-228600" algn="ctr" rtl="0">
              <a:lnSpc>
                <a:spcPct val="100000"/>
              </a:lnSpc>
              <a:spcBef>
                <a:spcPts val="0"/>
              </a:spcBef>
              <a:spcAft>
                <a:spcPts val="0"/>
              </a:spcAft>
              <a:buClr>
                <a:srgbClr val="000000"/>
              </a:buClr>
              <a:buSzPts val="2600"/>
              <a:buFont typeface="Avenir"/>
              <a:buNone/>
              <a:defRPr sz="2600" b="1" i="0" u="none" strike="noStrike" cap="none">
                <a:solidFill>
                  <a:srgbClr val="000000"/>
                </a:solidFill>
                <a:latin typeface="Avenir"/>
                <a:ea typeface="Avenir"/>
                <a:cs typeface="Avenir"/>
                <a:sym typeface="Avenir"/>
              </a:defRPr>
            </a:lvl2pPr>
            <a:lvl3pPr marL="1371600" marR="0" lvl="2" indent="-228600" algn="ctr" rtl="0">
              <a:lnSpc>
                <a:spcPct val="100000"/>
              </a:lnSpc>
              <a:spcBef>
                <a:spcPts val="0"/>
              </a:spcBef>
              <a:spcAft>
                <a:spcPts val="0"/>
              </a:spcAft>
              <a:buClr>
                <a:srgbClr val="000000"/>
              </a:buClr>
              <a:buSzPts val="2600"/>
              <a:buFont typeface="Avenir"/>
              <a:buNone/>
              <a:defRPr sz="2600" b="1" i="0" u="none" strike="noStrike" cap="none">
                <a:solidFill>
                  <a:srgbClr val="000000"/>
                </a:solidFill>
                <a:latin typeface="Avenir"/>
                <a:ea typeface="Avenir"/>
                <a:cs typeface="Avenir"/>
                <a:sym typeface="Avenir"/>
              </a:defRPr>
            </a:lvl3pPr>
            <a:lvl4pPr marL="1828800" marR="0" lvl="3" indent="-228600" algn="ctr" rtl="0">
              <a:lnSpc>
                <a:spcPct val="100000"/>
              </a:lnSpc>
              <a:spcBef>
                <a:spcPts val="0"/>
              </a:spcBef>
              <a:spcAft>
                <a:spcPts val="0"/>
              </a:spcAft>
              <a:buClr>
                <a:srgbClr val="000000"/>
              </a:buClr>
              <a:buSzPts val="2600"/>
              <a:buFont typeface="Avenir"/>
              <a:buNone/>
              <a:defRPr sz="2600" b="1" i="0" u="none" strike="noStrike" cap="none">
                <a:solidFill>
                  <a:srgbClr val="000000"/>
                </a:solidFill>
                <a:latin typeface="Avenir"/>
                <a:ea typeface="Avenir"/>
                <a:cs typeface="Avenir"/>
                <a:sym typeface="Avenir"/>
              </a:defRPr>
            </a:lvl4pPr>
            <a:lvl5pPr marL="2286000" marR="0" lvl="4" indent="-228600" algn="ctr" rtl="0">
              <a:lnSpc>
                <a:spcPct val="100000"/>
              </a:lnSpc>
              <a:spcBef>
                <a:spcPts val="0"/>
              </a:spcBef>
              <a:spcAft>
                <a:spcPts val="0"/>
              </a:spcAft>
              <a:buClr>
                <a:srgbClr val="000000"/>
              </a:buClr>
              <a:buSzPts val="2600"/>
              <a:buFont typeface="Avenir"/>
              <a:buNone/>
              <a:defRPr sz="2600" b="1" i="0" u="none" strike="noStrike" cap="none">
                <a:solidFill>
                  <a:srgbClr val="000000"/>
                </a:solidFill>
                <a:latin typeface="Avenir"/>
                <a:ea typeface="Avenir"/>
                <a:cs typeface="Avenir"/>
                <a:sym typeface="Avenir"/>
              </a:defRPr>
            </a:lvl5pPr>
            <a:lvl6pPr marL="2743200" marR="0" lvl="5"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6pPr>
            <a:lvl7pPr marL="3200400" marR="0" lvl="6"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7pPr>
            <a:lvl8pPr marL="3657600" marR="0" lvl="7"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8pPr>
            <a:lvl9pPr marL="4114800" marR="0" lvl="8"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9pPr>
          </a:lstStyle>
          <a:p>
            <a:endParaRPr/>
          </a:p>
        </p:txBody>
      </p:sp>
      <p:sp>
        <p:nvSpPr>
          <p:cNvPr id="109" name="Google Shape;109;g2399fa9b0c5_3_430"/>
          <p:cNvSpPr txBox="1">
            <a:spLocks noGrp="1"/>
          </p:cNvSpPr>
          <p:nvPr>
            <p:ph type="body" idx="2"/>
          </p:nvPr>
        </p:nvSpPr>
        <p:spPr>
          <a:xfrm>
            <a:off x="2024063" y="5913856"/>
            <a:ext cx="8143800" cy="301800"/>
          </a:xfrm>
          <a:prstGeom prst="rect">
            <a:avLst/>
          </a:prstGeom>
          <a:noFill/>
          <a:ln>
            <a:noFill/>
          </a:ln>
        </p:spPr>
        <p:txBody>
          <a:bodyPr spcFirstLastPara="1" wrap="square" lIns="35725" tIns="35725" rIns="35725" bIns="35725" anchor="t" anchorCtr="0">
            <a:normAutofit/>
          </a:bodyPr>
          <a:lstStyle>
            <a:lvl1pPr marL="457200" marR="0" lvl="0" indent="-228600" algn="ctr" rtl="0">
              <a:lnSpc>
                <a:spcPct val="100000"/>
              </a:lnSpc>
              <a:spcBef>
                <a:spcPts val="0"/>
              </a:spcBef>
              <a:spcAft>
                <a:spcPts val="0"/>
              </a:spcAft>
              <a:buClr>
                <a:srgbClr val="000000"/>
              </a:buClr>
              <a:buSzPts val="1300"/>
              <a:buFont typeface="Avenir"/>
              <a:buNone/>
              <a:defRPr sz="1300" b="0" i="0" u="none" strike="noStrike" cap="none">
                <a:solidFill>
                  <a:srgbClr val="000000"/>
                </a:solidFill>
                <a:latin typeface="Avenir"/>
                <a:ea typeface="Avenir"/>
                <a:cs typeface="Avenir"/>
                <a:sym typeface="Avenir"/>
              </a:defRPr>
            </a:lvl1pPr>
            <a:lvl2pPr marL="914400" marR="0" lvl="1"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2pPr>
            <a:lvl3pPr marL="1371600" marR="0" lvl="2"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3pPr>
            <a:lvl4pPr marL="1828800" marR="0" lvl="3"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4pPr>
            <a:lvl5pPr marL="2286000" marR="0" lvl="4"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5pPr>
            <a:lvl6pPr marL="2743200" marR="0" lvl="5"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6pPr>
            <a:lvl7pPr marL="3200400" marR="0" lvl="6"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7pPr>
            <a:lvl8pPr marL="3657600" marR="0" lvl="7"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8pPr>
            <a:lvl9pPr marL="4114800" marR="0" lvl="8" indent="-330200" algn="l" rtl="0">
              <a:lnSpc>
                <a:spcPct val="90000"/>
              </a:lnSpc>
              <a:spcBef>
                <a:spcPts val="1400"/>
              </a:spcBef>
              <a:spcAft>
                <a:spcPts val="0"/>
              </a:spcAft>
              <a:buClr>
                <a:srgbClr val="000000"/>
              </a:buClr>
              <a:buSzPts val="1600"/>
              <a:buFont typeface="Arial"/>
              <a:buChar char="■"/>
              <a:defRPr sz="700" b="0" i="0" u="none" strike="noStrike" cap="none">
                <a:solidFill>
                  <a:srgbClr val="000000"/>
                </a:solidFill>
                <a:latin typeface="Arial"/>
                <a:ea typeface="Arial"/>
                <a:cs typeface="Arial"/>
                <a:sym typeface="Arial"/>
              </a:defRPr>
            </a:lvl9pPr>
          </a:lstStyle>
          <a:p>
            <a:endParaRPr/>
          </a:p>
        </p:txBody>
      </p:sp>
      <p:sp>
        <p:nvSpPr>
          <p:cNvPr id="110" name="Google Shape;110;g2399fa9b0c5_3_430"/>
          <p:cNvSpPr txBox="1">
            <a:spLocks noGrp="1"/>
          </p:cNvSpPr>
          <p:nvPr>
            <p:ph type="sldNum" idx="12"/>
          </p:nvPr>
        </p:nvSpPr>
        <p:spPr>
          <a:xfrm>
            <a:off x="5991348" y="6412250"/>
            <a:ext cx="210600" cy="210600"/>
          </a:xfrm>
          <a:prstGeom prst="rect">
            <a:avLst/>
          </a:prstGeom>
          <a:noFill/>
          <a:ln>
            <a:noFill/>
          </a:ln>
        </p:spPr>
        <p:txBody>
          <a:bodyPr spcFirstLastPara="1" wrap="square" lIns="35725" tIns="35725" rIns="35725" bIns="35725" anchor="b" anchorCtr="0">
            <a:spAutoFit/>
          </a:bodyPr>
          <a:lstStyle>
            <a:lvl1pPr marL="0" marR="0" lvl="0"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1pPr>
            <a:lvl2pPr marL="0" marR="0" lvl="1"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2pPr>
            <a:lvl3pPr marL="0" marR="0" lvl="2"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3pPr>
            <a:lvl4pPr marL="0" marR="0" lvl="3"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4pPr>
            <a:lvl5pPr marL="0" marR="0" lvl="4"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5pPr>
            <a:lvl6pPr marL="0" marR="0" lvl="5"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6pPr>
            <a:lvl7pPr marL="0" marR="0" lvl="6"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7pPr>
            <a:lvl8pPr marL="0" marR="0" lvl="7"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8pPr>
            <a:lvl9pPr marL="0" marR="0" lvl="8" indent="0" algn="ctr" rtl="0">
              <a:lnSpc>
                <a:spcPct val="100000"/>
              </a:lnSpc>
              <a:spcBef>
                <a:spcPts val="0"/>
              </a:spcBef>
              <a:spcAft>
                <a:spcPts val="0"/>
              </a:spcAft>
              <a:buClr>
                <a:srgbClr val="5E5E5E"/>
              </a:buClr>
              <a:buSzPts val="900"/>
              <a:buFont typeface="Avenir"/>
              <a:buNone/>
              <a:defRPr sz="900" b="0" i="0" u="none" strike="noStrike" cap="none">
                <a:solidFill>
                  <a:srgbClr val="5E5E5E"/>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zh-TW"/>
              <a:t>‹#›</a:t>
            </a:fld>
            <a:endParaRPr sz="70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12"/>
        <p:cNvGrpSpPr/>
        <p:nvPr/>
      </p:nvGrpSpPr>
      <p:grpSpPr>
        <a:xfrm>
          <a:off x="0" y="0"/>
          <a:ext cx="0" cy="0"/>
          <a:chOff x="0" y="0"/>
          <a:chExt cx="0" cy="0"/>
        </a:xfrm>
      </p:grpSpPr>
      <p:sp>
        <p:nvSpPr>
          <p:cNvPr id="113" name="Google Shape;113;p1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1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1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116"/>
        <p:cNvGrpSpPr/>
        <p:nvPr/>
      </p:nvGrpSpPr>
      <p:grpSpPr>
        <a:xfrm>
          <a:off x="0" y="0"/>
          <a:ext cx="0" cy="0"/>
          <a:chOff x="0" y="0"/>
          <a:chExt cx="0" cy="0"/>
        </a:xfrm>
      </p:grpSpPr>
      <p:sp>
        <p:nvSpPr>
          <p:cNvPr id="117" name="Google Shape;117;p3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30"/>
          <p:cNvSpPr/>
          <p:nvPr/>
        </p:nvSpPr>
        <p:spPr>
          <a:xfrm>
            <a:off x="0" y="1746689"/>
            <a:ext cx="12192000" cy="201622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30"/>
          <p:cNvSpPr>
            <a:spLocks noGrp="1"/>
          </p:cNvSpPr>
          <p:nvPr>
            <p:ph type="pic" idx="2"/>
          </p:nvPr>
        </p:nvSpPr>
        <p:spPr>
          <a:xfrm>
            <a:off x="669437" y="1512807"/>
            <a:ext cx="2352438" cy="2483988"/>
          </a:xfrm>
          <a:prstGeom prst="rect">
            <a:avLst/>
          </a:prstGeom>
          <a:solidFill>
            <a:srgbClr val="F2F2F2"/>
          </a:solid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120"/>
        <p:cNvGrpSpPr/>
        <p:nvPr/>
      </p:nvGrpSpPr>
      <p:grpSpPr>
        <a:xfrm>
          <a:off x="0" y="0"/>
          <a:ext cx="0" cy="0"/>
          <a:chOff x="0" y="0"/>
          <a:chExt cx="0" cy="0"/>
        </a:xfrm>
      </p:grpSpPr>
      <p:sp>
        <p:nvSpPr>
          <p:cNvPr id="121" name="Google Shape;121;p31"/>
          <p:cNvSpPr/>
          <p:nvPr/>
        </p:nvSpPr>
        <p:spPr>
          <a:xfrm rot="5400000">
            <a:off x="1548042" y="126203"/>
            <a:ext cx="3509501" cy="6605587"/>
          </a:xfrm>
          <a:prstGeom prst="round2SameRect">
            <a:avLst>
              <a:gd name="adj1" fmla="val 50000"/>
              <a:gd name="adj2" fmla="val 0"/>
            </a:avLst>
          </a:prstGeom>
          <a:solidFill>
            <a:srgbClr val="F290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2" name="Google Shape;122;p31"/>
          <p:cNvSpPr/>
          <p:nvPr/>
        </p:nvSpPr>
        <p:spPr>
          <a:xfrm rot="5400000">
            <a:off x="1582454" y="188115"/>
            <a:ext cx="3316851" cy="6481764"/>
          </a:xfrm>
          <a:prstGeom prst="round2SameRect">
            <a:avLst>
              <a:gd name="adj1" fmla="val 50000"/>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 name="Google Shape;123;p31"/>
          <p:cNvSpPr/>
          <p:nvPr/>
        </p:nvSpPr>
        <p:spPr>
          <a:xfrm rot="5400000">
            <a:off x="1621631" y="245268"/>
            <a:ext cx="3124198" cy="6367463"/>
          </a:xfrm>
          <a:prstGeom prst="round2SameRect">
            <a:avLst>
              <a:gd name="adj1" fmla="val 50000"/>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4" name="Google Shape;124;p31"/>
          <p:cNvSpPr>
            <a:spLocks noGrp="1"/>
          </p:cNvSpPr>
          <p:nvPr>
            <p:ph type="pic" idx="2"/>
          </p:nvPr>
        </p:nvSpPr>
        <p:spPr>
          <a:xfrm>
            <a:off x="3277552" y="1941194"/>
            <a:ext cx="2975610" cy="2975610"/>
          </a:xfrm>
          <a:prstGeom prst="ellipse">
            <a:avLst/>
          </a:prstGeom>
          <a:solidFill>
            <a:srgbClr val="F2F2F2"/>
          </a:solid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125"/>
        <p:cNvGrpSpPr/>
        <p:nvPr/>
      </p:nvGrpSpPr>
      <p:grpSpPr>
        <a:xfrm>
          <a:off x="0" y="0"/>
          <a:ext cx="0" cy="0"/>
          <a:chOff x="0" y="0"/>
          <a:chExt cx="0" cy="0"/>
        </a:xfrm>
      </p:grpSpPr>
      <p:sp>
        <p:nvSpPr>
          <p:cNvPr id="126" name="Google Shape;126;p33"/>
          <p:cNvSpPr>
            <a:spLocks noGrp="1"/>
          </p:cNvSpPr>
          <p:nvPr>
            <p:ph type="pic" idx="2"/>
          </p:nvPr>
        </p:nvSpPr>
        <p:spPr>
          <a:xfrm>
            <a:off x="7259939" y="350044"/>
            <a:ext cx="4472711" cy="4472711"/>
          </a:xfrm>
          <a:prstGeom prst="rect">
            <a:avLst/>
          </a:prstGeom>
          <a:solidFill>
            <a:srgbClr val="F2F2F2"/>
          </a:solidFill>
          <a:ln w="127000" cap="flat" cmpd="sng">
            <a:solidFill>
              <a:srgbClr val="AEF1DD"/>
            </a:solidFill>
            <a:prstDash val="solid"/>
            <a:miter lim="800000"/>
            <a:headEnd type="none" w="sm" len="sm"/>
            <a:tailEnd type="none" w="sm" len="sm"/>
          </a:ln>
        </p:spPr>
      </p:sp>
      <p:sp>
        <p:nvSpPr>
          <p:cNvPr id="127" name="Google Shape;127;p33"/>
          <p:cNvSpPr>
            <a:spLocks noGrp="1"/>
          </p:cNvSpPr>
          <p:nvPr>
            <p:ph type="pic" idx="3"/>
          </p:nvPr>
        </p:nvSpPr>
        <p:spPr>
          <a:xfrm>
            <a:off x="5395204" y="1531615"/>
            <a:ext cx="2925777" cy="2925777"/>
          </a:xfrm>
          <a:prstGeom prst="rect">
            <a:avLst/>
          </a:prstGeom>
          <a:solidFill>
            <a:srgbClr val="F2F2F2"/>
          </a:solidFill>
          <a:ln w="127000" cap="flat" cmpd="sng">
            <a:solidFill>
              <a:schemeClr val="accent4"/>
            </a:solidFill>
            <a:prstDash val="solid"/>
            <a:miter lim="800000"/>
            <a:headEnd type="none" w="sm" len="sm"/>
            <a:tailEnd type="none" w="sm" len="sm"/>
          </a:ln>
        </p:spPr>
      </p:sp>
      <p:sp>
        <p:nvSpPr>
          <p:cNvPr id="128" name="Google Shape;128;p33"/>
          <p:cNvSpPr>
            <a:spLocks noGrp="1"/>
          </p:cNvSpPr>
          <p:nvPr>
            <p:ph type="pic" idx="4"/>
          </p:nvPr>
        </p:nvSpPr>
        <p:spPr>
          <a:xfrm>
            <a:off x="7292568" y="3526796"/>
            <a:ext cx="2925777" cy="2925777"/>
          </a:xfrm>
          <a:prstGeom prst="rect">
            <a:avLst/>
          </a:prstGeom>
          <a:solidFill>
            <a:srgbClr val="F2F2F2"/>
          </a:solidFill>
          <a:ln w="127000" cap="flat" cmpd="sng">
            <a:solidFill>
              <a:schemeClr val="accent2"/>
            </a:solidFill>
            <a:prstDash val="solid"/>
            <a:miter lim="800000"/>
            <a:headEnd type="none" w="sm" len="sm"/>
            <a:tailEnd type="none" w="sm" len="sm"/>
          </a:ln>
        </p:spPr>
      </p:sp>
      <p:sp>
        <p:nvSpPr>
          <p:cNvPr id="129" name="Google Shape;129;p33"/>
          <p:cNvSpPr>
            <a:spLocks noGrp="1"/>
          </p:cNvSpPr>
          <p:nvPr>
            <p:ph type="pic" idx="5"/>
          </p:nvPr>
        </p:nvSpPr>
        <p:spPr>
          <a:xfrm>
            <a:off x="5500226" y="4000500"/>
            <a:ext cx="2346448" cy="2346448"/>
          </a:xfrm>
          <a:prstGeom prst="rect">
            <a:avLst/>
          </a:prstGeom>
          <a:solidFill>
            <a:srgbClr val="F2F2F2"/>
          </a:solidFill>
          <a:ln w="127000" cap="flat" cmpd="sng">
            <a:solidFill>
              <a:schemeClr val="accent1"/>
            </a:solidFill>
            <a:prstDash val="solid"/>
            <a:miter lim="800000"/>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spTree>
      <p:nvGrpSpPr>
        <p:cNvPr id="1" name="Shape 130"/>
        <p:cNvGrpSpPr/>
        <p:nvPr/>
      </p:nvGrpSpPr>
      <p:grpSpPr>
        <a:xfrm>
          <a:off x="0" y="0"/>
          <a:ext cx="0" cy="0"/>
          <a:chOff x="0" y="0"/>
          <a:chExt cx="0" cy="0"/>
        </a:xfrm>
      </p:grpSpPr>
      <p:sp>
        <p:nvSpPr>
          <p:cNvPr id="131" name="Google Shape;131;p35"/>
          <p:cNvSpPr>
            <a:spLocks noGrp="1"/>
          </p:cNvSpPr>
          <p:nvPr>
            <p:ph type="pic" idx="2"/>
          </p:nvPr>
        </p:nvSpPr>
        <p:spPr>
          <a:xfrm>
            <a:off x="0" y="-1"/>
            <a:ext cx="12192000" cy="3038475"/>
          </a:xfrm>
          <a:prstGeom prst="rect">
            <a:avLst/>
          </a:prstGeom>
          <a:solidFill>
            <a:srgbClr val="F2F2F2"/>
          </a:solid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132"/>
        <p:cNvGrpSpPr/>
        <p:nvPr/>
      </p:nvGrpSpPr>
      <p:grpSpPr>
        <a:xfrm>
          <a:off x="0" y="0"/>
          <a:ext cx="0" cy="0"/>
          <a:chOff x="0" y="0"/>
          <a:chExt cx="0" cy="0"/>
        </a:xfrm>
      </p:grpSpPr>
      <p:sp>
        <p:nvSpPr>
          <p:cNvPr id="133" name="Google Shape;133;p37"/>
          <p:cNvSpPr>
            <a:spLocks noGrp="1"/>
          </p:cNvSpPr>
          <p:nvPr>
            <p:ph type="pic" idx="2"/>
          </p:nvPr>
        </p:nvSpPr>
        <p:spPr>
          <a:xfrm>
            <a:off x="2333625" y="-1"/>
            <a:ext cx="3638550" cy="6858001"/>
          </a:xfrm>
          <a:prstGeom prst="rect">
            <a:avLst/>
          </a:prstGeom>
          <a:solidFill>
            <a:srgbClr val="F2F2F2"/>
          </a:solidFill>
          <a:ln>
            <a:noFill/>
          </a:ln>
        </p:spPr>
      </p:sp>
      <p:sp>
        <p:nvSpPr>
          <p:cNvPr id="134" name="Google Shape;134;p37"/>
          <p:cNvSpPr/>
          <p:nvPr/>
        </p:nvSpPr>
        <p:spPr>
          <a:xfrm>
            <a:off x="0" y="0"/>
            <a:ext cx="2333625"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35"/>
        <p:cNvGrpSpPr/>
        <p:nvPr/>
      </p:nvGrpSpPr>
      <p:grpSpPr>
        <a:xfrm>
          <a:off x="0" y="0"/>
          <a:ext cx="0" cy="0"/>
          <a:chOff x="0" y="0"/>
          <a:chExt cx="0" cy="0"/>
        </a:xfrm>
      </p:grpSpPr>
      <p:grpSp>
        <p:nvGrpSpPr>
          <p:cNvPr id="136" name="Google Shape;136;p40"/>
          <p:cNvGrpSpPr/>
          <p:nvPr/>
        </p:nvGrpSpPr>
        <p:grpSpPr>
          <a:xfrm>
            <a:off x="0" y="1958505"/>
            <a:ext cx="8404456" cy="3883620"/>
            <a:chOff x="0" y="1992982"/>
            <a:chExt cx="3096864" cy="3380234"/>
          </a:xfrm>
        </p:grpSpPr>
        <p:sp>
          <p:nvSpPr>
            <p:cNvPr id="137" name="Google Shape;137;p40"/>
            <p:cNvSpPr/>
            <p:nvPr/>
          </p:nvSpPr>
          <p:spPr>
            <a:xfrm>
              <a:off x="0" y="1992982"/>
              <a:ext cx="3025109" cy="33802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40"/>
            <p:cNvSpPr/>
            <p:nvPr/>
          </p:nvSpPr>
          <p:spPr>
            <a:xfrm>
              <a:off x="3051145" y="1992982"/>
              <a:ext cx="45719" cy="33802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9" name="Google Shape;139;p4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40" name="Google Shape;140;p40"/>
          <p:cNvGrpSpPr/>
          <p:nvPr/>
        </p:nvGrpSpPr>
        <p:grpSpPr>
          <a:xfrm>
            <a:off x="9172759" y="1907887"/>
            <a:ext cx="2266766" cy="3984856"/>
            <a:chOff x="4871870" y="1763729"/>
            <a:chExt cx="2448272" cy="4303935"/>
          </a:xfrm>
        </p:grpSpPr>
        <p:grpSp>
          <p:nvGrpSpPr>
            <p:cNvPr id="141" name="Google Shape;141;p40"/>
            <p:cNvGrpSpPr/>
            <p:nvPr/>
          </p:nvGrpSpPr>
          <p:grpSpPr>
            <a:xfrm>
              <a:off x="4871870" y="1763729"/>
              <a:ext cx="2448272" cy="4303935"/>
              <a:chOff x="445712" y="1449040"/>
              <a:chExt cx="2113018" cy="3924176"/>
            </a:xfrm>
          </p:grpSpPr>
          <p:sp>
            <p:nvSpPr>
              <p:cNvPr id="142" name="Google Shape;142;p40"/>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3" name="Google Shape;143;p40"/>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44" name="Google Shape;144;p40"/>
              <p:cNvGrpSpPr/>
              <p:nvPr/>
            </p:nvGrpSpPr>
            <p:grpSpPr>
              <a:xfrm>
                <a:off x="1407705" y="5045834"/>
                <a:ext cx="211967" cy="211967"/>
                <a:chOff x="1549420" y="5712364"/>
                <a:chExt cx="312583" cy="312583"/>
              </a:xfrm>
            </p:grpSpPr>
            <p:sp>
              <p:nvSpPr>
                <p:cNvPr id="145" name="Google Shape;145;p40"/>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6" name="Google Shape;146;p40"/>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147" name="Google Shape;147;p40"/>
            <p:cNvSpPr txBox="1"/>
            <p:nvPr/>
          </p:nvSpPr>
          <p:spPr>
            <a:xfrm>
              <a:off x="5051890" y="2223507"/>
              <a:ext cx="2088232" cy="33843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1200"/>
                <a:buFont typeface="Arial"/>
                <a:buNone/>
              </a:pPr>
              <a:r>
                <a:rPr lang="zh-TW" sz="1200" b="0" i="0" u="none" strike="noStrike" cap="none">
                  <a:solidFill>
                    <a:srgbClr val="3F3F3F"/>
                  </a:solidFill>
                  <a:latin typeface="Arial"/>
                  <a:ea typeface="Arial"/>
                  <a:cs typeface="Arial"/>
                  <a:sym typeface="Arial"/>
                </a:rPr>
                <a:t>Your Picture Here</a:t>
              </a:r>
              <a:endParaRPr sz="1200" b="0" i="0" u="none" strike="noStrike" cap="none">
                <a:solidFill>
                  <a:srgbClr val="3F3F3F"/>
                </a:solidFill>
                <a:latin typeface="Arial"/>
                <a:ea typeface="Arial"/>
                <a:cs typeface="Arial"/>
                <a:sym typeface="Arial"/>
              </a:endParaRPr>
            </a:p>
          </p:txBody>
        </p:sp>
      </p:grpSp>
      <p:sp>
        <p:nvSpPr>
          <p:cNvPr id="148" name="Google Shape;148;p40"/>
          <p:cNvSpPr>
            <a:spLocks noGrp="1"/>
          </p:cNvSpPr>
          <p:nvPr>
            <p:ph type="pic" idx="2"/>
          </p:nvPr>
        </p:nvSpPr>
        <p:spPr>
          <a:xfrm>
            <a:off x="9297577" y="2240329"/>
            <a:ext cx="2046697" cy="3226720"/>
          </a:xfrm>
          <a:prstGeom prst="rect">
            <a:avLst/>
          </a:prstGeom>
          <a:solidFill>
            <a:srgbClr val="F2F2F2"/>
          </a:solid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12"/>
        <p:cNvGrpSpPr/>
        <p:nvPr/>
      </p:nvGrpSpPr>
      <p:grpSpPr>
        <a:xfrm>
          <a:off x="0" y="0"/>
          <a:ext cx="0" cy="0"/>
          <a:chOff x="0" y="0"/>
          <a:chExt cx="0" cy="0"/>
        </a:xfrm>
      </p:grpSpPr>
      <p:sp>
        <p:nvSpPr>
          <p:cNvPr id="13" name="Google Shape;13;p87"/>
          <p:cNvSpPr>
            <a:spLocks noGrp="1"/>
          </p:cNvSpPr>
          <p:nvPr>
            <p:ph type="pic" idx="2"/>
          </p:nvPr>
        </p:nvSpPr>
        <p:spPr>
          <a:xfrm>
            <a:off x="449580" y="840921"/>
            <a:ext cx="11292840" cy="2588079"/>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51"/>
        <p:cNvGrpSpPr/>
        <p:nvPr/>
      </p:nvGrpSpPr>
      <p:grpSpPr>
        <a:xfrm>
          <a:off x="0" y="0"/>
          <a:ext cx="0" cy="0"/>
          <a:chOff x="0" y="0"/>
          <a:chExt cx="0" cy="0"/>
        </a:xfrm>
      </p:grpSpPr>
      <p:sp>
        <p:nvSpPr>
          <p:cNvPr id="152" name="Google Shape;152;p43"/>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3" name="Google Shape;153;p43"/>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54" name="Google Shape;154;p43"/>
          <p:cNvSpPr/>
          <p:nvPr/>
        </p:nvSpPr>
        <p:spPr>
          <a:xfrm>
            <a:off x="531933" y="1347500"/>
            <a:ext cx="153868" cy="5015200"/>
          </a:xfrm>
          <a:prstGeom prst="roundRect">
            <a:avLst>
              <a:gd name="adj" fmla="val 50000"/>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155" name="Google Shape;155;p43"/>
          <p:cNvSpPr/>
          <p:nvPr/>
        </p:nvSpPr>
        <p:spPr>
          <a:xfrm rot="5400000">
            <a:off x="3057177" y="1276653"/>
            <a:ext cx="685849" cy="685148"/>
          </a:xfrm>
          <a:prstGeom prst="halfFrame">
            <a:avLst>
              <a:gd name="adj1" fmla="val 23728"/>
              <a:gd name="adj2" fmla="val 24642"/>
            </a:avLst>
          </a:prstGeom>
          <a:solidFill>
            <a:schemeClr val="lt1">
              <a:alpha val="2156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262626"/>
              </a:solidFill>
              <a:latin typeface="Arial"/>
              <a:ea typeface="Arial"/>
              <a:cs typeface="Arial"/>
              <a:sym typeface="Arial"/>
            </a:endParaRPr>
          </a:p>
        </p:txBody>
      </p:sp>
      <p:sp>
        <p:nvSpPr>
          <p:cNvPr id="156" name="Google Shape;156;p43"/>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lt1"/>
                </a:solidFill>
                <a:latin typeface="Arial"/>
                <a:ea typeface="Arial"/>
                <a:cs typeface="Arial"/>
                <a:sym typeface="Arial"/>
              </a:rPr>
              <a:t>You can Resize without losing quality</a:t>
            </a:r>
            <a:endParaRPr sz="1400" b="1" i="0" u="none" strike="noStrike" cap="none">
              <a:solidFill>
                <a:schemeClr val="lt1"/>
              </a:solidFill>
              <a:latin typeface="Arial"/>
              <a:ea typeface="Arial"/>
              <a:cs typeface="Arial"/>
              <a:sym typeface="Arial"/>
            </a:endParaRPr>
          </a:p>
        </p:txBody>
      </p:sp>
      <p:sp>
        <p:nvSpPr>
          <p:cNvPr id="157" name="Google Shape;157;p43"/>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lt1"/>
                </a:solidFill>
                <a:latin typeface="Arial"/>
                <a:ea typeface="Arial"/>
                <a:cs typeface="Arial"/>
                <a:sym typeface="Arial"/>
              </a:rPr>
              <a:t>You can Change Fill Color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lt1"/>
                </a:solidFill>
                <a:latin typeface="Arial"/>
                <a:ea typeface="Arial"/>
                <a:cs typeface="Arial"/>
                <a:sym typeface="Arial"/>
              </a:rPr>
              <a:t>Line Color</a:t>
            </a:r>
            <a:endParaRPr sz="1400" b="1" i="0" u="none" strike="noStrike" cap="none">
              <a:solidFill>
                <a:schemeClr val="lt1"/>
              </a:solidFill>
              <a:latin typeface="Arial"/>
              <a:ea typeface="Arial"/>
              <a:cs typeface="Arial"/>
              <a:sym typeface="Arial"/>
            </a:endParaRPr>
          </a:p>
        </p:txBody>
      </p:sp>
      <p:sp>
        <p:nvSpPr>
          <p:cNvPr id="158" name="Google Shape;158;p43"/>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lt1"/>
                </a:solidFill>
                <a:latin typeface="Arial"/>
                <a:ea typeface="Arial"/>
                <a:cs typeface="Arial"/>
                <a:sym typeface="Arial"/>
              </a:rPr>
              <a:t>www.allppt.com</a:t>
            </a:r>
            <a:endParaRPr sz="1400" b="0" i="0" u="none" strike="noStrike" cap="none">
              <a:solidFill>
                <a:schemeClr val="lt1"/>
              </a:solidFill>
              <a:latin typeface="Arial"/>
              <a:ea typeface="Arial"/>
              <a:cs typeface="Arial"/>
              <a:sym typeface="Arial"/>
            </a:endParaRPr>
          </a:p>
        </p:txBody>
      </p:sp>
      <p:sp>
        <p:nvSpPr>
          <p:cNvPr id="159" name="Google Shape;159;p43"/>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1" i="0" u="none" strike="noStrike" cap="none">
                <a:solidFill>
                  <a:schemeClr val="lt1"/>
                </a:solidFill>
                <a:latin typeface="Arial"/>
                <a:ea typeface="Arial"/>
                <a:cs typeface="Arial"/>
                <a:sym typeface="Arial"/>
              </a:rPr>
              <a:t>FREE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zh-TW" sz="2800" b="1" i="0" u="none" strike="noStrike" cap="none">
                <a:solidFill>
                  <a:schemeClr val="lt1"/>
                </a:solidFill>
                <a:latin typeface="Arial"/>
                <a:ea typeface="Arial"/>
                <a:cs typeface="Arial"/>
                <a:sym typeface="Arial"/>
              </a:rPr>
              <a:t>PPT TEMPLATES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60"/>
        <p:cNvGrpSpPr/>
        <p:nvPr/>
      </p:nvGrpSpPr>
      <p:grpSpPr>
        <a:xfrm>
          <a:off x="0" y="0"/>
          <a:ext cx="0" cy="0"/>
          <a:chOff x="0" y="0"/>
          <a:chExt cx="0" cy="0"/>
        </a:xfrm>
      </p:grpSpPr>
      <p:sp>
        <p:nvSpPr>
          <p:cNvPr id="161" name="Google Shape;161;p44"/>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p44"/>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4" name="Google Shape;164;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5" name="Google Shape;165;p4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4"/>
        <p:cNvGrpSpPr/>
        <p:nvPr/>
      </p:nvGrpSpPr>
      <p:grpSpPr>
        <a:xfrm>
          <a:off x="0" y="0"/>
          <a:ext cx="0" cy="0"/>
          <a:chOff x="0" y="0"/>
          <a:chExt cx="0" cy="0"/>
        </a:xfrm>
      </p:grpSpPr>
      <p:sp>
        <p:nvSpPr>
          <p:cNvPr id="15" name="Google Shape;15;p89"/>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8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8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8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9"/>
        <p:cNvGrpSpPr/>
        <p:nvPr/>
      </p:nvGrpSpPr>
      <p:grpSpPr>
        <a:xfrm>
          <a:off x="0" y="0"/>
          <a:ext cx="0" cy="0"/>
          <a:chOff x="0" y="0"/>
          <a:chExt cx="0" cy="0"/>
        </a:xfrm>
      </p:grpSpPr>
      <p:sp>
        <p:nvSpPr>
          <p:cNvPr id="20" name="Google Shape;20;p106"/>
          <p:cNvSpPr>
            <a:spLocks noGrp="1"/>
          </p:cNvSpPr>
          <p:nvPr>
            <p:ph type="pic" idx="2"/>
          </p:nvPr>
        </p:nvSpPr>
        <p:spPr>
          <a:xfrm>
            <a:off x="449580" y="840921"/>
            <a:ext cx="11292840" cy="2588079"/>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21"/>
        <p:cNvGrpSpPr/>
        <p:nvPr/>
      </p:nvGrpSpPr>
      <p:grpSpPr>
        <a:xfrm>
          <a:off x="0" y="0"/>
          <a:ext cx="0" cy="0"/>
          <a:chOff x="0" y="0"/>
          <a:chExt cx="0" cy="0"/>
        </a:xfrm>
      </p:grpSpPr>
      <p:pic>
        <p:nvPicPr>
          <p:cNvPr id="22" name="Google Shape;22;p113"/>
          <p:cNvPicPr preferRelativeResize="0"/>
          <p:nvPr/>
        </p:nvPicPr>
        <p:blipFill rotWithShape="1">
          <a:blip r:embed="rId2">
            <a:alphaModFix/>
          </a:blip>
          <a:srcRect l="3724" t="38234" r="3724" b="3753"/>
          <a:stretch/>
        </p:blipFill>
        <p:spPr>
          <a:xfrm>
            <a:off x="517" y="906236"/>
            <a:ext cx="12190966" cy="5094517"/>
          </a:xfrm>
          <a:prstGeom prst="rect">
            <a:avLst/>
          </a:prstGeom>
          <a:noFill/>
          <a:ln>
            <a:noFill/>
          </a:ln>
        </p:spPr>
      </p:pic>
      <p:sp>
        <p:nvSpPr>
          <p:cNvPr id="23" name="Google Shape;23;p113"/>
          <p:cNvSpPr/>
          <p:nvPr/>
        </p:nvSpPr>
        <p:spPr>
          <a:xfrm>
            <a:off x="1000124" y="1795050"/>
            <a:ext cx="8353426" cy="3276600"/>
          </a:xfrm>
          <a:prstGeom prst="rect">
            <a:avLst/>
          </a:prstGeom>
          <a:solidFill>
            <a:srgbClr val="FF6F41">
              <a:alpha val="61960"/>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25"/>
        <p:cNvGrpSpPr/>
        <p:nvPr/>
      </p:nvGrpSpPr>
      <p:grpSpPr>
        <a:xfrm>
          <a:off x="0" y="0"/>
          <a:ext cx="0" cy="0"/>
          <a:chOff x="0" y="0"/>
          <a:chExt cx="0" cy="0"/>
        </a:xfrm>
      </p:grpSpPr>
      <p:pic>
        <p:nvPicPr>
          <p:cNvPr id="26" name="Google Shape;26;p109"/>
          <p:cNvPicPr preferRelativeResize="0"/>
          <p:nvPr/>
        </p:nvPicPr>
        <p:blipFill rotWithShape="1">
          <a:blip r:embed="rId2">
            <a:alphaModFix/>
          </a:blip>
          <a:srcRect l="3724" t="38234" r="3724" b="3753"/>
          <a:stretch/>
        </p:blipFill>
        <p:spPr>
          <a:xfrm>
            <a:off x="517" y="906236"/>
            <a:ext cx="12190966" cy="5094517"/>
          </a:xfrm>
          <a:prstGeom prst="rect">
            <a:avLst/>
          </a:prstGeom>
          <a:noFill/>
          <a:ln>
            <a:noFill/>
          </a:ln>
        </p:spPr>
      </p:pic>
      <p:sp>
        <p:nvSpPr>
          <p:cNvPr id="27" name="Google Shape;27;p109"/>
          <p:cNvSpPr/>
          <p:nvPr/>
        </p:nvSpPr>
        <p:spPr>
          <a:xfrm>
            <a:off x="1000124" y="1795050"/>
            <a:ext cx="6038851" cy="3276600"/>
          </a:xfrm>
          <a:prstGeom prst="rect">
            <a:avLst/>
          </a:prstGeom>
          <a:solidFill>
            <a:srgbClr val="FF6F41">
              <a:alpha val="61960"/>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8"/>
        <p:cNvGrpSpPr/>
        <p:nvPr/>
      </p:nvGrpSpPr>
      <p:grpSpPr>
        <a:xfrm>
          <a:off x="0" y="0"/>
          <a:ext cx="0" cy="0"/>
          <a:chOff x="0" y="0"/>
          <a:chExt cx="0" cy="0"/>
        </a:xfrm>
      </p:grpSpPr>
      <p:sp>
        <p:nvSpPr>
          <p:cNvPr id="29" name="Google Shape;29;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
        <p:cNvGrpSpPr/>
        <p:nvPr/>
      </p:nvGrpSpPr>
      <p:grpSpPr>
        <a:xfrm>
          <a:off x="0" y="0"/>
          <a:ext cx="0" cy="0"/>
          <a:chOff x="0" y="0"/>
          <a:chExt cx="0" cy="0"/>
        </a:xfrm>
      </p:grpSpPr>
      <p:sp>
        <p:nvSpPr>
          <p:cNvPr id="33" name="Google Shape;33;p90"/>
          <p:cNvSpPr>
            <a:spLocks noGrp="1"/>
          </p:cNvSpPr>
          <p:nvPr>
            <p:ph type="pic" idx="2"/>
          </p:nvPr>
        </p:nvSpPr>
        <p:spPr>
          <a:xfrm>
            <a:off x="449580" y="840921"/>
            <a:ext cx="11292840" cy="2588079"/>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43.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7.png"/><Relationship Id="rId10" Type="http://schemas.openxmlformats.org/officeDocument/2006/relationships/image" Target="../media/image48.png"/><Relationship Id="rId4" Type="http://schemas.openxmlformats.org/officeDocument/2006/relationships/image" Target="../media/image121.png"/><Relationship Id="rId9"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hyperlink" Target="file:///C:\Users\Ellen\Downloads\bar&#29256;.mov"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34.png"/><Relationship Id="rId4" Type="http://schemas.openxmlformats.org/officeDocument/2006/relationships/image" Target="../media/image17.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jp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jp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9.jp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10.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10.xml"/><Relationship Id="rId5" Type="http://schemas.openxmlformats.org/officeDocument/2006/relationships/image" Target="../media/image99.png"/><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hyperlink" Target="https://huggingface.co/touch20032003/xuyuan-trial-sentiment-bert-chinese"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
          <p:cNvPicPr preferRelativeResize="0"/>
          <p:nvPr/>
        </p:nvPicPr>
        <p:blipFill rotWithShape="1">
          <a:blip r:embed="rId3">
            <a:alphaModFix/>
          </a:blip>
          <a:srcRect/>
          <a:stretch/>
        </p:blipFill>
        <p:spPr>
          <a:xfrm>
            <a:off x="-46028" y="0"/>
            <a:ext cx="12245340" cy="6858000"/>
          </a:xfrm>
          <a:prstGeom prst="rect">
            <a:avLst/>
          </a:prstGeom>
          <a:noFill/>
          <a:ln>
            <a:noFill/>
          </a:ln>
        </p:spPr>
      </p:pic>
      <p:sp>
        <p:nvSpPr>
          <p:cNvPr id="172" name="Google Shape;172;p1"/>
          <p:cNvSpPr/>
          <p:nvPr/>
        </p:nvSpPr>
        <p:spPr>
          <a:xfrm>
            <a:off x="12480318" y="275966"/>
            <a:ext cx="12816840" cy="8351520"/>
          </a:xfrm>
          <a:prstGeom prst="rect">
            <a:avLst/>
          </a:prstGeom>
          <a:solidFill>
            <a:schemeClr val="lt1">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 name="Google Shape;173;p1"/>
          <p:cNvSpPr txBox="1"/>
          <p:nvPr/>
        </p:nvSpPr>
        <p:spPr>
          <a:xfrm>
            <a:off x="6270952" y="4833607"/>
            <a:ext cx="2447818"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BDSE30 第三組</a:t>
            </a:r>
            <a:endParaRPr sz="2000" b="1" i="0" u="none" strike="noStrike" cap="none">
              <a:solidFill>
                <a:schemeClr val="lt1"/>
              </a:solidFill>
              <a:latin typeface="Microsoft JhengHei"/>
              <a:ea typeface="Microsoft JhengHei"/>
              <a:cs typeface="Microsoft JhengHei"/>
              <a:sym typeface="Microsoft JhengHei"/>
            </a:endParaRPr>
          </a:p>
        </p:txBody>
      </p:sp>
      <p:sp>
        <p:nvSpPr>
          <p:cNvPr id="174" name="Google Shape;174;p1"/>
          <p:cNvSpPr txBox="1"/>
          <p:nvPr/>
        </p:nvSpPr>
        <p:spPr>
          <a:xfrm>
            <a:off x="6270952" y="5215739"/>
            <a:ext cx="4040944" cy="147728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000000"/>
              </a:buClr>
              <a:buSzPts val="2000"/>
              <a:buFont typeface="Arial"/>
              <a:buNone/>
            </a:pPr>
            <a:r>
              <a:rPr lang="zh-TW" sz="2000" b="0" i="0" u="none" strike="noStrike" cap="none">
                <a:solidFill>
                  <a:schemeClr val="lt1"/>
                </a:solidFill>
                <a:latin typeface="Microsoft JhengHei"/>
                <a:ea typeface="Microsoft JhengHei"/>
                <a:cs typeface="Microsoft JhengHei"/>
                <a:sym typeface="Microsoft JhengHei"/>
              </a:rPr>
              <a:t>組長：郭育萍</a:t>
            </a:r>
            <a:br>
              <a:rPr lang="zh-TW" sz="2000" b="0" i="0" u="none" strike="noStrike" cap="none">
                <a:solidFill>
                  <a:schemeClr val="lt1"/>
                </a:solidFill>
                <a:latin typeface="Microsoft JhengHei"/>
                <a:ea typeface="Microsoft JhengHei"/>
                <a:cs typeface="Microsoft JhengHei"/>
                <a:sym typeface="Microsoft JhengHei"/>
              </a:rPr>
            </a:br>
            <a:r>
              <a:rPr lang="zh-TW" sz="2000" b="0" i="0" u="none" strike="noStrike" cap="none">
                <a:solidFill>
                  <a:schemeClr val="lt1"/>
                </a:solidFill>
                <a:latin typeface="Microsoft JhengHei"/>
                <a:ea typeface="Microsoft JhengHei"/>
                <a:cs typeface="Microsoft JhengHei"/>
                <a:sym typeface="Microsoft JhengHei"/>
              </a:rPr>
              <a:t>組員：廖雅雲 | 呂芳宇 | 吳紹維</a:t>
            </a:r>
            <a:endParaRPr sz="2000" b="0" i="0" u="none" strike="noStrike" cap="none">
              <a:solidFill>
                <a:schemeClr val="lt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2000"/>
              <a:buFont typeface="Arial"/>
              <a:buNone/>
            </a:pPr>
            <a:r>
              <a:rPr lang="zh-TW" sz="2000" b="0" i="0" u="none" strike="noStrike" cap="none">
                <a:solidFill>
                  <a:schemeClr val="lt1"/>
                </a:solidFill>
                <a:latin typeface="Microsoft JhengHei"/>
                <a:ea typeface="Microsoft JhengHei"/>
                <a:cs typeface="Microsoft JhengHei"/>
                <a:sym typeface="Microsoft JhengHei"/>
              </a:rPr>
              <a:t>            侯昰宇 | 謝佩倫</a:t>
            </a:r>
            <a:endParaRPr sz="2000" b="0" i="0" u="none" strike="noStrike" cap="none">
              <a:solidFill>
                <a:schemeClr val="lt1"/>
              </a:solidFill>
              <a:latin typeface="Microsoft JhengHei"/>
              <a:ea typeface="Microsoft JhengHei"/>
              <a:cs typeface="Microsoft JhengHei"/>
              <a:sym typeface="Microsoft JhengHei"/>
            </a:endParaRPr>
          </a:p>
        </p:txBody>
      </p:sp>
      <p:grpSp>
        <p:nvGrpSpPr>
          <p:cNvPr id="175" name="Google Shape;175;p1"/>
          <p:cNvGrpSpPr/>
          <p:nvPr/>
        </p:nvGrpSpPr>
        <p:grpSpPr>
          <a:xfrm>
            <a:off x="2012946" y="1175126"/>
            <a:ext cx="8496142" cy="3649457"/>
            <a:chOff x="2031996" y="1077495"/>
            <a:chExt cx="8496142" cy="3649457"/>
          </a:xfrm>
        </p:grpSpPr>
        <p:sp>
          <p:nvSpPr>
            <p:cNvPr id="176" name="Google Shape;176;p1"/>
            <p:cNvSpPr/>
            <p:nvPr/>
          </p:nvSpPr>
          <p:spPr>
            <a:xfrm>
              <a:off x="2074289" y="1171575"/>
              <a:ext cx="5029200" cy="3276600"/>
            </a:xfrm>
            <a:prstGeom prst="rect">
              <a:avLst/>
            </a:prstGeom>
            <a:solidFill>
              <a:srgbClr val="418CA3">
                <a:alpha val="18431"/>
              </a:srgbClr>
            </a:solidFill>
            <a:ln>
              <a:noFill/>
            </a:ln>
            <a:effectLst>
              <a:outerShdw blurRad="50800" dist="88900" dir="14700000" sx="102000" sy="102000" algn="tr" rotWithShape="0">
                <a:schemeClr val="dk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7" name="Google Shape;177;p1"/>
            <p:cNvSpPr/>
            <p:nvPr/>
          </p:nvSpPr>
          <p:spPr>
            <a:xfrm>
              <a:off x="2031996" y="1077495"/>
              <a:ext cx="5029200" cy="3276600"/>
            </a:xfrm>
            <a:prstGeom prst="rect">
              <a:avLst/>
            </a:prstGeom>
            <a:solidFill>
              <a:srgbClr val="418CA3">
                <a:alpha val="6274"/>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8" name="Google Shape;178;p1"/>
            <p:cNvSpPr/>
            <p:nvPr/>
          </p:nvSpPr>
          <p:spPr>
            <a:xfrm>
              <a:off x="5498938" y="1171575"/>
              <a:ext cx="5029200" cy="3276600"/>
            </a:xfrm>
            <a:prstGeom prst="rect">
              <a:avLst/>
            </a:prstGeom>
            <a:solidFill>
              <a:srgbClr val="FF6F41"/>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9" name="Google Shape;179;p1"/>
            <p:cNvSpPr txBox="1"/>
            <p:nvPr/>
          </p:nvSpPr>
          <p:spPr>
            <a:xfrm>
              <a:off x="3657599" y="4412058"/>
              <a:ext cx="5512813" cy="31489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grpSp>
      <p:sp>
        <p:nvSpPr>
          <p:cNvPr id="180" name="Google Shape;180;p1"/>
          <p:cNvSpPr txBox="1"/>
          <p:nvPr/>
        </p:nvSpPr>
        <p:spPr>
          <a:xfrm>
            <a:off x="1926152" y="1684530"/>
            <a:ext cx="7845425"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1"/>
              </a:buClr>
              <a:buSzPts val="4800"/>
              <a:buFont typeface="Arial"/>
              <a:buNone/>
            </a:pPr>
            <a:r>
              <a:rPr lang="zh-TW" sz="6000" b="0" i="0" u="none" strike="noStrike" cap="none">
                <a:solidFill>
                  <a:schemeClr val="lt1"/>
                </a:solidFill>
                <a:latin typeface="Arial"/>
                <a:ea typeface="Arial"/>
                <a:cs typeface="Arial"/>
                <a:sym typeface="Arial"/>
              </a:rPr>
              <a:t>入境來台分析</a:t>
            </a:r>
            <a:endParaRPr sz="6000" b="0" i="0" u="none" strike="noStrike" cap="none">
              <a:solidFill>
                <a:schemeClr val="lt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4800"/>
              <a:buFont typeface="Arial"/>
              <a:buNone/>
            </a:pPr>
            <a:r>
              <a:rPr lang="zh-TW" sz="6000" b="0" i="0" u="none" strike="noStrike" cap="none">
                <a:solidFill>
                  <a:schemeClr val="lt1"/>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4800"/>
              <a:buFont typeface="Arial"/>
              <a:buNone/>
            </a:pPr>
            <a:r>
              <a:rPr lang="zh-TW" sz="6000" b="0" i="0" u="none" strike="noStrike" cap="none">
                <a:solidFill>
                  <a:schemeClr val="lt1"/>
                </a:solidFill>
                <a:latin typeface="Arial"/>
                <a:ea typeface="Arial"/>
                <a:cs typeface="Arial"/>
                <a:sym typeface="Arial"/>
              </a:rPr>
              <a:t>在台住宿推薦系統</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3"/>
          <p:cNvSpPr txBox="1"/>
          <p:nvPr/>
        </p:nvSpPr>
        <p:spPr>
          <a:xfrm>
            <a:off x="2076448" y="2773118"/>
            <a:ext cx="3243253"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環境建置</a:t>
            </a:r>
            <a:endParaRPr sz="6000" b="1" i="0" u="none" strike="noStrike" cap="none">
              <a:solidFill>
                <a:srgbClr val="FFFFFF"/>
              </a:solidFill>
              <a:latin typeface="Arial"/>
              <a:ea typeface="Arial"/>
              <a:cs typeface="Arial"/>
              <a:sym typeface="Arial"/>
            </a:endParaRPr>
          </a:p>
        </p:txBody>
      </p:sp>
      <p:pic>
        <p:nvPicPr>
          <p:cNvPr id="380" name="Google Shape;380;p53"/>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381" name="Google Shape;381;p53"/>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02</a:t>
            </a:r>
            <a:endParaRPr sz="16600" b="0" i="0" u="none" strike="noStrike" cap="none">
              <a:solidFill>
                <a:srgbClr val="FFFFFF"/>
              </a:solidFill>
              <a:latin typeface="Teko"/>
              <a:ea typeface="Teko"/>
              <a:cs typeface="Teko"/>
              <a:sym typeface="Teko"/>
            </a:endParaRPr>
          </a:p>
        </p:txBody>
      </p:sp>
      <p:sp>
        <p:nvSpPr>
          <p:cNvPr id="382" name="Google Shape;382;p53"/>
          <p:cNvSpPr txBox="1"/>
          <p:nvPr/>
        </p:nvSpPr>
        <p:spPr>
          <a:xfrm>
            <a:off x="9889580" y="46764"/>
            <a:ext cx="2418000" cy="5784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97"/>
          <p:cNvSpPr txBox="1"/>
          <p:nvPr/>
        </p:nvSpPr>
        <p:spPr>
          <a:xfrm>
            <a:off x="2076447" y="2773118"/>
            <a:ext cx="7315203" cy="1015622"/>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網頁架構與視覺化</a:t>
            </a:r>
            <a:endParaRPr sz="6000" b="1" i="0" u="none" strike="noStrike" cap="none">
              <a:solidFill>
                <a:srgbClr val="FFFFFF"/>
              </a:solidFill>
              <a:latin typeface="Arial"/>
              <a:ea typeface="Arial"/>
              <a:cs typeface="Arial"/>
              <a:sym typeface="Arial"/>
            </a:endParaRPr>
          </a:p>
        </p:txBody>
      </p:sp>
      <p:pic>
        <p:nvPicPr>
          <p:cNvPr id="2850" name="Google Shape;2850;p97"/>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2851" name="Google Shape;2851;p97"/>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07</a:t>
            </a:r>
            <a:endParaRPr sz="16600" b="0" i="0" u="none" strike="noStrike" cap="none">
              <a:solidFill>
                <a:srgbClr val="FFFFFF"/>
              </a:solidFill>
              <a:latin typeface="Teko"/>
              <a:ea typeface="Teko"/>
              <a:cs typeface="Teko"/>
              <a:sym typeface="Teko"/>
            </a:endParaRPr>
          </a:p>
        </p:txBody>
      </p:sp>
      <p:sp>
        <p:nvSpPr>
          <p:cNvPr id="2852" name="Google Shape;2852;p9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講者:謝佩倫</a:t>
            </a:r>
            <a:endParaRPr sz="2400" b="1" i="0" u="none" strike="noStrike" cap="none">
              <a:solidFill>
                <a:srgbClr val="07121F"/>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g1e55ab7aa18_4_6"/>
          <p:cNvSpPr/>
          <p:nvPr/>
        </p:nvSpPr>
        <p:spPr>
          <a:xfrm>
            <a:off x="3200975" y="726450"/>
            <a:ext cx="8688600" cy="5405100"/>
          </a:xfrm>
          <a:prstGeom prst="rect">
            <a:avLst/>
          </a:prstGeom>
          <a:solidFill>
            <a:schemeClr val="lt1"/>
          </a:solidFill>
          <a:ln w="76200" cap="flat" cmpd="sng">
            <a:solidFill>
              <a:srgbClr val="569CD6"/>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8" name="Google Shape;2858;g1e55ab7aa18_4_6"/>
          <p:cNvGrpSpPr/>
          <p:nvPr/>
        </p:nvGrpSpPr>
        <p:grpSpPr>
          <a:xfrm>
            <a:off x="171447" y="468189"/>
            <a:ext cx="3723439" cy="708000"/>
            <a:chOff x="171450" y="636516"/>
            <a:chExt cx="6617095" cy="708000"/>
          </a:xfrm>
        </p:grpSpPr>
        <p:sp>
          <p:nvSpPr>
            <p:cNvPr id="2859" name="Google Shape;2859;g1e55ab7aa18_4_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網站架構</a:t>
              </a:r>
              <a:endParaRPr sz="4000" b="1" i="0" u="none" strike="noStrike" cap="none">
                <a:solidFill>
                  <a:srgbClr val="262626"/>
                </a:solidFill>
                <a:latin typeface="Arial"/>
                <a:ea typeface="Arial"/>
                <a:cs typeface="Arial"/>
                <a:sym typeface="Arial"/>
              </a:endParaRPr>
            </a:p>
          </p:txBody>
        </p:sp>
        <p:sp>
          <p:nvSpPr>
            <p:cNvPr id="2860" name="Google Shape;2860;g1e55ab7aa18_4_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861" name="Google Shape;2861;g1e55ab7aa18_4_6"/>
          <p:cNvPicPr preferRelativeResize="0"/>
          <p:nvPr/>
        </p:nvPicPr>
        <p:blipFill rotWithShape="1">
          <a:blip r:embed="rId3">
            <a:alphaModFix/>
          </a:blip>
          <a:srcRect/>
          <a:stretch/>
        </p:blipFill>
        <p:spPr>
          <a:xfrm>
            <a:off x="229550" y="4844125"/>
            <a:ext cx="2447925" cy="1314450"/>
          </a:xfrm>
          <a:prstGeom prst="rect">
            <a:avLst/>
          </a:prstGeom>
          <a:noFill/>
          <a:ln>
            <a:noFill/>
          </a:ln>
        </p:spPr>
      </p:pic>
      <p:grpSp>
        <p:nvGrpSpPr>
          <p:cNvPr id="2862" name="Google Shape;2862;g1e55ab7aa18_4_6"/>
          <p:cNvGrpSpPr/>
          <p:nvPr/>
        </p:nvGrpSpPr>
        <p:grpSpPr>
          <a:xfrm>
            <a:off x="6628888" y="4074625"/>
            <a:ext cx="2065200" cy="1546200"/>
            <a:chOff x="6328463" y="3907900"/>
            <a:chExt cx="2065200" cy="1546200"/>
          </a:xfrm>
        </p:grpSpPr>
        <p:sp>
          <p:nvSpPr>
            <p:cNvPr id="2863" name="Google Shape;2863;g1e55ab7aa18_4_6"/>
            <p:cNvSpPr/>
            <p:nvPr/>
          </p:nvSpPr>
          <p:spPr>
            <a:xfrm>
              <a:off x="6328463" y="3907900"/>
              <a:ext cx="2065200" cy="1546200"/>
            </a:xfrm>
            <a:prstGeom prst="roundRect">
              <a:avLst>
                <a:gd name="adj" fmla="val 16667"/>
              </a:avLst>
            </a:prstGeom>
            <a:solidFill>
              <a:schemeClr val="lt1"/>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4" name="Google Shape;2864;g1e55ab7aa18_4_6"/>
            <p:cNvPicPr preferRelativeResize="0"/>
            <p:nvPr/>
          </p:nvPicPr>
          <p:blipFill rotWithShape="1">
            <a:blip r:embed="rId4">
              <a:alphaModFix/>
            </a:blip>
            <a:srcRect/>
            <a:stretch/>
          </p:blipFill>
          <p:spPr>
            <a:xfrm>
              <a:off x="6453350" y="4601050"/>
              <a:ext cx="1815450" cy="708000"/>
            </a:xfrm>
            <a:prstGeom prst="rect">
              <a:avLst/>
            </a:prstGeom>
            <a:noFill/>
            <a:ln>
              <a:noFill/>
            </a:ln>
          </p:spPr>
        </p:pic>
        <p:pic>
          <p:nvPicPr>
            <p:cNvPr id="2865" name="Google Shape;2865;g1e55ab7aa18_4_6" descr="Python Web Flask 實戰開發教學- 簡介與環境建置"/>
            <p:cNvPicPr preferRelativeResize="0"/>
            <p:nvPr/>
          </p:nvPicPr>
          <p:blipFill rotWithShape="1">
            <a:blip r:embed="rId5">
              <a:alphaModFix/>
            </a:blip>
            <a:srcRect/>
            <a:stretch/>
          </p:blipFill>
          <p:spPr>
            <a:xfrm>
              <a:off x="6499492" y="3907902"/>
              <a:ext cx="1723170" cy="767198"/>
            </a:xfrm>
            <a:prstGeom prst="rect">
              <a:avLst/>
            </a:prstGeom>
            <a:noFill/>
            <a:ln>
              <a:noFill/>
            </a:ln>
          </p:spPr>
        </p:pic>
      </p:grpSp>
      <p:grpSp>
        <p:nvGrpSpPr>
          <p:cNvPr id="2866" name="Google Shape;2866;g1e55ab7aa18_4_6"/>
          <p:cNvGrpSpPr/>
          <p:nvPr/>
        </p:nvGrpSpPr>
        <p:grpSpPr>
          <a:xfrm>
            <a:off x="6628900" y="1524250"/>
            <a:ext cx="2065200" cy="1546200"/>
            <a:chOff x="6236550" y="1234775"/>
            <a:chExt cx="2065200" cy="1546200"/>
          </a:xfrm>
        </p:grpSpPr>
        <p:sp>
          <p:nvSpPr>
            <p:cNvPr id="2867" name="Google Shape;2867;g1e55ab7aa18_4_6"/>
            <p:cNvSpPr/>
            <p:nvPr/>
          </p:nvSpPr>
          <p:spPr>
            <a:xfrm>
              <a:off x="6236550" y="1234775"/>
              <a:ext cx="2065200" cy="1546200"/>
            </a:xfrm>
            <a:prstGeom prst="roundRect">
              <a:avLst>
                <a:gd name="adj" fmla="val 16667"/>
              </a:avLst>
            </a:prstGeom>
            <a:solidFill>
              <a:schemeClr val="lt1"/>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8" name="Google Shape;2868;g1e55ab7aa18_4_6"/>
            <p:cNvPicPr preferRelativeResize="0"/>
            <p:nvPr/>
          </p:nvPicPr>
          <p:blipFill rotWithShape="1">
            <a:blip r:embed="rId6">
              <a:alphaModFix/>
            </a:blip>
            <a:srcRect/>
            <a:stretch/>
          </p:blipFill>
          <p:spPr>
            <a:xfrm>
              <a:off x="6328476" y="1653875"/>
              <a:ext cx="1881350" cy="708000"/>
            </a:xfrm>
            <a:prstGeom prst="rect">
              <a:avLst/>
            </a:prstGeom>
            <a:noFill/>
            <a:ln w="38100" cap="flat" cmpd="sng">
              <a:solidFill>
                <a:schemeClr val="lt1"/>
              </a:solidFill>
              <a:prstDash val="solid"/>
              <a:round/>
              <a:headEnd type="none" w="sm" len="sm"/>
              <a:tailEnd type="none" w="sm" len="sm"/>
            </a:ln>
          </p:spPr>
        </p:pic>
      </p:grpSp>
      <p:grpSp>
        <p:nvGrpSpPr>
          <p:cNvPr id="2869" name="Google Shape;2869;g1e55ab7aa18_4_6"/>
          <p:cNvGrpSpPr/>
          <p:nvPr/>
        </p:nvGrpSpPr>
        <p:grpSpPr>
          <a:xfrm>
            <a:off x="3620575" y="4074625"/>
            <a:ext cx="2065200" cy="1546200"/>
            <a:chOff x="3063763" y="3973450"/>
            <a:chExt cx="2065200" cy="1546200"/>
          </a:xfrm>
        </p:grpSpPr>
        <p:sp>
          <p:nvSpPr>
            <p:cNvPr id="2870" name="Google Shape;2870;g1e55ab7aa18_4_6"/>
            <p:cNvSpPr/>
            <p:nvPr/>
          </p:nvSpPr>
          <p:spPr>
            <a:xfrm>
              <a:off x="3063763" y="3973450"/>
              <a:ext cx="2065200" cy="1546200"/>
            </a:xfrm>
            <a:prstGeom prst="roundRect">
              <a:avLst>
                <a:gd name="adj" fmla="val 16667"/>
              </a:avLst>
            </a:prstGeom>
            <a:solidFill>
              <a:schemeClr val="lt1"/>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71" name="Google Shape;2871;g1e55ab7aa18_4_6"/>
            <p:cNvPicPr preferRelativeResize="0"/>
            <p:nvPr/>
          </p:nvPicPr>
          <p:blipFill rotWithShape="1">
            <a:blip r:embed="rId7">
              <a:alphaModFix/>
            </a:blip>
            <a:srcRect t="28549" b="17936"/>
            <a:stretch/>
          </p:blipFill>
          <p:spPr>
            <a:xfrm>
              <a:off x="3226125" y="4928225"/>
              <a:ext cx="1740500" cy="461700"/>
            </a:xfrm>
            <a:prstGeom prst="rect">
              <a:avLst/>
            </a:prstGeom>
            <a:noFill/>
            <a:ln w="38100" cap="flat" cmpd="sng">
              <a:solidFill>
                <a:schemeClr val="lt1"/>
              </a:solidFill>
              <a:prstDash val="solid"/>
              <a:round/>
              <a:headEnd type="none" w="sm" len="sm"/>
              <a:tailEnd type="none" w="sm" len="sm"/>
            </a:ln>
          </p:spPr>
        </p:pic>
        <p:pic>
          <p:nvPicPr>
            <p:cNvPr id="2872" name="Google Shape;2872;g1e55ab7aa18_4_6"/>
            <p:cNvPicPr preferRelativeResize="0"/>
            <p:nvPr/>
          </p:nvPicPr>
          <p:blipFill rotWithShape="1">
            <a:blip r:embed="rId8">
              <a:alphaModFix/>
            </a:blip>
            <a:srcRect l="6800" t="19534" r="7443" b="18782"/>
            <a:stretch/>
          </p:blipFill>
          <p:spPr>
            <a:xfrm>
              <a:off x="3155700" y="4117000"/>
              <a:ext cx="1881350" cy="757591"/>
            </a:xfrm>
            <a:prstGeom prst="rect">
              <a:avLst/>
            </a:prstGeom>
            <a:noFill/>
            <a:ln>
              <a:noFill/>
            </a:ln>
          </p:spPr>
        </p:pic>
      </p:grpSp>
      <p:grpSp>
        <p:nvGrpSpPr>
          <p:cNvPr id="2873" name="Google Shape;2873;g1e55ab7aa18_4_6"/>
          <p:cNvGrpSpPr/>
          <p:nvPr/>
        </p:nvGrpSpPr>
        <p:grpSpPr>
          <a:xfrm>
            <a:off x="9679013" y="4097950"/>
            <a:ext cx="2065200" cy="1546200"/>
            <a:chOff x="9231113" y="3907900"/>
            <a:chExt cx="2065200" cy="1546200"/>
          </a:xfrm>
        </p:grpSpPr>
        <p:sp>
          <p:nvSpPr>
            <p:cNvPr id="2874" name="Google Shape;2874;g1e55ab7aa18_4_6"/>
            <p:cNvSpPr/>
            <p:nvPr/>
          </p:nvSpPr>
          <p:spPr>
            <a:xfrm>
              <a:off x="9231113" y="3907900"/>
              <a:ext cx="2065200" cy="1546200"/>
            </a:xfrm>
            <a:prstGeom prst="roundRect">
              <a:avLst>
                <a:gd name="adj" fmla="val 16667"/>
              </a:avLst>
            </a:prstGeom>
            <a:solidFill>
              <a:schemeClr val="lt1"/>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75" name="Google Shape;2875;g1e55ab7aa18_4_6"/>
            <p:cNvPicPr preferRelativeResize="0"/>
            <p:nvPr/>
          </p:nvPicPr>
          <p:blipFill rotWithShape="1">
            <a:blip r:embed="rId9">
              <a:alphaModFix/>
            </a:blip>
            <a:srcRect l="10608" r="11787"/>
            <a:stretch/>
          </p:blipFill>
          <p:spPr>
            <a:xfrm>
              <a:off x="9323050" y="4269938"/>
              <a:ext cx="1881350" cy="822125"/>
            </a:xfrm>
            <a:prstGeom prst="rect">
              <a:avLst/>
            </a:prstGeom>
            <a:noFill/>
            <a:ln>
              <a:noFill/>
            </a:ln>
          </p:spPr>
        </p:pic>
      </p:grpSp>
      <p:grpSp>
        <p:nvGrpSpPr>
          <p:cNvPr id="2876" name="Google Shape;2876;g1e55ab7aa18_4_6"/>
          <p:cNvGrpSpPr/>
          <p:nvPr/>
        </p:nvGrpSpPr>
        <p:grpSpPr>
          <a:xfrm>
            <a:off x="3578775" y="1524250"/>
            <a:ext cx="2065200" cy="1546200"/>
            <a:chOff x="3063763" y="1234775"/>
            <a:chExt cx="2065200" cy="1546200"/>
          </a:xfrm>
        </p:grpSpPr>
        <p:sp>
          <p:nvSpPr>
            <p:cNvPr id="2877" name="Google Shape;2877;g1e55ab7aa18_4_6"/>
            <p:cNvSpPr/>
            <p:nvPr/>
          </p:nvSpPr>
          <p:spPr>
            <a:xfrm>
              <a:off x="3063763" y="1234775"/>
              <a:ext cx="2065200" cy="1546200"/>
            </a:xfrm>
            <a:prstGeom prst="roundRect">
              <a:avLst>
                <a:gd name="adj" fmla="val 16667"/>
              </a:avLst>
            </a:prstGeom>
            <a:solidFill>
              <a:schemeClr val="lt1"/>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78" name="Google Shape;2878;g1e55ab7aa18_4_6"/>
            <p:cNvPicPr preferRelativeResize="0"/>
            <p:nvPr/>
          </p:nvPicPr>
          <p:blipFill rotWithShape="1">
            <a:blip r:embed="rId10">
              <a:alphaModFix/>
            </a:blip>
            <a:srcRect l="6007" t="15110" r="4456" b="14248"/>
            <a:stretch/>
          </p:blipFill>
          <p:spPr>
            <a:xfrm>
              <a:off x="3108050" y="1550188"/>
              <a:ext cx="1976648" cy="915374"/>
            </a:xfrm>
            <a:prstGeom prst="rect">
              <a:avLst/>
            </a:prstGeom>
            <a:noFill/>
            <a:ln>
              <a:noFill/>
            </a:ln>
          </p:spPr>
        </p:pic>
      </p:grpSp>
      <p:pic>
        <p:nvPicPr>
          <p:cNvPr id="2879" name="Google Shape;2879;g1e55ab7aa18_4_6"/>
          <p:cNvPicPr preferRelativeResize="0"/>
          <p:nvPr/>
        </p:nvPicPr>
        <p:blipFill rotWithShape="1">
          <a:blip r:embed="rId11">
            <a:alphaModFix/>
          </a:blip>
          <a:srcRect/>
          <a:stretch/>
        </p:blipFill>
        <p:spPr>
          <a:xfrm>
            <a:off x="10775150" y="1073600"/>
            <a:ext cx="1043275" cy="1137164"/>
          </a:xfrm>
          <a:prstGeom prst="rect">
            <a:avLst/>
          </a:prstGeom>
          <a:noFill/>
          <a:ln>
            <a:noFill/>
          </a:ln>
        </p:spPr>
      </p:pic>
      <p:pic>
        <p:nvPicPr>
          <p:cNvPr id="2880" name="Google Shape;2880;g1e55ab7aa18_4_6"/>
          <p:cNvPicPr preferRelativeResize="0"/>
          <p:nvPr/>
        </p:nvPicPr>
        <p:blipFill rotWithShape="1">
          <a:blip r:embed="rId12">
            <a:alphaModFix/>
          </a:blip>
          <a:srcRect/>
          <a:stretch/>
        </p:blipFill>
        <p:spPr>
          <a:xfrm>
            <a:off x="475887" y="1377825"/>
            <a:ext cx="1839050" cy="1839050"/>
          </a:xfrm>
          <a:prstGeom prst="rect">
            <a:avLst/>
          </a:prstGeom>
          <a:noFill/>
          <a:ln>
            <a:noFill/>
          </a:ln>
        </p:spPr>
      </p:pic>
      <p:cxnSp>
        <p:nvCxnSpPr>
          <p:cNvPr id="2881" name="Google Shape;2881;g1e55ab7aa18_4_6"/>
          <p:cNvCxnSpPr/>
          <p:nvPr/>
        </p:nvCxnSpPr>
        <p:spPr>
          <a:xfrm rot="10800000" flipH="1">
            <a:off x="2385775" y="1891375"/>
            <a:ext cx="1084500" cy="3300"/>
          </a:xfrm>
          <a:prstGeom prst="straightConnector1">
            <a:avLst/>
          </a:prstGeom>
          <a:noFill/>
          <a:ln w="38100" cap="flat" cmpd="sng">
            <a:solidFill>
              <a:schemeClr val="dk2"/>
            </a:solidFill>
            <a:prstDash val="solid"/>
            <a:round/>
            <a:headEnd type="none" w="sm" len="sm"/>
            <a:tailEnd type="triangle" w="med" len="med"/>
          </a:ln>
        </p:spPr>
      </p:cxnSp>
      <p:cxnSp>
        <p:nvCxnSpPr>
          <p:cNvPr id="2882" name="Google Shape;2882;g1e55ab7aa18_4_6"/>
          <p:cNvCxnSpPr/>
          <p:nvPr/>
        </p:nvCxnSpPr>
        <p:spPr>
          <a:xfrm rot="10800000" flipH="1">
            <a:off x="5702300" y="5181975"/>
            <a:ext cx="951900" cy="7200"/>
          </a:xfrm>
          <a:prstGeom prst="straightConnector1">
            <a:avLst/>
          </a:prstGeom>
          <a:noFill/>
          <a:ln w="38100" cap="flat" cmpd="sng">
            <a:solidFill>
              <a:schemeClr val="dk2"/>
            </a:solidFill>
            <a:prstDash val="solid"/>
            <a:round/>
            <a:headEnd type="none" w="sm" len="sm"/>
            <a:tailEnd type="triangle" w="med" len="med"/>
          </a:ln>
        </p:spPr>
      </p:cxnSp>
      <p:cxnSp>
        <p:nvCxnSpPr>
          <p:cNvPr id="2883" name="Google Shape;2883;g1e55ab7aa18_4_6"/>
          <p:cNvCxnSpPr/>
          <p:nvPr/>
        </p:nvCxnSpPr>
        <p:spPr>
          <a:xfrm rot="10800000" flipH="1">
            <a:off x="5620050" y="2094500"/>
            <a:ext cx="951900" cy="7200"/>
          </a:xfrm>
          <a:prstGeom prst="straightConnector1">
            <a:avLst/>
          </a:prstGeom>
          <a:noFill/>
          <a:ln w="38100" cap="flat" cmpd="sng">
            <a:solidFill>
              <a:schemeClr val="dk2"/>
            </a:solidFill>
            <a:prstDash val="solid"/>
            <a:round/>
            <a:headEnd type="none" w="sm" len="sm"/>
            <a:tailEnd type="triangle" w="med" len="med"/>
          </a:ln>
        </p:spPr>
      </p:cxnSp>
      <p:cxnSp>
        <p:nvCxnSpPr>
          <p:cNvPr id="2884" name="Google Shape;2884;g1e55ab7aa18_4_6"/>
          <p:cNvCxnSpPr/>
          <p:nvPr/>
        </p:nvCxnSpPr>
        <p:spPr>
          <a:xfrm rot="10800000" flipH="1">
            <a:off x="8694100" y="4684300"/>
            <a:ext cx="951900" cy="7200"/>
          </a:xfrm>
          <a:prstGeom prst="straightConnector1">
            <a:avLst/>
          </a:prstGeom>
          <a:noFill/>
          <a:ln w="38100" cap="flat" cmpd="sng">
            <a:solidFill>
              <a:schemeClr val="dk2"/>
            </a:solidFill>
            <a:prstDash val="solid"/>
            <a:round/>
            <a:headEnd type="none" w="sm" len="sm"/>
            <a:tailEnd type="triangle" w="med" len="med"/>
          </a:ln>
        </p:spPr>
      </p:cxnSp>
      <p:cxnSp>
        <p:nvCxnSpPr>
          <p:cNvPr id="2885" name="Google Shape;2885;g1e55ab7aa18_4_6"/>
          <p:cNvCxnSpPr/>
          <p:nvPr/>
        </p:nvCxnSpPr>
        <p:spPr>
          <a:xfrm rot="10800000">
            <a:off x="2361125" y="2577550"/>
            <a:ext cx="1128900" cy="0"/>
          </a:xfrm>
          <a:prstGeom prst="straightConnector1">
            <a:avLst/>
          </a:prstGeom>
          <a:noFill/>
          <a:ln w="38100" cap="flat" cmpd="sng">
            <a:solidFill>
              <a:schemeClr val="dk2"/>
            </a:solidFill>
            <a:prstDash val="solid"/>
            <a:round/>
            <a:headEnd type="none" w="sm" len="sm"/>
            <a:tailEnd type="triangle" w="med" len="med"/>
          </a:ln>
        </p:spPr>
      </p:cxnSp>
      <p:cxnSp>
        <p:nvCxnSpPr>
          <p:cNvPr id="2886" name="Google Shape;2886;g1e55ab7aa18_4_6"/>
          <p:cNvCxnSpPr/>
          <p:nvPr/>
        </p:nvCxnSpPr>
        <p:spPr>
          <a:xfrm rot="10800000">
            <a:off x="5713325" y="4687900"/>
            <a:ext cx="888000" cy="0"/>
          </a:xfrm>
          <a:prstGeom prst="straightConnector1">
            <a:avLst/>
          </a:prstGeom>
          <a:noFill/>
          <a:ln w="38100" cap="flat" cmpd="sng">
            <a:solidFill>
              <a:schemeClr val="dk2"/>
            </a:solidFill>
            <a:prstDash val="solid"/>
            <a:round/>
            <a:headEnd type="none" w="sm" len="sm"/>
            <a:tailEnd type="triangle" w="med" len="med"/>
          </a:ln>
        </p:spPr>
      </p:cxnSp>
      <p:cxnSp>
        <p:nvCxnSpPr>
          <p:cNvPr id="2887" name="Google Shape;2887;g1e55ab7aa18_4_6"/>
          <p:cNvCxnSpPr/>
          <p:nvPr/>
        </p:nvCxnSpPr>
        <p:spPr>
          <a:xfrm flipH="1">
            <a:off x="8675650" y="5178375"/>
            <a:ext cx="988800" cy="14400"/>
          </a:xfrm>
          <a:prstGeom prst="straightConnector1">
            <a:avLst/>
          </a:prstGeom>
          <a:noFill/>
          <a:ln w="38100" cap="flat" cmpd="sng">
            <a:solidFill>
              <a:schemeClr val="dk2"/>
            </a:solidFill>
            <a:prstDash val="solid"/>
            <a:round/>
            <a:headEnd type="none" w="sm" len="sm"/>
            <a:tailEnd type="triangle" w="med" len="med"/>
          </a:ln>
        </p:spPr>
      </p:cxnSp>
      <p:cxnSp>
        <p:nvCxnSpPr>
          <p:cNvPr id="2888" name="Google Shape;2888;g1e55ab7aa18_4_6"/>
          <p:cNvCxnSpPr/>
          <p:nvPr/>
        </p:nvCxnSpPr>
        <p:spPr>
          <a:xfrm flipH="1">
            <a:off x="5625525" y="2570350"/>
            <a:ext cx="988800" cy="14400"/>
          </a:xfrm>
          <a:prstGeom prst="straightConnector1">
            <a:avLst/>
          </a:prstGeom>
          <a:noFill/>
          <a:ln w="38100" cap="flat" cmpd="sng">
            <a:solidFill>
              <a:schemeClr val="dk2"/>
            </a:solidFill>
            <a:prstDash val="solid"/>
            <a:round/>
            <a:headEnd type="none" w="sm" len="sm"/>
            <a:tailEnd type="triangle" w="med" len="med"/>
          </a:ln>
        </p:spPr>
      </p:cxnSp>
      <p:cxnSp>
        <p:nvCxnSpPr>
          <p:cNvPr id="2889" name="Google Shape;2889;g1e55ab7aa18_4_6"/>
          <p:cNvCxnSpPr/>
          <p:nvPr/>
        </p:nvCxnSpPr>
        <p:spPr>
          <a:xfrm>
            <a:off x="7311325" y="3070450"/>
            <a:ext cx="28800" cy="1004100"/>
          </a:xfrm>
          <a:prstGeom prst="straightConnector1">
            <a:avLst/>
          </a:prstGeom>
          <a:noFill/>
          <a:ln w="38100" cap="flat" cmpd="sng">
            <a:solidFill>
              <a:schemeClr val="dk2"/>
            </a:solidFill>
            <a:prstDash val="solid"/>
            <a:round/>
            <a:headEnd type="none" w="sm" len="sm"/>
            <a:tailEnd type="triangle" w="med" len="med"/>
          </a:ln>
        </p:spPr>
      </p:cxnSp>
      <p:cxnSp>
        <p:nvCxnSpPr>
          <p:cNvPr id="2890" name="Google Shape;2890;g1e55ab7aa18_4_6"/>
          <p:cNvCxnSpPr/>
          <p:nvPr/>
        </p:nvCxnSpPr>
        <p:spPr>
          <a:xfrm rot="10800000">
            <a:off x="7979525" y="3047038"/>
            <a:ext cx="14700" cy="1050900"/>
          </a:xfrm>
          <a:prstGeom prst="straightConnector1">
            <a:avLst/>
          </a:prstGeom>
          <a:noFill/>
          <a:ln w="38100" cap="flat" cmpd="sng">
            <a:solidFill>
              <a:schemeClr val="dk2"/>
            </a:solidFill>
            <a:prstDash val="solid"/>
            <a:round/>
            <a:headEnd type="none" w="sm" len="sm"/>
            <a:tailEnd type="triangle" w="med" len="med"/>
          </a:ln>
        </p:spPr>
      </p:cxnSp>
      <p:sp>
        <p:nvSpPr>
          <p:cNvPr id="2891" name="Google Shape;2891;g1e55ab7aa18_4_6"/>
          <p:cNvSpPr txBox="1"/>
          <p:nvPr/>
        </p:nvSpPr>
        <p:spPr>
          <a:xfrm>
            <a:off x="2356700" y="1357075"/>
            <a:ext cx="153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000000"/>
                </a:solidFill>
                <a:latin typeface="Arial"/>
                <a:ea typeface="Arial"/>
                <a:cs typeface="Arial"/>
                <a:sym typeface="Arial"/>
              </a:rPr>
              <a:t>Http Request</a:t>
            </a:r>
            <a:endParaRPr sz="1400" b="1" i="0" u="none" strike="noStrike" cap="none">
              <a:solidFill>
                <a:srgbClr val="000000"/>
              </a:solidFill>
              <a:latin typeface="Arial"/>
              <a:ea typeface="Arial"/>
              <a:cs typeface="Arial"/>
              <a:sym typeface="Arial"/>
            </a:endParaRPr>
          </a:p>
        </p:txBody>
      </p:sp>
      <p:sp>
        <p:nvSpPr>
          <p:cNvPr id="2892" name="Google Shape;2892;g1e55ab7aa18_4_6"/>
          <p:cNvSpPr txBox="1"/>
          <p:nvPr/>
        </p:nvSpPr>
        <p:spPr>
          <a:xfrm>
            <a:off x="2092525" y="2784550"/>
            <a:ext cx="1671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Http </a:t>
            </a:r>
            <a:r>
              <a:rPr lang="zh-TW" sz="1400" b="1" i="0" u="none" strike="noStrike" cap="none">
                <a:solidFill>
                  <a:srgbClr val="000000"/>
                </a:solidFill>
                <a:latin typeface="Arial"/>
                <a:ea typeface="Arial"/>
                <a:cs typeface="Arial"/>
                <a:sym typeface="Arial"/>
              </a:rPr>
              <a:t>Response</a:t>
            </a:r>
            <a:endParaRPr sz="1400" b="1" i="0" u="none" strike="noStrike" cap="none">
              <a:solidFill>
                <a:srgbClr val="000000"/>
              </a:solidFill>
              <a:latin typeface="Arial"/>
              <a:ea typeface="Arial"/>
              <a:cs typeface="Arial"/>
              <a:sym typeface="Arial"/>
            </a:endParaRPr>
          </a:p>
        </p:txBody>
      </p:sp>
      <p:sp>
        <p:nvSpPr>
          <p:cNvPr id="2893" name="Google Shape;2893;g1e55ab7aa18_4_6"/>
          <p:cNvSpPr txBox="1"/>
          <p:nvPr/>
        </p:nvSpPr>
        <p:spPr>
          <a:xfrm>
            <a:off x="9737775" y="3202325"/>
            <a:ext cx="248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g1e55ab7aa18_4_6"/>
          <p:cNvSpPr txBox="1"/>
          <p:nvPr/>
        </p:nvSpPr>
        <p:spPr>
          <a:xfrm>
            <a:off x="8633625" y="5338200"/>
            <a:ext cx="1278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TW" sz="1400" b="1" i="0" u="none" strike="noStrike" cap="none">
                <a:solidFill>
                  <a:schemeClr val="dk1"/>
                </a:solidFill>
                <a:latin typeface="Arial"/>
                <a:ea typeface="Arial"/>
                <a:cs typeface="Arial"/>
                <a:sym typeface="Arial"/>
              </a:rPr>
              <a:t>Response </a:t>
            </a:r>
            <a:br>
              <a:rPr lang="zh-TW" sz="1400" b="1" i="0" u="none" strike="noStrike" cap="none">
                <a:solidFill>
                  <a:schemeClr val="dk1"/>
                </a:solidFill>
                <a:latin typeface="Arial"/>
                <a:ea typeface="Arial"/>
                <a:cs typeface="Arial"/>
                <a:sym typeface="Arial"/>
              </a:rPr>
            </a:br>
            <a:r>
              <a:rPr lang="zh-TW" sz="1400" b="1" i="0" u="none" strike="noStrike" cap="none">
                <a:solidFill>
                  <a:schemeClr val="dk1"/>
                </a:solidFill>
                <a:latin typeface="Arial"/>
                <a:ea typeface="Arial"/>
                <a:cs typeface="Arial"/>
                <a:sym typeface="Arial"/>
              </a:rPr>
              <a:t>information</a:t>
            </a:r>
            <a:endParaRPr sz="1400" b="0" i="0" u="none" strike="noStrike" cap="none">
              <a:solidFill>
                <a:srgbClr val="000000"/>
              </a:solidFill>
              <a:latin typeface="Arial"/>
              <a:ea typeface="Arial"/>
              <a:cs typeface="Arial"/>
              <a:sym typeface="Arial"/>
            </a:endParaRPr>
          </a:p>
        </p:txBody>
      </p:sp>
      <p:sp>
        <p:nvSpPr>
          <p:cNvPr id="2895" name="Google Shape;2895;g1e55ab7aa18_4_6"/>
          <p:cNvSpPr txBox="1"/>
          <p:nvPr/>
        </p:nvSpPr>
        <p:spPr>
          <a:xfrm>
            <a:off x="8633625" y="3835600"/>
            <a:ext cx="1278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Request </a:t>
            </a:r>
            <a:br>
              <a:rPr lang="zh-TW" sz="1400" b="1" i="0" u="none" strike="noStrike" cap="none">
                <a:solidFill>
                  <a:schemeClr val="dk1"/>
                </a:solidFill>
                <a:latin typeface="Arial"/>
                <a:ea typeface="Arial"/>
                <a:cs typeface="Arial"/>
                <a:sym typeface="Arial"/>
              </a:rPr>
            </a:br>
            <a:r>
              <a:rPr lang="zh-TW" sz="1400" b="1" i="0" u="none" strike="noStrike" cap="none">
                <a:solidFill>
                  <a:schemeClr val="dk1"/>
                </a:solidFill>
                <a:latin typeface="Arial"/>
                <a:ea typeface="Arial"/>
                <a:cs typeface="Arial"/>
                <a:sym typeface="Arial"/>
              </a:rPr>
              <a:t>information</a:t>
            </a:r>
            <a:endParaRPr sz="1400" b="0" i="0" u="none" strike="noStrike" cap="none">
              <a:solidFill>
                <a:srgbClr val="000000"/>
              </a:solidFill>
              <a:latin typeface="Arial"/>
              <a:ea typeface="Arial"/>
              <a:cs typeface="Arial"/>
              <a:sym typeface="Arial"/>
            </a:endParaRPr>
          </a:p>
        </p:txBody>
      </p:sp>
      <p:sp>
        <p:nvSpPr>
          <p:cNvPr id="2896" name="Google Shape;2896;g1e55ab7aa18_4_6"/>
          <p:cNvSpPr txBox="1"/>
          <p:nvPr/>
        </p:nvSpPr>
        <p:spPr>
          <a:xfrm>
            <a:off x="5642625" y="4119300"/>
            <a:ext cx="112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TW" sz="1400" b="1" i="0" u="none" strike="noStrike" cap="none">
                <a:solidFill>
                  <a:schemeClr val="dk1"/>
                </a:solidFill>
                <a:latin typeface="Arial"/>
                <a:ea typeface="Arial"/>
                <a:cs typeface="Arial"/>
                <a:sym typeface="Arial"/>
              </a:rPr>
              <a:t> Request</a:t>
            </a:r>
            <a:endParaRPr sz="1400" b="0" i="0" u="none" strike="noStrike" cap="none">
              <a:solidFill>
                <a:srgbClr val="000000"/>
              </a:solidFill>
              <a:latin typeface="Arial"/>
              <a:ea typeface="Arial"/>
              <a:cs typeface="Arial"/>
              <a:sym typeface="Arial"/>
            </a:endParaRPr>
          </a:p>
        </p:txBody>
      </p:sp>
      <p:sp>
        <p:nvSpPr>
          <p:cNvPr id="2897" name="Google Shape;2897;g1e55ab7aa18_4_6"/>
          <p:cNvSpPr txBox="1"/>
          <p:nvPr/>
        </p:nvSpPr>
        <p:spPr>
          <a:xfrm>
            <a:off x="5613800" y="5355338"/>
            <a:ext cx="112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TW" sz="1400" b="1" i="0" u="none" strike="noStrike" cap="none">
                <a:solidFill>
                  <a:schemeClr val="dk1"/>
                </a:solidFill>
                <a:latin typeface="Arial"/>
                <a:ea typeface="Arial"/>
                <a:cs typeface="Arial"/>
                <a:sym typeface="Arial"/>
              </a:rPr>
              <a:t>Response</a:t>
            </a:r>
            <a:endParaRPr sz="1400" b="0" i="0" u="none" strike="noStrike" cap="none">
              <a:solidFill>
                <a:srgbClr val="000000"/>
              </a:solidFill>
              <a:latin typeface="Arial"/>
              <a:ea typeface="Arial"/>
              <a:cs typeface="Arial"/>
              <a:sym typeface="Arial"/>
            </a:endParaRPr>
          </a:p>
        </p:txBody>
      </p:sp>
      <p:sp>
        <p:nvSpPr>
          <p:cNvPr id="2898" name="Google Shape;2898;g1e55ab7aa18_4_6"/>
          <p:cNvSpPr txBox="1"/>
          <p:nvPr/>
        </p:nvSpPr>
        <p:spPr>
          <a:xfrm>
            <a:off x="5567775" y="1255375"/>
            <a:ext cx="12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000000"/>
                </a:solidFill>
                <a:latin typeface="Arial"/>
                <a:ea typeface="Arial"/>
                <a:cs typeface="Arial"/>
                <a:sym typeface="Arial"/>
              </a:rPr>
              <a:t>unix socket</a:t>
            </a:r>
            <a:endParaRPr sz="1400" b="1" i="0" u="none" strike="noStrike" cap="none">
              <a:solidFill>
                <a:srgbClr val="000000"/>
              </a:solidFill>
              <a:latin typeface="Arial"/>
              <a:ea typeface="Arial"/>
              <a:cs typeface="Arial"/>
              <a:sym typeface="Arial"/>
            </a:endParaRPr>
          </a:p>
        </p:txBody>
      </p:sp>
      <p:sp>
        <p:nvSpPr>
          <p:cNvPr id="2899" name="Google Shape;2899;g1e55ab7aa18_4_6"/>
          <p:cNvSpPr txBox="1"/>
          <p:nvPr/>
        </p:nvSpPr>
        <p:spPr>
          <a:xfrm>
            <a:off x="5895600" y="3124647"/>
            <a:ext cx="1565100" cy="89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zh-TW" sz="1400" b="1" i="0" u="none" strike="noStrike" cap="none">
                <a:solidFill>
                  <a:srgbClr val="000000"/>
                </a:solidFill>
                <a:latin typeface="Arial"/>
                <a:ea typeface="Arial"/>
                <a:cs typeface="Arial"/>
                <a:sym typeface="Arial"/>
              </a:rPr>
              <a:t>Invokes the</a:t>
            </a:r>
            <a:endParaRPr sz="14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rgbClr val="000000"/>
                </a:solidFill>
                <a:latin typeface="Arial"/>
                <a:ea typeface="Arial"/>
                <a:cs typeface="Arial"/>
                <a:sym typeface="Arial"/>
              </a:rPr>
              <a:t>callable object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g1e55ab7aa18_4_6"/>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講者:謝佩倫</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901" name="Google Shape;2901;g1e55ab7aa18_4_6"/>
          <p:cNvGrpSpPr/>
          <p:nvPr/>
        </p:nvGrpSpPr>
        <p:grpSpPr>
          <a:xfrm>
            <a:off x="-247986" y="6515264"/>
            <a:ext cx="12630486" cy="348553"/>
            <a:chOff x="-247986" y="6493492"/>
            <a:chExt cx="12630486" cy="348553"/>
          </a:xfrm>
        </p:grpSpPr>
        <p:sp>
          <p:nvSpPr>
            <p:cNvPr id="2902" name="Google Shape;2902;g1e55ab7aa18_4_6"/>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2903" name="Google Shape;2903;g1e55ab7aa18_4_6"/>
            <p:cNvSpPr/>
            <p:nvPr/>
          </p:nvSpPr>
          <p:spPr>
            <a:xfrm>
              <a:off x="8247711" y="6493498"/>
              <a:ext cx="2165887"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904" name="Google Shape;2904;g1e55ab7aa18_4_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a:t>
              </a:r>
              <a:r>
                <a:rPr lang="zh-TW" sz="1600" b="1" i="0" u="none" strike="noStrike" cap="none">
                  <a:solidFill>
                    <a:srgbClr val="F2F2F2"/>
                  </a:solidFill>
                  <a:latin typeface="Microsoft JhengHei"/>
                  <a:ea typeface="Microsoft JhengHei"/>
                  <a:cs typeface="Microsoft JhengHei"/>
                  <a:sym typeface="Microsoft JhengHei"/>
                </a:rPr>
                <a:t>建置</a:t>
              </a:r>
              <a:endParaRPr/>
            </a:p>
          </p:txBody>
        </p:sp>
        <p:sp>
          <p:nvSpPr>
            <p:cNvPr id="2905" name="Google Shape;2905;g1e55ab7aa18_4_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906" name="Google Shape;2906;g1e55ab7aa18_4_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907" name="Google Shape;2907;g1e55ab7aa18_4_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908" name="Google Shape;2908;g1e55ab7aa18_4_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909" name="Google Shape;2909;g1e55ab7aa18_4_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13"/>
        <p:cNvGrpSpPr/>
        <p:nvPr/>
      </p:nvGrpSpPr>
      <p:grpSpPr>
        <a:xfrm>
          <a:off x="0" y="0"/>
          <a:ext cx="0" cy="0"/>
          <a:chOff x="0" y="0"/>
          <a:chExt cx="0" cy="0"/>
        </a:xfrm>
      </p:grpSpPr>
      <p:pic>
        <p:nvPicPr>
          <p:cNvPr id="2914" name="Google Shape;2914;p98"/>
          <p:cNvPicPr preferRelativeResize="0"/>
          <p:nvPr/>
        </p:nvPicPr>
        <p:blipFill rotWithShape="1">
          <a:blip r:embed="rId3">
            <a:alphaModFix/>
          </a:blip>
          <a:srcRect/>
          <a:stretch/>
        </p:blipFill>
        <p:spPr>
          <a:xfrm>
            <a:off x="631430" y="602783"/>
            <a:ext cx="8257989" cy="2549584"/>
          </a:xfrm>
          <a:prstGeom prst="rect">
            <a:avLst/>
          </a:prstGeom>
          <a:noFill/>
          <a:ln>
            <a:noFill/>
          </a:ln>
        </p:spPr>
      </p:pic>
      <p:grpSp>
        <p:nvGrpSpPr>
          <p:cNvPr id="2915" name="Google Shape;2915;p98"/>
          <p:cNvGrpSpPr/>
          <p:nvPr/>
        </p:nvGrpSpPr>
        <p:grpSpPr>
          <a:xfrm>
            <a:off x="171447" y="468189"/>
            <a:ext cx="3723439" cy="708000"/>
            <a:chOff x="171450" y="636516"/>
            <a:chExt cx="6617095" cy="708000"/>
          </a:xfrm>
        </p:grpSpPr>
        <p:sp>
          <p:nvSpPr>
            <p:cNvPr id="2916" name="Google Shape;2916;p9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互動式視覺化</a:t>
              </a:r>
              <a:endParaRPr sz="4000" b="1" i="0" u="none" strike="noStrike" cap="none">
                <a:solidFill>
                  <a:srgbClr val="262626"/>
                </a:solidFill>
                <a:latin typeface="Arial"/>
                <a:ea typeface="Arial"/>
                <a:cs typeface="Arial"/>
                <a:sym typeface="Arial"/>
              </a:endParaRPr>
            </a:p>
          </p:txBody>
        </p:sp>
        <p:sp>
          <p:nvSpPr>
            <p:cNvPr id="2917" name="Google Shape;2917;p9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918" name="Google Shape;2918;p98"/>
          <p:cNvPicPr preferRelativeResize="0"/>
          <p:nvPr/>
        </p:nvPicPr>
        <p:blipFill rotWithShape="1">
          <a:blip r:embed="rId4">
            <a:alphaModFix/>
          </a:blip>
          <a:srcRect/>
          <a:stretch/>
        </p:blipFill>
        <p:spPr>
          <a:xfrm>
            <a:off x="2901308" y="3152367"/>
            <a:ext cx="5882603" cy="3365936"/>
          </a:xfrm>
          <a:prstGeom prst="rect">
            <a:avLst/>
          </a:prstGeom>
          <a:noFill/>
          <a:ln>
            <a:noFill/>
          </a:ln>
        </p:spPr>
      </p:pic>
      <p:sp>
        <p:nvSpPr>
          <p:cNvPr id="2920" name="Google Shape;2920;p98"/>
          <p:cNvSpPr/>
          <p:nvPr/>
        </p:nvSpPr>
        <p:spPr>
          <a:xfrm rot="5400000">
            <a:off x="1441677" y="2691333"/>
            <a:ext cx="551487" cy="305425"/>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921" name="Google Shape;2921;p98"/>
          <p:cNvSpPr/>
          <p:nvPr/>
        </p:nvSpPr>
        <p:spPr>
          <a:xfrm>
            <a:off x="337644" y="1615582"/>
            <a:ext cx="2994641" cy="672075"/>
          </a:xfrm>
          <a:prstGeom prst="roundRect">
            <a:avLst>
              <a:gd name="adj" fmla="val 16667"/>
            </a:avLst>
          </a:prstGeom>
          <a:solidFill>
            <a:srgbClr val="C7EE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0" i="0" u="none" strike="noStrike" cap="none">
                <a:solidFill>
                  <a:srgbClr val="000000"/>
                </a:solidFill>
                <a:latin typeface="Microsoft JhengHei"/>
                <a:ea typeface="Microsoft JhengHei"/>
                <a:cs typeface="Microsoft JhengHei"/>
                <a:sym typeface="Microsoft JhengHei"/>
              </a:rPr>
              <a:t>掃QR碼，探索無限可能！</a:t>
            </a:r>
            <a:endParaRPr sz="1800" b="0" i="0" u="none" strike="noStrike" cap="none">
              <a:solidFill>
                <a:srgbClr val="000000"/>
              </a:solidFill>
              <a:latin typeface="Microsoft JhengHei"/>
              <a:ea typeface="Microsoft JhengHei"/>
              <a:cs typeface="Microsoft JhengHei"/>
              <a:sym typeface="Microsoft JhengHei"/>
            </a:endParaRPr>
          </a:p>
        </p:txBody>
      </p:sp>
      <p:pic>
        <p:nvPicPr>
          <p:cNvPr id="2922" name="Google Shape;2922;p98"/>
          <p:cNvPicPr preferRelativeResize="0"/>
          <p:nvPr/>
        </p:nvPicPr>
        <p:blipFill rotWithShape="1">
          <a:blip r:embed="rId5">
            <a:alphaModFix/>
          </a:blip>
          <a:srcRect/>
          <a:stretch/>
        </p:blipFill>
        <p:spPr>
          <a:xfrm>
            <a:off x="8388105" y="549849"/>
            <a:ext cx="3365284" cy="5733132"/>
          </a:xfrm>
          <a:prstGeom prst="rect">
            <a:avLst/>
          </a:prstGeom>
          <a:noFill/>
          <a:ln>
            <a:noFill/>
          </a:ln>
        </p:spPr>
      </p:pic>
      <p:sp>
        <p:nvSpPr>
          <p:cNvPr id="2923" name="Google Shape;2923;p98"/>
          <p:cNvSpPr txBox="1"/>
          <p:nvPr/>
        </p:nvSpPr>
        <p:spPr>
          <a:xfrm>
            <a:off x="9889580" y="46764"/>
            <a:ext cx="2418000" cy="5784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講者:謝佩倫</a:t>
            </a:r>
            <a:endParaRPr sz="2400" b="1" i="0" u="none" strike="noStrike" cap="none">
              <a:solidFill>
                <a:srgbClr val="07121F"/>
              </a:solidFill>
              <a:latin typeface="Microsoft JhengHei"/>
              <a:ea typeface="Microsoft JhengHei"/>
              <a:cs typeface="Microsoft JhengHei"/>
              <a:sym typeface="Microsoft JhengHei"/>
            </a:endParaRPr>
          </a:p>
        </p:txBody>
      </p:sp>
      <p:grpSp>
        <p:nvGrpSpPr>
          <p:cNvPr id="2924" name="Google Shape;2924;p98"/>
          <p:cNvGrpSpPr/>
          <p:nvPr/>
        </p:nvGrpSpPr>
        <p:grpSpPr>
          <a:xfrm>
            <a:off x="-247986" y="6515264"/>
            <a:ext cx="12630486" cy="348553"/>
            <a:chOff x="-247986" y="6493492"/>
            <a:chExt cx="12630486" cy="348553"/>
          </a:xfrm>
        </p:grpSpPr>
        <p:sp>
          <p:nvSpPr>
            <p:cNvPr id="2925" name="Google Shape;2925;p9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2926" name="Google Shape;2926;p98"/>
            <p:cNvSpPr/>
            <p:nvPr/>
          </p:nvSpPr>
          <p:spPr>
            <a:xfrm>
              <a:off x="8247711" y="6493498"/>
              <a:ext cx="2165887"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927" name="Google Shape;2927;p9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a:t>
              </a:r>
              <a:r>
                <a:rPr lang="zh-TW" sz="1600" b="1" i="0" u="none" strike="noStrike" cap="none">
                  <a:solidFill>
                    <a:srgbClr val="F2F2F2"/>
                  </a:solidFill>
                  <a:latin typeface="Microsoft JhengHei"/>
                  <a:ea typeface="Microsoft JhengHei"/>
                  <a:cs typeface="Microsoft JhengHei"/>
                  <a:sym typeface="Microsoft JhengHei"/>
                </a:rPr>
                <a:t>建置</a:t>
              </a:r>
              <a:endParaRPr/>
            </a:p>
          </p:txBody>
        </p:sp>
        <p:sp>
          <p:nvSpPr>
            <p:cNvPr id="2928" name="Google Shape;2928;p9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929" name="Google Shape;2929;p9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930" name="Google Shape;2930;p9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931" name="Google Shape;2931;p9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932" name="Google Shape;2932;p9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pic>
        <p:nvPicPr>
          <p:cNvPr id="6" name="圖片 5">
            <a:extLst>
              <a:ext uri="{FF2B5EF4-FFF2-40B4-BE49-F238E27FC236}">
                <a16:creationId xmlns:a16="http://schemas.microsoft.com/office/drawing/2014/main" id="{2E6FAA47-5577-C849-8725-B8F081C15010}"/>
              </a:ext>
            </a:extLst>
          </p:cNvPr>
          <p:cNvPicPr>
            <a:picLocks noChangeAspect="1"/>
          </p:cNvPicPr>
          <p:nvPr/>
        </p:nvPicPr>
        <p:blipFill>
          <a:blip r:embed="rId6"/>
          <a:stretch>
            <a:fillRect/>
          </a:stretch>
        </p:blipFill>
        <p:spPr>
          <a:xfrm>
            <a:off x="438611" y="3405335"/>
            <a:ext cx="2714625" cy="2714625"/>
          </a:xfrm>
          <a:prstGeom prst="rect">
            <a:avLst/>
          </a:prstGeom>
        </p:spPr>
      </p:pic>
      <p:sp>
        <p:nvSpPr>
          <p:cNvPr id="8" name="動作按鈕: 往後或下一項 7">
            <a:hlinkClick r:id="rId7" action="ppaction://hlinkfile" highlightClick="1"/>
            <a:extLst>
              <a:ext uri="{FF2B5EF4-FFF2-40B4-BE49-F238E27FC236}">
                <a16:creationId xmlns:a16="http://schemas.microsoft.com/office/drawing/2014/main" id="{ADAD3FA4-43D7-1E85-9AC9-A0697FA7B07C}"/>
              </a:ext>
            </a:extLst>
          </p:cNvPr>
          <p:cNvSpPr/>
          <p:nvPr/>
        </p:nvSpPr>
        <p:spPr>
          <a:xfrm>
            <a:off x="330158" y="2712725"/>
            <a:ext cx="602543" cy="439642"/>
          </a:xfrm>
          <a:prstGeom prst="actionButtonForwardNex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937"/>
        <p:cNvGrpSpPr/>
        <p:nvPr/>
      </p:nvGrpSpPr>
      <p:grpSpPr>
        <a:xfrm>
          <a:off x="0" y="0"/>
          <a:ext cx="0" cy="0"/>
          <a:chOff x="0" y="0"/>
          <a:chExt cx="0" cy="0"/>
        </a:xfrm>
      </p:grpSpPr>
      <p:sp>
        <p:nvSpPr>
          <p:cNvPr id="2938" name="Google Shape;2938;p99"/>
          <p:cNvSpPr txBox="1"/>
          <p:nvPr/>
        </p:nvSpPr>
        <p:spPr>
          <a:xfrm>
            <a:off x="2076447" y="2773118"/>
            <a:ext cx="7315203"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總結與未來展望</a:t>
            </a:r>
            <a:endParaRPr sz="6000" b="1" i="0" u="none" strike="noStrike" cap="none">
              <a:solidFill>
                <a:srgbClr val="FFFFFF"/>
              </a:solidFill>
              <a:latin typeface="Arial"/>
              <a:ea typeface="Arial"/>
              <a:cs typeface="Arial"/>
              <a:sym typeface="Arial"/>
            </a:endParaRPr>
          </a:p>
        </p:txBody>
      </p:sp>
      <p:pic>
        <p:nvPicPr>
          <p:cNvPr id="2939" name="Google Shape;2939;p99"/>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2940" name="Google Shape;2940;p99"/>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08</a:t>
            </a:r>
            <a:endParaRPr sz="16600" b="0" i="0" u="none" strike="noStrike" cap="none">
              <a:solidFill>
                <a:srgbClr val="FFFFFF"/>
              </a:solidFill>
              <a:latin typeface="Teko"/>
              <a:ea typeface="Teko"/>
              <a:cs typeface="Teko"/>
              <a:sym typeface="Teko"/>
            </a:endParaRPr>
          </a:p>
        </p:txBody>
      </p:sp>
      <p:sp>
        <p:nvSpPr>
          <p:cNvPr id="2941" name="Google Shape;2941;p9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講者:郭育萍</a:t>
            </a:r>
            <a:endParaRPr sz="2400" b="1" i="0" u="none" strike="noStrike" cap="none">
              <a:solidFill>
                <a:srgbClr val="07121F"/>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grpSp>
        <p:nvGrpSpPr>
          <p:cNvPr id="2946" name="Google Shape;2946;p59"/>
          <p:cNvGrpSpPr/>
          <p:nvPr/>
        </p:nvGrpSpPr>
        <p:grpSpPr>
          <a:xfrm>
            <a:off x="171450" y="468189"/>
            <a:ext cx="6616971" cy="707886"/>
            <a:chOff x="171450" y="636516"/>
            <a:chExt cx="6616971" cy="707886"/>
          </a:xfrm>
        </p:grpSpPr>
        <p:sp>
          <p:nvSpPr>
            <p:cNvPr id="2947" name="Google Shape;2947;p59"/>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總結</a:t>
              </a:r>
              <a:endParaRPr sz="4000" b="1" i="0" u="none" strike="noStrike" cap="none">
                <a:solidFill>
                  <a:srgbClr val="262626"/>
                </a:solidFill>
                <a:latin typeface="Arial"/>
                <a:ea typeface="Arial"/>
                <a:cs typeface="Arial"/>
                <a:sym typeface="Arial"/>
              </a:endParaRPr>
            </a:p>
          </p:txBody>
        </p:sp>
        <p:sp>
          <p:nvSpPr>
            <p:cNvPr id="2948" name="Google Shape;2948;p59"/>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949" name="Google Shape;2949;p5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講者:郭育萍</a:t>
            </a:r>
            <a:endParaRPr sz="2400" b="1" i="0" u="none" strike="noStrike" cap="none">
              <a:solidFill>
                <a:srgbClr val="07121F"/>
              </a:solidFill>
              <a:latin typeface="Microsoft JhengHei"/>
              <a:ea typeface="Microsoft JhengHei"/>
              <a:cs typeface="Microsoft JhengHei"/>
              <a:sym typeface="Microsoft JhengHei"/>
            </a:endParaRPr>
          </a:p>
        </p:txBody>
      </p:sp>
      <p:sp>
        <p:nvSpPr>
          <p:cNvPr id="2950" name="Google Shape;2950;p59"/>
          <p:cNvSpPr txBox="1"/>
          <p:nvPr/>
        </p:nvSpPr>
        <p:spPr>
          <a:xfrm>
            <a:off x="2349034" y="1444448"/>
            <a:ext cx="7975425" cy="20005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1" i="0" u="none" strike="noStrike" cap="none">
                <a:solidFill>
                  <a:schemeClr val="dk1"/>
                </a:solidFill>
                <a:latin typeface="Microsoft JhengHei"/>
                <a:ea typeface="Microsoft JhengHei"/>
                <a:cs typeface="Microsoft JhengHei"/>
                <a:sym typeface="Microsoft JhengHei"/>
              </a:rPr>
              <a:t>入境分析</a:t>
            </a:r>
            <a:endParaRPr sz="2800" b="1" i="0" u="none" strike="noStrike" cap="none">
              <a:solidFill>
                <a:schemeClr val="dk1"/>
              </a:solidFill>
              <a:latin typeface="Microsoft JhengHei"/>
              <a:ea typeface="Microsoft JhengHei"/>
              <a:cs typeface="Microsoft JhengHei"/>
              <a:sym typeface="Microsoft JhengHei"/>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chemeClr val="dk1"/>
              </a:solidFill>
              <a:latin typeface="Microsoft JhengHei"/>
              <a:ea typeface="Microsoft JhengHei"/>
              <a:cs typeface="Microsoft JhengHei"/>
              <a:sym typeface="Microsoft JhengHei"/>
            </a:endParaRPr>
          </a:p>
          <a:p>
            <a:pPr marL="342900" marR="0" lvl="0" indent="-342900" algn="l" rtl="0">
              <a:lnSpc>
                <a:spcPct val="100000"/>
              </a:lnSpc>
              <a:spcBef>
                <a:spcPts val="0"/>
              </a:spcBef>
              <a:spcAft>
                <a:spcPts val="0"/>
              </a:spcAft>
              <a:buClr>
                <a:srgbClr val="000000"/>
              </a:buClr>
              <a:buSzPts val="2400"/>
              <a:buFont typeface="Noto Sans Symbols"/>
              <a:buChar char="⮚"/>
            </a:pPr>
            <a:r>
              <a:rPr lang="zh-TW" sz="2400" b="1" i="0" u="none" strike="noStrike" cap="none">
                <a:solidFill>
                  <a:srgbClr val="0070C0"/>
                </a:solidFill>
                <a:latin typeface="Microsoft JhengHei"/>
                <a:ea typeface="Microsoft JhengHei"/>
                <a:cs typeface="Microsoft JhengHei"/>
                <a:sym typeface="Microsoft JhengHei"/>
              </a:rPr>
              <a:t>政治局勢</a:t>
            </a:r>
            <a:r>
              <a:rPr lang="zh-TW" sz="2400" b="0" i="0" u="none" strike="noStrike" cap="none">
                <a:solidFill>
                  <a:schemeClr val="dk1"/>
                </a:solidFill>
                <a:latin typeface="Microsoft JhengHei"/>
                <a:ea typeface="Microsoft JhengHei"/>
                <a:cs typeface="Microsoft JhengHei"/>
                <a:sym typeface="Microsoft JhengHei"/>
              </a:rPr>
              <a:t>、</a:t>
            </a:r>
            <a:r>
              <a:rPr lang="zh-TW" sz="2400" b="1" i="0" u="none" strike="noStrike" cap="none">
                <a:solidFill>
                  <a:srgbClr val="0070C0"/>
                </a:solidFill>
                <a:latin typeface="Microsoft JhengHei"/>
                <a:ea typeface="Microsoft JhengHei"/>
                <a:cs typeface="Microsoft JhengHei"/>
                <a:sym typeface="Microsoft JhengHei"/>
              </a:rPr>
              <a:t>政策變化</a:t>
            </a:r>
            <a:r>
              <a:rPr lang="zh-TW" sz="2400" b="0" i="0" u="none" strike="noStrike" cap="none">
                <a:solidFill>
                  <a:schemeClr val="dk1"/>
                </a:solidFill>
                <a:latin typeface="Microsoft JhengHei"/>
                <a:ea typeface="Microsoft JhengHei"/>
                <a:cs typeface="Microsoft JhengHei"/>
                <a:sym typeface="Microsoft JhengHei"/>
              </a:rPr>
              <a:t>、</a:t>
            </a:r>
            <a:r>
              <a:rPr lang="zh-TW" sz="2400" b="1" i="0" u="none" strike="noStrike" cap="none">
                <a:solidFill>
                  <a:srgbClr val="0070C0"/>
                </a:solidFill>
                <a:latin typeface="Microsoft JhengHei"/>
                <a:ea typeface="Microsoft JhengHei"/>
                <a:cs typeface="Microsoft JhengHei"/>
                <a:sym typeface="Microsoft JhengHei"/>
              </a:rPr>
              <a:t>疫情</a:t>
            </a:r>
            <a:r>
              <a:rPr lang="zh-TW" sz="2400" b="0" i="0" u="none" strike="noStrike" cap="none">
                <a:solidFill>
                  <a:schemeClr val="dk1"/>
                </a:solidFill>
                <a:latin typeface="Microsoft JhengHei"/>
                <a:ea typeface="Microsoft JhengHei"/>
                <a:cs typeface="Microsoft JhengHei"/>
                <a:sym typeface="Microsoft JhengHei"/>
              </a:rPr>
              <a:t>明顯影響入境來台人數</a:t>
            </a:r>
            <a:endParaRPr sz="2400" b="0" i="0" u="none" strike="noStrike" cap="none">
              <a:solidFill>
                <a:schemeClr val="dk1"/>
              </a:solidFill>
              <a:latin typeface="Microsoft JhengHei"/>
              <a:ea typeface="Microsoft JhengHei"/>
              <a:cs typeface="Microsoft JhengHei"/>
              <a:sym typeface="Microsoft JhengHei"/>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chemeClr val="dk1"/>
              </a:solidFill>
              <a:latin typeface="Microsoft JhengHei"/>
              <a:ea typeface="Microsoft JhengHei"/>
              <a:cs typeface="Microsoft JhengHei"/>
              <a:sym typeface="Microsoft JhengHei"/>
            </a:endParaRPr>
          </a:p>
          <a:p>
            <a:pPr marL="342900" marR="0" lvl="0" indent="-342900" algn="l" rtl="0">
              <a:lnSpc>
                <a:spcPct val="100000"/>
              </a:lnSpc>
              <a:spcBef>
                <a:spcPts val="0"/>
              </a:spcBef>
              <a:spcAft>
                <a:spcPts val="0"/>
              </a:spcAft>
              <a:buClr>
                <a:srgbClr val="000000"/>
              </a:buClr>
              <a:buSzPts val="2400"/>
              <a:buFont typeface="Noto Sans Symbols"/>
              <a:buChar char="⮚"/>
            </a:pPr>
            <a:r>
              <a:rPr lang="zh-TW" sz="2400" b="0" i="0" u="none" strike="noStrike" cap="none">
                <a:solidFill>
                  <a:schemeClr val="dk1"/>
                </a:solidFill>
                <a:latin typeface="Microsoft JhengHei"/>
                <a:ea typeface="Microsoft JhengHei"/>
                <a:cs typeface="Microsoft JhengHei"/>
                <a:sym typeface="Microsoft JhengHei"/>
              </a:rPr>
              <a:t>不同國家地區的入境來台</a:t>
            </a:r>
            <a:r>
              <a:rPr lang="zh-TW" sz="2400" b="1" i="0" u="none" strike="noStrike" cap="none">
                <a:solidFill>
                  <a:srgbClr val="0070C0"/>
                </a:solidFill>
                <a:latin typeface="Microsoft JhengHei"/>
                <a:ea typeface="Microsoft JhengHei"/>
                <a:cs typeface="Microsoft JhengHei"/>
                <a:sym typeface="Microsoft JhengHei"/>
              </a:rPr>
              <a:t>人口組成</a:t>
            </a:r>
            <a:r>
              <a:rPr lang="zh-TW" sz="2400" b="0" i="0" u="none" strike="noStrike" cap="none">
                <a:solidFill>
                  <a:schemeClr val="dk1"/>
                </a:solidFill>
                <a:latin typeface="Microsoft JhengHei"/>
                <a:ea typeface="Microsoft JhengHei"/>
                <a:cs typeface="Microsoft JhengHei"/>
                <a:sym typeface="Microsoft JhengHei"/>
              </a:rPr>
              <a:t>不同</a:t>
            </a:r>
            <a:endParaRPr sz="2400" b="0" i="0" u="none" strike="noStrike" cap="none">
              <a:solidFill>
                <a:schemeClr val="dk1"/>
              </a:solidFill>
              <a:latin typeface="Microsoft JhengHei"/>
              <a:ea typeface="Microsoft JhengHei"/>
              <a:cs typeface="Microsoft JhengHei"/>
              <a:sym typeface="Microsoft JhengHei"/>
            </a:endParaRPr>
          </a:p>
        </p:txBody>
      </p:sp>
      <p:sp>
        <p:nvSpPr>
          <p:cNvPr id="2951" name="Google Shape;2951;p59"/>
          <p:cNvSpPr txBox="1"/>
          <p:nvPr/>
        </p:nvSpPr>
        <p:spPr>
          <a:xfrm>
            <a:off x="2349034" y="3713369"/>
            <a:ext cx="6801600" cy="2542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1" i="0" u="none" strike="noStrike" cap="none">
                <a:solidFill>
                  <a:schemeClr val="dk1"/>
                </a:solidFill>
                <a:latin typeface="Microsoft JhengHei"/>
                <a:ea typeface="Microsoft JhengHei"/>
                <a:cs typeface="Microsoft JhengHei"/>
                <a:sym typeface="Microsoft JhengHei"/>
              </a:rPr>
              <a:t>住宿評論</a:t>
            </a:r>
            <a:endParaRPr sz="2800" b="1"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Microsoft JhengHei"/>
              <a:ea typeface="Microsoft JhengHei"/>
              <a:cs typeface="Microsoft JhengHei"/>
              <a:sym typeface="Microsoft JhengHei"/>
            </a:endParaRPr>
          </a:p>
          <a:p>
            <a:pPr marL="457200" marR="0" lvl="0" indent="-457200" algn="l" rtl="0">
              <a:lnSpc>
                <a:spcPct val="100000"/>
              </a:lnSpc>
              <a:spcBef>
                <a:spcPts val="0"/>
              </a:spcBef>
              <a:spcAft>
                <a:spcPts val="0"/>
              </a:spcAft>
              <a:buClr>
                <a:srgbClr val="000000"/>
              </a:buClr>
              <a:buSzPts val="2400"/>
              <a:buFont typeface="Noto Sans Symbols"/>
              <a:buChar char="⮚"/>
            </a:pPr>
            <a:r>
              <a:rPr lang="zh-TW" sz="2400" b="0" i="0" u="none" strike="noStrike" cap="none">
                <a:solidFill>
                  <a:schemeClr val="dk1"/>
                </a:solidFill>
                <a:latin typeface="Microsoft JhengHei"/>
                <a:ea typeface="Microsoft JhengHei"/>
                <a:cs typeface="Microsoft JhengHei"/>
                <a:sym typeface="Microsoft JhengHei"/>
              </a:rPr>
              <a:t>住宿的</a:t>
            </a:r>
            <a:r>
              <a:rPr lang="zh-TW" sz="2400" b="1" i="0" u="none" strike="noStrike" cap="none">
                <a:solidFill>
                  <a:srgbClr val="0070C0"/>
                </a:solidFill>
                <a:latin typeface="Microsoft JhengHei"/>
                <a:ea typeface="Microsoft JhengHei"/>
                <a:cs typeface="Microsoft JhengHei"/>
                <a:sym typeface="Microsoft JhengHei"/>
              </a:rPr>
              <a:t>早餐</a:t>
            </a:r>
            <a:r>
              <a:rPr lang="zh-TW" sz="2400" b="0" i="0" u="none" strike="noStrike" cap="none">
                <a:solidFill>
                  <a:schemeClr val="dk1"/>
                </a:solidFill>
                <a:latin typeface="Microsoft JhengHei"/>
                <a:ea typeface="Microsoft JhengHei"/>
                <a:cs typeface="Microsoft JhengHei"/>
                <a:sym typeface="Microsoft JhengHei"/>
              </a:rPr>
              <a:t>、</a:t>
            </a:r>
            <a:r>
              <a:rPr lang="zh-TW" sz="2400" b="1" i="0" u="none" strike="noStrike" cap="none">
                <a:solidFill>
                  <a:srgbClr val="0070C0"/>
                </a:solidFill>
                <a:latin typeface="Microsoft JhengHei"/>
                <a:ea typeface="Microsoft JhengHei"/>
                <a:cs typeface="Microsoft JhengHei"/>
                <a:sym typeface="Microsoft JhengHei"/>
              </a:rPr>
              <a:t>整潔度</a:t>
            </a:r>
            <a:r>
              <a:rPr lang="zh-TW" sz="2400" b="0" i="0" u="none" strike="noStrike" cap="none">
                <a:solidFill>
                  <a:schemeClr val="dk1"/>
                </a:solidFill>
                <a:latin typeface="Microsoft JhengHei"/>
                <a:ea typeface="Microsoft JhengHei"/>
                <a:cs typeface="Microsoft JhengHei"/>
                <a:sym typeface="Microsoft JhengHei"/>
              </a:rPr>
              <a:t>、</a:t>
            </a:r>
            <a:r>
              <a:rPr lang="zh-TW" sz="2400" b="1" i="0" u="none" strike="noStrike" cap="none">
                <a:solidFill>
                  <a:srgbClr val="0070C0"/>
                </a:solidFill>
                <a:latin typeface="Microsoft JhengHei"/>
                <a:ea typeface="Microsoft JhengHei"/>
                <a:cs typeface="Microsoft JhengHei"/>
                <a:sym typeface="Microsoft JhengHei"/>
              </a:rPr>
              <a:t>方便性</a:t>
            </a:r>
            <a:r>
              <a:rPr lang="zh-TW" sz="2400" b="0" i="0" u="none" strike="noStrike" cap="none">
                <a:solidFill>
                  <a:schemeClr val="dk1"/>
                </a:solidFill>
                <a:latin typeface="Microsoft JhengHei"/>
                <a:ea typeface="Microsoft JhengHei"/>
                <a:cs typeface="Microsoft JhengHei"/>
                <a:sym typeface="Microsoft JhengHei"/>
              </a:rPr>
              <a:t>深受旅客重視</a:t>
            </a:r>
            <a:endParaRPr sz="2400" b="0" i="0" u="none" strike="noStrike" cap="none">
              <a:solidFill>
                <a:schemeClr val="dk1"/>
              </a:solidFill>
              <a:latin typeface="Microsoft JhengHei"/>
              <a:ea typeface="Microsoft JhengHei"/>
              <a:cs typeface="Microsoft JhengHei"/>
              <a:sym typeface="Microsoft JhengHei"/>
            </a:endParaRPr>
          </a:p>
          <a:p>
            <a:pPr marL="457200" marR="0" lvl="0" indent="-304800" algn="l" rtl="0">
              <a:lnSpc>
                <a:spcPct val="100000"/>
              </a:lnSpc>
              <a:spcBef>
                <a:spcPts val="0"/>
              </a:spcBef>
              <a:spcAft>
                <a:spcPts val="0"/>
              </a:spcAft>
              <a:buClr>
                <a:srgbClr val="000000"/>
              </a:buClr>
              <a:buSzPts val="2400"/>
              <a:buFont typeface="Noto Sans Symbols"/>
              <a:buNone/>
            </a:pPr>
            <a:endParaRPr sz="2400" b="0" i="0" u="none" strike="noStrike" cap="none">
              <a:solidFill>
                <a:schemeClr val="dk1"/>
              </a:solidFill>
              <a:latin typeface="Microsoft JhengHei"/>
              <a:ea typeface="Microsoft JhengHei"/>
              <a:cs typeface="Microsoft JhengHei"/>
              <a:sym typeface="Microsoft JhengHei"/>
            </a:endParaRPr>
          </a:p>
          <a:p>
            <a:pPr marL="457200" marR="0" lvl="0" indent="-381000" algn="l" rtl="0">
              <a:lnSpc>
                <a:spcPct val="115000"/>
              </a:lnSpc>
              <a:spcBef>
                <a:spcPts val="0"/>
              </a:spcBef>
              <a:spcAft>
                <a:spcPts val="0"/>
              </a:spcAft>
              <a:buClr>
                <a:srgbClr val="000000"/>
              </a:buClr>
              <a:buSzPts val="2400"/>
              <a:buFont typeface="Noto Sans Symbols"/>
              <a:buChar char="⮚"/>
            </a:pPr>
            <a:r>
              <a:rPr lang="zh-TW" sz="2400" b="0" i="0" u="none" strike="noStrike" cap="none">
                <a:solidFill>
                  <a:schemeClr val="dk1"/>
                </a:solidFill>
                <a:latin typeface="Arial"/>
                <a:ea typeface="Arial"/>
                <a:cs typeface="Arial"/>
                <a:sym typeface="Arial"/>
              </a:rPr>
              <a:t>不同</a:t>
            </a:r>
            <a:r>
              <a:rPr lang="zh-TW" sz="2400" b="1" i="0" u="none" strike="noStrike" cap="none">
                <a:solidFill>
                  <a:srgbClr val="0070C0"/>
                </a:solidFill>
                <a:latin typeface="Arial"/>
                <a:ea typeface="Arial"/>
                <a:cs typeface="Arial"/>
                <a:sym typeface="Arial"/>
              </a:rPr>
              <a:t>縣市的飯店</a:t>
            </a:r>
            <a:r>
              <a:rPr lang="zh-TW" sz="2400" b="0" i="0" u="none" strike="noStrike" cap="none">
                <a:solidFill>
                  <a:schemeClr val="dk1"/>
                </a:solidFill>
                <a:latin typeface="Arial"/>
                <a:ea typeface="Arial"/>
                <a:cs typeface="Arial"/>
                <a:sym typeface="Arial"/>
              </a:rPr>
              <a:t>，</a:t>
            </a:r>
            <a:r>
              <a:rPr lang="zh-TW" sz="2400" b="1" i="0" u="none" strike="noStrike" cap="none">
                <a:solidFill>
                  <a:srgbClr val="0070C0"/>
                </a:solidFill>
                <a:latin typeface="Arial"/>
                <a:ea typeface="Arial"/>
                <a:cs typeface="Arial"/>
                <a:sym typeface="Arial"/>
              </a:rPr>
              <a:t>不同國家的旅客</a:t>
            </a:r>
            <a:r>
              <a:rPr lang="zh-TW" sz="2400" b="0" i="0" u="none" strike="noStrike" cap="none">
                <a:solidFill>
                  <a:schemeClr val="dk1"/>
                </a:solidFill>
                <a:latin typeface="Arial"/>
                <a:ea typeface="Arial"/>
                <a:cs typeface="Arial"/>
                <a:sym typeface="Arial"/>
              </a:rPr>
              <a:t>看重的</a:t>
            </a:r>
            <a:r>
              <a:rPr lang="zh-TW" sz="2400" b="1" i="0" u="none" strike="noStrike" cap="none">
                <a:solidFill>
                  <a:srgbClr val="0070C0"/>
                </a:solidFill>
                <a:latin typeface="Arial"/>
                <a:ea typeface="Arial"/>
                <a:cs typeface="Arial"/>
                <a:sym typeface="Arial"/>
              </a:rPr>
              <a:t>住宿的條件</a:t>
            </a:r>
            <a:r>
              <a:rPr lang="zh-TW" sz="2400" b="0" i="0" u="none" strike="noStrike" cap="none">
                <a:solidFill>
                  <a:schemeClr val="dk1"/>
                </a:solidFill>
                <a:latin typeface="Arial"/>
                <a:ea typeface="Arial"/>
                <a:cs typeface="Arial"/>
                <a:sym typeface="Arial"/>
              </a:rPr>
              <a:t>不太一樣</a:t>
            </a:r>
            <a:endParaRPr sz="2800" b="1" i="0" u="none" strike="noStrike" cap="none">
              <a:solidFill>
                <a:schemeClr val="dk1"/>
              </a:solidFill>
              <a:latin typeface="Microsoft JhengHei"/>
              <a:ea typeface="Microsoft JhengHei"/>
              <a:cs typeface="Microsoft JhengHei"/>
              <a:sym typeface="Microsoft JhengHei"/>
            </a:endParaRPr>
          </a:p>
        </p:txBody>
      </p:sp>
      <p:pic>
        <p:nvPicPr>
          <p:cNvPr id="2952" name="Google Shape;2952;p59" descr="Hotel Icon Vector Art, Icons, and Graphics for Free Download"/>
          <p:cNvPicPr preferRelativeResize="0"/>
          <p:nvPr/>
        </p:nvPicPr>
        <p:blipFill rotWithShape="1">
          <a:blip r:embed="rId3">
            <a:alphaModFix/>
          </a:blip>
          <a:srcRect/>
          <a:stretch/>
        </p:blipFill>
        <p:spPr>
          <a:xfrm>
            <a:off x="9150583" y="3744147"/>
            <a:ext cx="2957199" cy="2957199"/>
          </a:xfrm>
          <a:prstGeom prst="rect">
            <a:avLst/>
          </a:prstGeom>
          <a:noFill/>
          <a:ln>
            <a:noFill/>
          </a:ln>
        </p:spPr>
      </p:pic>
      <p:pic>
        <p:nvPicPr>
          <p:cNvPr id="2953" name="Google Shape;2953;p59" descr="飛機圖標圖片PNG去背圖| 矢量圖案素材| 免费下载| Pngtree"/>
          <p:cNvPicPr preferRelativeResize="0"/>
          <p:nvPr/>
        </p:nvPicPr>
        <p:blipFill rotWithShape="1">
          <a:blip r:embed="rId4">
            <a:alphaModFix/>
          </a:blip>
          <a:srcRect/>
          <a:stretch/>
        </p:blipFill>
        <p:spPr>
          <a:xfrm>
            <a:off x="1402961" y="1368442"/>
            <a:ext cx="707886" cy="707886"/>
          </a:xfrm>
          <a:prstGeom prst="rect">
            <a:avLst/>
          </a:prstGeom>
          <a:noFill/>
          <a:ln>
            <a:noFill/>
          </a:ln>
        </p:spPr>
      </p:pic>
      <p:sp>
        <p:nvSpPr>
          <p:cNvPr id="2954" name="Google Shape;2954;p59"/>
          <p:cNvSpPr/>
          <p:nvPr/>
        </p:nvSpPr>
        <p:spPr>
          <a:xfrm>
            <a:off x="1500809" y="3744147"/>
            <a:ext cx="610038" cy="461665"/>
          </a:xfrm>
          <a:custGeom>
            <a:avLst/>
            <a:gdLst/>
            <a:ahLst/>
            <a:cxnLst/>
            <a:rect l="l" t="t" r="r" b="b"/>
            <a:pathLst>
              <a:path w="3228210" h="3222968" extrusionOk="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2955" name="Google Shape;2955;p59"/>
          <p:cNvGrpSpPr/>
          <p:nvPr/>
        </p:nvGrpSpPr>
        <p:grpSpPr>
          <a:xfrm>
            <a:off x="-247986" y="6515264"/>
            <a:ext cx="12630486" cy="348553"/>
            <a:chOff x="-247986" y="6493492"/>
            <a:chExt cx="12630486" cy="348553"/>
          </a:xfrm>
        </p:grpSpPr>
        <p:sp>
          <p:nvSpPr>
            <p:cNvPr id="2956" name="Google Shape;2956;p59"/>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2957" name="Google Shape;2957;p5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958" name="Google Shape;2958;p5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a:t>
              </a:r>
              <a:r>
                <a:rPr lang="zh-TW" sz="1600" b="1" i="0" u="none" strike="noStrike" cap="none">
                  <a:solidFill>
                    <a:srgbClr val="F2F2F2"/>
                  </a:solidFill>
                  <a:latin typeface="Microsoft JhengHei"/>
                  <a:ea typeface="Microsoft JhengHei"/>
                  <a:cs typeface="Microsoft JhengHei"/>
                  <a:sym typeface="Microsoft JhengHei"/>
                </a:rPr>
                <a:t>建置</a:t>
              </a:r>
              <a:endParaRPr/>
            </a:p>
          </p:txBody>
        </p:sp>
        <p:sp>
          <p:nvSpPr>
            <p:cNvPr id="2959" name="Google Shape;2959;p5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960" name="Google Shape;2960;p5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961" name="Google Shape;2961;p5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962" name="Google Shape;2962;p5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963" name="Google Shape;2963;p59"/>
            <p:cNvSpPr/>
            <p:nvPr/>
          </p:nvSpPr>
          <p:spPr>
            <a:xfrm>
              <a:off x="10349161" y="6493492"/>
              <a:ext cx="2033339"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0"/>
                                        </p:tgtEl>
                                        <p:attrNameLst>
                                          <p:attrName>style.visibility</p:attrName>
                                        </p:attrNameLst>
                                      </p:cBhvr>
                                      <p:to>
                                        <p:strVal val="visible"/>
                                      </p:to>
                                    </p:set>
                                    <p:animEffect transition="in" filter="fade">
                                      <p:cBhvr>
                                        <p:cTn id="7" dur="250"/>
                                        <p:tgtEl>
                                          <p:spTgt spid="2950"/>
                                        </p:tgtEl>
                                      </p:cBhvr>
                                    </p:animEffect>
                                  </p:childTnLst>
                                </p:cTn>
                              </p:par>
                              <p:par>
                                <p:cTn id="8" presetID="10" presetClass="entr" presetSubtype="0" fill="hold" nodeType="withEffect">
                                  <p:stCondLst>
                                    <p:cond delay="0"/>
                                  </p:stCondLst>
                                  <p:childTnLst>
                                    <p:set>
                                      <p:cBhvr>
                                        <p:cTn id="9" dur="1" fill="hold">
                                          <p:stCondLst>
                                            <p:cond delay="0"/>
                                          </p:stCondLst>
                                        </p:cTn>
                                        <p:tgtEl>
                                          <p:spTgt spid="2953"/>
                                        </p:tgtEl>
                                        <p:attrNameLst>
                                          <p:attrName>style.visibility</p:attrName>
                                        </p:attrNameLst>
                                      </p:cBhvr>
                                      <p:to>
                                        <p:strVal val="visible"/>
                                      </p:to>
                                    </p:set>
                                    <p:animEffect transition="in" filter="fade">
                                      <p:cBhvr>
                                        <p:cTn id="10" dur="250"/>
                                        <p:tgtEl>
                                          <p:spTgt spid="29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51"/>
                                        </p:tgtEl>
                                        <p:attrNameLst>
                                          <p:attrName>style.visibility</p:attrName>
                                        </p:attrNameLst>
                                      </p:cBhvr>
                                      <p:to>
                                        <p:strVal val="visible"/>
                                      </p:to>
                                    </p:set>
                                    <p:animEffect transition="in" filter="fade">
                                      <p:cBhvr>
                                        <p:cTn id="15" dur="250"/>
                                        <p:tgtEl>
                                          <p:spTgt spid="2951"/>
                                        </p:tgtEl>
                                      </p:cBhvr>
                                    </p:animEffect>
                                  </p:childTnLst>
                                </p:cTn>
                              </p:par>
                              <p:par>
                                <p:cTn id="16" presetID="10" presetClass="entr" presetSubtype="0" fill="hold" nodeType="withEffect">
                                  <p:stCondLst>
                                    <p:cond delay="0"/>
                                  </p:stCondLst>
                                  <p:childTnLst>
                                    <p:set>
                                      <p:cBhvr>
                                        <p:cTn id="17" dur="1" fill="hold">
                                          <p:stCondLst>
                                            <p:cond delay="0"/>
                                          </p:stCondLst>
                                        </p:cTn>
                                        <p:tgtEl>
                                          <p:spTgt spid="2954"/>
                                        </p:tgtEl>
                                        <p:attrNameLst>
                                          <p:attrName>style.visibility</p:attrName>
                                        </p:attrNameLst>
                                      </p:cBhvr>
                                      <p:to>
                                        <p:strVal val="visible"/>
                                      </p:to>
                                    </p:set>
                                    <p:animEffect transition="in" filter="fade">
                                      <p:cBhvr>
                                        <p:cTn id="18" dur="250"/>
                                        <p:tgtEl>
                                          <p:spTgt spid="2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7"/>
          <p:cNvGrpSpPr/>
          <p:nvPr/>
        </p:nvGrpSpPr>
        <p:grpSpPr>
          <a:xfrm>
            <a:off x="171450" y="468189"/>
            <a:ext cx="6616971" cy="707886"/>
            <a:chOff x="171450" y="636516"/>
            <a:chExt cx="6616971" cy="707886"/>
          </a:xfrm>
        </p:grpSpPr>
        <p:sp>
          <p:nvSpPr>
            <p:cNvPr id="2969" name="Google Shape;2969;p47"/>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未來展望</a:t>
              </a:r>
              <a:endParaRPr sz="4000" b="1" i="0" u="none" strike="noStrike" cap="none">
                <a:solidFill>
                  <a:srgbClr val="262626"/>
                </a:solidFill>
                <a:latin typeface="Arial"/>
                <a:ea typeface="Arial"/>
                <a:cs typeface="Arial"/>
                <a:sym typeface="Arial"/>
              </a:endParaRPr>
            </a:p>
          </p:txBody>
        </p:sp>
        <p:sp>
          <p:nvSpPr>
            <p:cNvPr id="2970" name="Google Shape;2970;p47"/>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971" name="Google Shape;2971;p4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講者:郭育萍</a:t>
            </a:r>
            <a:endParaRPr sz="2400" b="1" i="0" u="none" strike="noStrike" cap="none">
              <a:solidFill>
                <a:srgbClr val="07121F"/>
              </a:solidFill>
              <a:latin typeface="Microsoft JhengHei"/>
              <a:ea typeface="Microsoft JhengHei"/>
              <a:cs typeface="Microsoft JhengHei"/>
              <a:sym typeface="Microsoft JhengHei"/>
            </a:endParaRPr>
          </a:p>
        </p:txBody>
      </p:sp>
      <p:pic>
        <p:nvPicPr>
          <p:cNvPr id="2972" name="Google Shape;2972;p47" descr="Hotel 3星标示喜剧风格图标白色孤立背景上的卡通矢量图插图旅馆房间信息向量例证- 插画包括有旅馆, 符号: 182934839"/>
          <p:cNvPicPr preferRelativeResize="0"/>
          <p:nvPr/>
        </p:nvPicPr>
        <p:blipFill rotWithShape="1">
          <a:blip r:embed="rId3">
            <a:alphaModFix/>
          </a:blip>
          <a:srcRect t="13017" b="11808"/>
          <a:stretch/>
        </p:blipFill>
        <p:spPr>
          <a:xfrm rot="767364">
            <a:off x="7079543" y="525130"/>
            <a:ext cx="2504757" cy="1988852"/>
          </a:xfrm>
          <a:prstGeom prst="rect">
            <a:avLst/>
          </a:prstGeom>
          <a:noFill/>
          <a:ln>
            <a:noFill/>
          </a:ln>
        </p:spPr>
      </p:pic>
      <p:grpSp>
        <p:nvGrpSpPr>
          <p:cNvPr id="2973" name="Google Shape;2973;p47"/>
          <p:cNvGrpSpPr/>
          <p:nvPr/>
        </p:nvGrpSpPr>
        <p:grpSpPr>
          <a:xfrm>
            <a:off x="1174562" y="1841289"/>
            <a:ext cx="10221419" cy="660400"/>
            <a:chOff x="1174562" y="1841289"/>
            <a:chExt cx="10221419" cy="660400"/>
          </a:xfrm>
        </p:grpSpPr>
        <p:sp>
          <p:nvSpPr>
            <p:cNvPr id="2974" name="Google Shape;2974;p47"/>
            <p:cNvSpPr txBox="1"/>
            <p:nvPr/>
          </p:nvSpPr>
          <p:spPr>
            <a:xfrm>
              <a:off x="1937021" y="1961464"/>
              <a:ext cx="945896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chemeClr val="dk1"/>
                  </a:solidFill>
                  <a:latin typeface="Microsoft JhengHei"/>
                  <a:ea typeface="Microsoft JhengHei"/>
                  <a:cs typeface="Microsoft JhengHei"/>
                  <a:sym typeface="Microsoft JhengHei"/>
                </a:rPr>
                <a:t>蒐集</a:t>
              </a:r>
              <a:r>
                <a:rPr lang="zh-TW" sz="2800" b="1" i="0" u="none" strike="noStrike" cap="none">
                  <a:solidFill>
                    <a:srgbClr val="0070C0"/>
                  </a:solidFill>
                  <a:latin typeface="Microsoft JhengHei"/>
                  <a:ea typeface="Microsoft JhengHei"/>
                  <a:cs typeface="Microsoft JhengHei"/>
                  <a:sym typeface="Microsoft JhengHei"/>
                </a:rPr>
                <a:t>不同訂房平台</a:t>
              </a:r>
              <a:r>
                <a:rPr lang="zh-TW" sz="2800" b="0" i="0" u="none" strike="noStrike" cap="none">
                  <a:solidFill>
                    <a:schemeClr val="dk1"/>
                  </a:solidFill>
                  <a:latin typeface="Microsoft JhengHei"/>
                  <a:ea typeface="Microsoft JhengHei"/>
                  <a:cs typeface="Microsoft JhengHei"/>
                  <a:sym typeface="Microsoft JhengHei"/>
                </a:rPr>
                <a:t>的評論</a:t>
              </a:r>
              <a:endParaRPr sz="2800" b="0" i="0" u="none" strike="noStrike" cap="none">
                <a:solidFill>
                  <a:schemeClr val="dk1"/>
                </a:solidFill>
                <a:latin typeface="Microsoft JhengHei"/>
                <a:ea typeface="Microsoft JhengHei"/>
                <a:cs typeface="Microsoft JhengHei"/>
                <a:sym typeface="Microsoft JhengHei"/>
              </a:endParaRPr>
            </a:p>
          </p:txBody>
        </p:sp>
        <p:pic>
          <p:nvPicPr>
            <p:cNvPr id="2975" name="Google Shape;2975;p47" descr="Hotel icon set simple flat style vector illustration. Hotel icons Stock  Vector Image &amp; Art - Alamy"/>
            <p:cNvPicPr preferRelativeResize="0"/>
            <p:nvPr/>
          </p:nvPicPr>
          <p:blipFill rotWithShape="1">
            <a:blip r:embed="rId4">
              <a:alphaModFix/>
            </a:blip>
            <a:srcRect l="27346" t="24593" r="51901" b="55999"/>
            <a:stretch/>
          </p:blipFill>
          <p:spPr>
            <a:xfrm>
              <a:off x="1174562" y="1841289"/>
              <a:ext cx="660400" cy="660400"/>
            </a:xfrm>
            <a:prstGeom prst="rect">
              <a:avLst/>
            </a:prstGeom>
            <a:noFill/>
            <a:ln>
              <a:noFill/>
            </a:ln>
          </p:spPr>
        </p:pic>
      </p:grpSp>
      <p:grpSp>
        <p:nvGrpSpPr>
          <p:cNvPr id="2976" name="Google Shape;2976;p47"/>
          <p:cNvGrpSpPr/>
          <p:nvPr/>
        </p:nvGrpSpPr>
        <p:grpSpPr>
          <a:xfrm>
            <a:off x="1174562" y="2703319"/>
            <a:ext cx="10180956" cy="660400"/>
            <a:chOff x="1174562" y="2703319"/>
            <a:chExt cx="10180956" cy="660400"/>
          </a:xfrm>
        </p:grpSpPr>
        <p:pic>
          <p:nvPicPr>
            <p:cNvPr id="2977" name="Google Shape;2977;p47" descr="Hotel icon set simple flat style vector illustration. Hotel icons Stock  Vector Image &amp; Art - Alamy"/>
            <p:cNvPicPr preferRelativeResize="0"/>
            <p:nvPr/>
          </p:nvPicPr>
          <p:blipFill rotWithShape="1">
            <a:blip r:embed="rId4">
              <a:alphaModFix/>
            </a:blip>
            <a:srcRect l="27346" t="24593" r="51901" b="55999"/>
            <a:stretch/>
          </p:blipFill>
          <p:spPr>
            <a:xfrm>
              <a:off x="1174562" y="2703319"/>
              <a:ext cx="660400" cy="660400"/>
            </a:xfrm>
            <a:prstGeom prst="rect">
              <a:avLst/>
            </a:prstGeom>
            <a:noFill/>
            <a:ln>
              <a:noFill/>
            </a:ln>
          </p:spPr>
        </p:pic>
        <p:sp>
          <p:nvSpPr>
            <p:cNvPr id="2978" name="Google Shape;2978;p47"/>
            <p:cNvSpPr txBox="1"/>
            <p:nvPr/>
          </p:nvSpPr>
          <p:spPr>
            <a:xfrm>
              <a:off x="1896558" y="2831173"/>
              <a:ext cx="945896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800" b="0" i="0" u="none" strike="noStrike" cap="none">
                  <a:solidFill>
                    <a:schemeClr val="dk1"/>
                  </a:solidFill>
                  <a:latin typeface="Microsoft JhengHei"/>
                  <a:ea typeface="Microsoft JhengHei"/>
                  <a:cs typeface="Microsoft JhengHei"/>
                  <a:sym typeface="Microsoft JhengHei"/>
                </a:rPr>
                <a:t>與全台</a:t>
              </a:r>
              <a:r>
                <a:rPr lang="zh-TW" sz="2800" b="1" i="0" u="none" strike="noStrike" cap="none">
                  <a:solidFill>
                    <a:srgbClr val="0070C0"/>
                  </a:solidFill>
                  <a:latin typeface="Microsoft JhengHei"/>
                  <a:ea typeface="Microsoft JhengHei"/>
                  <a:cs typeface="Microsoft JhengHei"/>
                  <a:sym typeface="Microsoft JhengHei"/>
                </a:rPr>
                <a:t>旅遊景點</a:t>
              </a:r>
              <a:r>
                <a:rPr lang="zh-TW" sz="2800" b="0" i="0" u="none" strike="noStrike" cap="none">
                  <a:solidFill>
                    <a:schemeClr val="dk1"/>
                  </a:solidFill>
                  <a:latin typeface="Microsoft JhengHei"/>
                  <a:ea typeface="Microsoft JhengHei"/>
                  <a:cs typeface="Microsoft JhengHei"/>
                  <a:sym typeface="Microsoft JhengHei"/>
                </a:rPr>
                <a:t>作結合，自動生成推薦行程及住宿</a:t>
              </a:r>
              <a:endParaRPr/>
            </a:p>
          </p:txBody>
        </p:sp>
      </p:grpSp>
      <p:grpSp>
        <p:nvGrpSpPr>
          <p:cNvPr id="2979" name="Google Shape;2979;p47"/>
          <p:cNvGrpSpPr/>
          <p:nvPr/>
        </p:nvGrpSpPr>
        <p:grpSpPr>
          <a:xfrm>
            <a:off x="1174562" y="3166903"/>
            <a:ext cx="10119360" cy="1815841"/>
            <a:chOff x="1174562" y="3166903"/>
            <a:chExt cx="10119360" cy="1815841"/>
          </a:xfrm>
        </p:grpSpPr>
        <p:pic>
          <p:nvPicPr>
            <p:cNvPr id="2980" name="Google Shape;2980;p47" descr="Hotel icon set simple flat style vector illustration. Hotel icons Stock  Vector Image &amp; Art - Alamy"/>
            <p:cNvPicPr preferRelativeResize="0"/>
            <p:nvPr/>
          </p:nvPicPr>
          <p:blipFill rotWithShape="1">
            <a:blip r:embed="rId4">
              <a:alphaModFix/>
            </a:blip>
            <a:srcRect l="27346" t="24593" r="51901" b="55999"/>
            <a:stretch/>
          </p:blipFill>
          <p:spPr>
            <a:xfrm>
              <a:off x="1174562" y="3574270"/>
              <a:ext cx="660400" cy="660400"/>
            </a:xfrm>
            <a:prstGeom prst="rect">
              <a:avLst/>
            </a:prstGeom>
            <a:noFill/>
            <a:ln>
              <a:noFill/>
            </a:ln>
          </p:spPr>
        </p:pic>
        <p:sp>
          <p:nvSpPr>
            <p:cNvPr id="2981" name="Google Shape;2981;p47"/>
            <p:cNvSpPr txBox="1"/>
            <p:nvPr/>
          </p:nvSpPr>
          <p:spPr>
            <a:xfrm>
              <a:off x="1834962" y="3166903"/>
              <a:ext cx="9458960" cy="1815841"/>
            </a:xfrm>
            <a:prstGeom prst="rect">
              <a:avLst/>
            </a:prstGeom>
            <a:noFill/>
            <a:ln>
              <a:noFill/>
            </a:ln>
          </p:spPr>
          <p:txBody>
            <a:bodyPr spcFirstLastPara="1" wrap="square" lIns="91425" tIns="45700" rIns="91425" bIns="45700" anchor="t" anchorCtr="0">
              <a:spAutoFit/>
            </a:bodyPr>
            <a:lstStyle/>
            <a:p>
              <a:pPr marL="342900" marR="0" lvl="0" indent="-165100" algn="l" rtl="0">
                <a:lnSpc>
                  <a:spcPct val="100000"/>
                </a:lnSpc>
                <a:spcBef>
                  <a:spcPts val="0"/>
                </a:spcBef>
                <a:spcAft>
                  <a:spcPts val="0"/>
                </a:spcAft>
                <a:buNone/>
              </a:pPr>
              <a:endParaRPr sz="2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zh-TW" sz="2800" b="0" i="0" u="none" strike="noStrike" cap="none">
                  <a:solidFill>
                    <a:schemeClr val="dk1"/>
                  </a:solidFill>
                  <a:latin typeface="Microsoft JhengHei"/>
                  <a:ea typeface="Microsoft JhengHei"/>
                  <a:cs typeface="Microsoft JhengHei"/>
                  <a:sym typeface="Microsoft JhengHei"/>
                </a:rPr>
                <a:t>結合</a:t>
              </a:r>
              <a:r>
                <a:rPr lang="zh-TW" sz="2800" b="1" i="0" u="none" strike="noStrike" cap="none">
                  <a:solidFill>
                    <a:srgbClr val="0070C0"/>
                  </a:solidFill>
                  <a:latin typeface="Microsoft JhengHei"/>
                  <a:ea typeface="Microsoft JhengHei"/>
                  <a:cs typeface="Microsoft JhengHei"/>
                  <a:sym typeface="Microsoft JhengHei"/>
                </a:rPr>
                <a:t>訂房網篩選條件</a:t>
              </a:r>
              <a:r>
                <a:rPr lang="zh-TW" sz="2800" b="0" i="0" u="none" strike="noStrike" cap="none">
                  <a:solidFill>
                    <a:schemeClr val="dk1"/>
                  </a:solidFill>
                  <a:latin typeface="Microsoft JhengHei"/>
                  <a:ea typeface="Microsoft JhengHei"/>
                  <a:cs typeface="Microsoft JhengHei"/>
                  <a:sym typeface="Microsoft JhengHei"/>
                </a:rPr>
                <a:t>供使用者選擇，例如:訂房日期、人數、有空房與否、價格等</a:t>
              </a:r>
              <a:endParaRPr sz="2800" b="0" i="0" u="none" strike="noStrike" cap="none">
                <a:solidFill>
                  <a:schemeClr val="dk1"/>
                </a:solidFill>
                <a:latin typeface="Microsoft JhengHei"/>
                <a:ea typeface="Microsoft JhengHei"/>
                <a:cs typeface="Microsoft JhengHei"/>
                <a:sym typeface="Microsoft JhengHei"/>
              </a:endParaRPr>
            </a:p>
            <a:p>
              <a:pPr marL="342900" marR="0" lvl="0" indent="-165100" algn="l" rtl="0">
                <a:lnSpc>
                  <a:spcPct val="100000"/>
                </a:lnSpc>
                <a:spcBef>
                  <a:spcPts val="0"/>
                </a:spcBef>
                <a:spcAft>
                  <a:spcPts val="0"/>
                </a:spcAft>
                <a:buClr>
                  <a:srgbClr val="000000"/>
                </a:buClr>
                <a:buSzPts val="2800"/>
                <a:buFont typeface="Noto Sans Symbols"/>
                <a:buNone/>
              </a:pPr>
              <a:endParaRPr sz="2800" b="0" i="0" u="none" strike="noStrike" cap="none">
                <a:solidFill>
                  <a:schemeClr val="dk1"/>
                </a:solidFill>
                <a:latin typeface="Microsoft JhengHei"/>
                <a:ea typeface="Microsoft JhengHei"/>
                <a:cs typeface="Microsoft JhengHei"/>
                <a:sym typeface="Microsoft JhengHei"/>
              </a:endParaRPr>
            </a:p>
          </p:txBody>
        </p:sp>
      </p:grpSp>
      <p:grpSp>
        <p:nvGrpSpPr>
          <p:cNvPr id="2982" name="Google Shape;2982;p47"/>
          <p:cNvGrpSpPr/>
          <p:nvPr/>
        </p:nvGrpSpPr>
        <p:grpSpPr>
          <a:xfrm>
            <a:off x="1174562" y="4542764"/>
            <a:ext cx="10221419" cy="958044"/>
            <a:chOff x="1174562" y="4542764"/>
            <a:chExt cx="10221419" cy="958044"/>
          </a:xfrm>
        </p:grpSpPr>
        <p:pic>
          <p:nvPicPr>
            <p:cNvPr id="2983" name="Google Shape;2983;p47" descr="Hotel icon set simple flat style vector illustration. Hotel icons Stock  Vector Image &amp; Art - Alamy"/>
            <p:cNvPicPr preferRelativeResize="0"/>
            <p:nvPr/>
          </p:nvPicPr>
          <p:blipFill rotWithShape="1">
            <a:blip r:embed="rId4">
              <a:alphaModFix/>
            </a:blip>
            <a:srcRect l="27346" t="24593" r="51901" b="55999"/>
            <a:stretch/>
          </p:blipFill>
          <p:spPr>
            <a:xfrm>
              <a:off x="1174562" y="4840408"/>
              <a:ext cx="660400" cy="660400"/>
            </a:xfrm>
            <a:prstGeom prst="rect">
              <a:avLst/>
            </a:prstGeom>
            <a:noFill/>
            <a:ln>
              <a:noFill/>
            </a:ln>
          </p:spPr>
        </p:pic>
        <p:sp>
          <p:nvSpPr>
            <p:cNvPr id="2984" name="Google Shape;2984;p47"/>
            <p:cNvSpPr txBox="1"/>
            <p:nvPr/>
          </p:nvSpPr>
          <p:spPr>
            <a:xfrm>
              <a:off x="1937021" y="4542764"/>
              <a:ext cx="945896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zh-TW" sz="2800" b="1" i="0" u="none" strike="noStrike" cap="none">
                  <a:solidFill>
                    <a:srgbClr val="0070C0"/>
                  </a:solidFill>
                  <a:latin typeface="Microsoft JhengHei"/>
                  <a:ea typeface="Microsoft JhengHei"/>
                  <a:cs typeface="Microsoft JhengHei"/>
                  <a:sym typeface="Microsoft JhengHei"/>
                </a:rPr>
                <a:t>多國語言</a:t>
              </a:r>
              <a:r>
                <a:rPr lang="zh-TW" sz="2800" b="0" i="0" u="none" strike="noStrike" cap="none">
                  <a:solidFill>
                    <a:schemeClr val="dk1"/>
                  </a:solidFill>
                  <a:latin typeface="Microsoft JhengHei"/>
                  <a:ea typeface="Microsoft JhengHei"/>
                  <a:cs typeface="Microsoft JhengHei"/>
                  <a:sym typeface="Microsoft JhengHei"/>
                </a:rPr>
                <a:t>呈現網頁內容</a:t>
              </a:r>
              <a:endParaRPr/>
            </a:p>
          </p:txBody>
        </p:sp>
      </p:grpSp>
      <p:grpSp>
        <p:nvGrpSpPr>
          <p:cNvPr id="2985" name="Google Shape;2985;p47"/>
          <p:cNvGrpSpPr/>
          <p:nvPr/>
        </p:nvGrpSpPr>
        <p:grpSpPr>
          <a:xfrm>
            <a:off x="-247986" y="6515264"/>
            <a:ext cx="12630486" cy="348553"/>
            <a:chOff x="-247986" y="6493492"/>
            <a:chExt cx="12630486" cy="348553"/>
          </a:xfrm>
        </p:grpSpPr>
        <p:sp>
          <p:nvSpPr>
            <p:cNvPr id="2986" name="Google Shape;2986;p47"/>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2987" name="Google Shape;2987;p4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988" name="Google Shape;2988;p4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a:t>
              </a:r>
              <a:r>
                <a:rPr lang="zh-TW" sz="1600" b="1" i="0" u="none" strike="noStrike" cap="none">
                  <a:solidFill>
                    <a:srgbClr val="F2F2F2"/>
                  </a:solidFill>
                  <a:latin typeface="Microsoft JhengHei"/>
                  <a:ea typeface="Microsoft JhengHei"/>
                  <a:cs typeface="Microsoft JhengHei"/>
                  <a:sym typeface="Microsoft JhengHei"/>
                </a:rPr>
                <a:t>建置</a:t>
              </a:r>
              <a:endParaRPr/>
            </a:p>
          </p:txBody>
        </p:sp>
        <p:sp>
          <p:nvSpPr>
            <p:cNvPr id="2989" name="Google Shape;2989;p4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990" name="Google Shape;2990;p4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991" name="Google Shape;2991;p4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992" name="Google Shape;2992;p4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993" name="Google Shape;2993;p47"/>
            <p:cNvSpPr/>
            <p:nvPr/>
          </p:nvSpPr>
          <p:spPr>
            <a:xfrm>
              <a:off x="10349161" y="6493492"/>
              <a:ext cx="2033339"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3"/>
                                        </p:tgtEl>
                                        <p:attrNameLst>
                                          <p:attrName>style.visibility</p:attrName>
                                        </p:attrNameLst>
                                      </p:cBhvr>
                                      <p:to>
                                        <p:strVal val="visible"/>
                                      </p:to>
                                    </p:set>
                                    <p:animEffect transition="in" filter="fade">
                                      <p:cBhvr>
                                        <p:cTn id="7" dur="250"/>
                                        <p:tgtEl>
                                          <p:spTgt spid="29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6"/>
                                        </p:tgtEl>
                                        <p:attrNameLst>
                                          <p:attrName>style.visibility</p:attrName>
                                        </p:attrNameLst>
                                      </p:cBhvr>
                                      <p:to>
                                        <p:strVal val="visible"/>
                                      </p:to>
                                    </p:set>
                                    <p:animEffect transition="in" filter="fade">
                                      <p:cBhvr>
                                        <p:cTn id="12" dur="250"/>
                                        <p:tgtEl>
                                          <p:spTgt spid="29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9"/>
                                        </p:tgtEl>
                                        <p:attrNameLst>
                                          <p:attrName>style.visibility</p:attrName>
                                        </p:attrNameLst>
                                      </p:cBhvr>
                                      <p:to>
                                        <p:strVal val="visible"/>
                                      </p:to>
                                    </p:set>
                                    <p:animEffect transition="in" filter="fade">
                                      <p:cBhvr>
                                        <p:cTn id="17" dur="250"/>
                                        <p:tgtEl>
                                          <p:spTgt spid="29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2"/>
                                        </p:tgtEl>
                                        <p:attrNameLst>
                                          <p:attrName>style.visibility</p:attrName>
                                        </p:attrNameLst>
                                      </p:cBhvr>
                                      <p:to>
                                        <p:strVal val="visible"/>
                                      </p:to>
                                    </p:set>
                                    <p:animEffect transition="in" filter="fade">
                                      <p:cBhvr>
                                        <p:cTn id="22" dur="25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pic>
        <p:nvPicPr>
          <p:cNvPr id="2999" name="Google Shape;2999;p102"/>
          <p:cNvPicPr preferRelativeResize="0"/>
          <p:nvPr/>
        </p:nvPicPr>
        <p:blipFill rotWithShape="1">
          <a:blip r:embed="rId3">
            <a:alphaModFix/>
          </a:blip>
          <a:srcRect/>
          <a:stretch/>
        </p:blipFill>
        <p:spPr>
          <a:xfrm>
            <a:off x="0" y="0"/>
            <a:ext cx="12245340" cy="6858000"/>
          </a:xfrm>
          <a:prstGeom prst="rect">
            <a:avLst/>
          </a:prstGeom>
          <a:noFill/>
          <a:ln>
            <a:noFill/>
          </a:ln>
        </p:spPr>
      </p:pic>
      <p:grpSp>
        <p:nvGrpSpPr>
          <p:cNvPr id="3000" name="Google Shape;3000;p102"/>
          <p:cNvGrpSpPr/>
          <p:nvPr/>
        </p:nvGrpSpPr>
        <p:grpSpPr>
          <a:xfrm>
            <a:off x="2012946" y="1175126"/>
            <a:ext cx="8608416" cy="5053462"/>
            <a:chOff x="2031996" y="1077495"/>
            <a:chExt cx="8608416" cy="5053462"/>
          </a:xfrm>
        </p:grpSpPr>
        <p:sp>
          <p:nvSpPr>
            <p:cNvPr id="3001" name="Google Shape;3001;p102"/>
            <p:cNvSpPr/>
            <p:nvPr/>
          </p:nvSpPr>
          <p:spPr>
            <a:xfrm>
              <a:off x="2074289" y="1171575"/>
              <a:ext cx="5029200" cy="3276600"/>
            </a:xfrm>
            <a:prstGeom prst="rect">
              <a:avLst/>
            </a:prstGeom>
            <a:solidFill>
              <a:srgbClr val="418CA3">
                <a:alpha val="18039"/>
              </a:srgbClr>
            </a:solidFill>
            <a:ln>
              <a:noFill/>
            </a:ln>
            <a:effectLst>
              <a:outerShdw blurRad="50800" dist="88900" dir="14700000" sx="102000" sy="102000" algn="tr" rotWithShape="0">
                <a:schemeClr val="dk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02" name="Google Shape;3002;p102"/>
            <p:cNvSpPr/>
            <p:nvPr/>
          </p:nvSpPr>
          <p:spPr>
            <a:xfrm>
              <a:off x="2031996" y="1077495"/>
              <a:ext cx="5029200" cy="3276600"/>
            </a:xfrm>
            <a:prstGeom prst="rect">
              <a:avLst/>
            </a:prstGeom>
            <a:solidFill>
              <a:srgbClr val="418CA3">
                <a:alpha val="5882"/>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03" name="Google Shape;3003;p102"/>
            <p:cNvSpPr/>
            <p:nvPr/>
          </p:nvSpPr>
          <p:spPr>
            <a:xfrm>
              <a:off x="5498938" y="1171575"/>
              <a:ext cx="5029200" cy="3276600"/>
            </a:xfrm>
            <a:prstGeom prst="rect">
              <a:avLst/>
            </a:prstGeom>
            <a:solidFill>
              <a:srgbClr val="FF6F41"/>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04" name="Google Shape;3004;p102"/>
            <p:cNvSpPr txBox="1"/>
            <p:nvPr/>
          </p:nvSpPr>
          <p:spPr>
            <a:xfrm>
              <a:off x="3651152" y="2416273"/>
              <a:ext cx="698926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7200"/>
                <a:buFont typeface="Arial"/>
                <a:buNone/>
              </a:pPr>
              <a:r>
                <a:rPr lang="zh-TW" sz="7200" b="0" i="0" u="none" strike="noStrike" cap="none">
                  <a:solidFill>
                    <a:srgbClr val="FFFFFF"/>
                  </a:solidFill>
                  <a:latin typeface="Arial"/>
                  <a:ea typeface="Arial"/>
                  <a:cs typeface="Arial"/>
                  <a:sym typeface="Arial"/>
                </a:rPr>
                <a:t>Thank you</a:t>
              </a:r>
              <a:endParaRPr sz="7200" b="0" i="0" u="none" strike="noStrike" cap="none">
                <a:solidFill>
                  <a:srgbClr val="FFFFFF"/>
                </a:solidFill>
                <a:latin typeface="Arial"/>
                <a:ea typeface="Arial"/>
                <a:cs typeface="Arial"/>
                <a:sym typeface="Arial"/>
              </a:endParaRPr>
            </a:p>
          </p:txBody>
        </p:sp>
        <p:sp>
          <p:nvSpPr>
            <p:cNvPr id="3005" name="Google Shape;3005;p102"/>
            <p:cNvSpPr/>
            <p:nvPr/>
          </p:nvSpPr>
          <p:spPr>
            <a:xfrm>
              <a:off x="9715500" y="4600574"/>
              <a:ext cx="266700" cy="238125"/>
            </a:xfrm>
            <a:prstGeom prst="rect">
              <a:avLst/>
            </a:prstGeom>
            <a:solidFill>
              <a:schemeClr val="lt1">
                <a:alpha val="54117"/>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06" name="Google Shape;3006;p102"/>
            <p:cNvSpPr/>
            <p:nvPr/>
          </p:nvSpPr>
          <p:spPr>
            <a:xfrm>
              <a:off x="5074664" y="5749957"/>
              <a:ext cx="2028825" cy="381000"/>
            </a:xfrm>
            <a:prstGeom prst="rect">
              <a:avLst/>
            </a:prstGeom>
            <a:solidFill>
              <a:srgbClr val="3B7F96">
                <a:alpha val="509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zh-TW" sz="1400" b="0" i="0" u="none" strike="noStrike" cap="none">
                  <a:solidFill>
                    <a:srgbClr val="FFFFFF"/>
                  </a:solidFill>
                  <a:latin typeface="Arial"/>
                  <a:ea typeface="Arial"/>
                  <a:cs typeface="Arial"/>
                  <a:sym typeface="Arial"/>
                </a:rPr>
                <a:t>END</a:t>
              </a:r>
              <a:endParaRPr sz="1800" b="0" i="0" u="none" strike="noStrike" cap="non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8"/>
          <p:cNvSpPr/>
          <p:nvPr/>
        </p:nvSpPr>
        <p:spPr>
          <a:xfrm>
            <a:off x="4420665" y="2837995"/>
            <a:ext cx="3589278"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Google Shape;388;p18"/>
          <p:cNvSpPr/>
          <p:nvPr/>
        </p:nvSpPr>
        <p:spPr>
          <a:xfrm>
            <a:off x="4420665" y="2828906"/>
            <a:ext cx="1476448"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MapReduce</a:t>
            </a:r>
            <a:endParaRPr sz="2000" b="0" i="0" u="none" strike="noStrike" cap="none">
              <a:solidFill>
                <a:schemeClr val="lt1"/>
              </a:solidFill>
              <a:latin typeface="Arial"/>
              <a:ea typeface="Arial"/>
              <a:cs typeface="Arial"/>
              <a:sym typeface="Arial"/>
            </a:endParaRPr>
          </a:p>
        </p:txBody>
      </p:sp>
      <p:sp>
        <p:nvSpPr>
          <p:cNvPr id="389" name="Google Shape;389;p18"/>
          <p:cNvSpPr txBox="1"/>
          <p:nvPr/>
        </p:nvSpPr>
        <p:spPr>
          <a:xfrm>
            <a:off x="5897113" y="2932179"/>
            <a:ext cx="17407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390" name="Google Shape;390;p18"/>
          <p:cNvSpPr/>
          <p:nvPr/>
        </p:nvSpPr>
        <p:spPr>
          <a:xfrm>
            <a:off x="4420666" y="3474234"/>
            <a:ext cx="3589277"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p18"/>
          <p:cNvSpPr/>
          <p:nvPr/>
        </p:nvSpPr>
        <p:spPr>
          <a:xfrm>
            <a:off x="4420666" y="3465144"/>
            <a:ext cx="1476446"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YARN</a:t>
            </a:r>
            <a:endParaRPr sz="1800" b="0" i="0" u="none" strike="noStrike" cap="none">
              <a:solidFill>
                <a:schemeClr val="lt1"/>
              </a:solidFill>
              <a:latin typeface="Arial"/>
              <a:ea typeface="Arial"/>
              <a:cs typeface="Arial"/>
              <a:sym typeface="Arial"/>
            </a:endParaRPr>
          </a:p>
        </p:txBody>
      </p:sp>
      <p:sp>
        <p:nvSpPr>
          <p:cNvPr id="392" name="Google Shape;392;p18"/>
          <p:cNvSpPr txBox="1"/>
          <p:nvPr/>
        </p:nvSpPr>
        <p:spPr>
          <a:xfrm>
            <a:off x="5897112" y="3566689"/>
            <a:ext cx="17407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393" name="Google Shape;393;p18"/>
          <p:cNvSpPr/>
          <p:nvPr/>
        </p:nvSpPr>
        <p:spPr>
          <a:xfrm>
            <a:off x="4420665" y="4119563"/>
            <a:ext cx="3601494"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 name="Google Shape;394;p18"/>
          <p:cNvSpPr/>
          <p:nvPr/>
        </p:nvSpPr>
        <p:spPr>
          <a:xfrm>
            <a:off x="4420666" y="4110474"/>
            <a:ext cx="1481471"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HDFS</a:t>
            </a:r>
            <a:endParaRPr sz="1800" b="0" i="0" u="none" strike="noStrike" cap="none">
              <a:solidFill>
                <a:schemeClr val="lt1"/>
              </a:solidFill>
              <a:latin typeface="Arial"/>
              <a:ea typeface="Arial"/>
              <a:cs typeface="Arial"/>
              <a:sym typeface="Arial"/>
            </a:endParaRPr>
          </a:p>
        </p:txBody>
      </p:sp>
      <p:sp>
        <p:nvSpPr>
          <p:cNvPr id="395" name="Google Shape;395;p18"/>
          <p:cNvSpPr txBox="1"/>
          <p:nvPr/>
        </p:nvSpPr>
        <p:spPr>
          <a:xfrm>
            <a:off x="5902137" y="4212553"/>
            <a:ext cx="145269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Storage</a:t>
            </a:r>
            <a:endParaRPr sz="1800" b="0" i="0" u="none" strike="noStrike" cap="none">
              <a:solidFill>
                <a:srgbClr val="000000"/>
              </a:solidFill>
              <a:latin typeface="Calibri"/>
              <a:ea typeface="Calibri"/>
              <a:cs typeface="Calibri"/>
              <a:sym typeface="Calibri"/>
            </a:endParaRPr>
          </a:p>
        </p:txBody>
      </p:sp>
      <p:sp>
        <p:nvSpPr>
          <p:cNvPr id="396" name="Google Shape;396;p18"/>
          <p:cNvSpPr/>
          <p:nvPr/>
        </p:nvSpPr>
        <p:spPr>
          <a:xfrm>
            <a:off x="1085565" y="2756286"/>
            <a:ext cx="9983365" cy="19950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18"/>
          <p:cNvSpPr/>
          <p:nvPr/>
        </p:nvSpPr>
        <p:spPr>
          <a:xfrm>
            <a:off x="8275471" y="2756286"/>
            <a:ext cx="2781900" cy="19950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8" name="Google Shape;398;p18"/>
          <p:cNvPicPr preferRelativeResize="0"/>
          <p:nvPr/>
        </p:nvPicPr>
        <p:blipFill rotWithShape="1">
          <a:blip r:embed="rId3">
            <a:alphaModFix/>
          </a:blip>
          <a:srcRect/>
          <a:stretch/>
        </p:blipFill>
        <p:spPr>
          <a:xfrm>
            <a:off x="8381191" y="3032708"/>
            <a:ext cx="2599011" cy="1481156"/>
          </a:xfrm>
          <a:prstGeom prst="rect">
            <a:avLst/>
          </a:prstGeom>
          <a:noFill/>
          <a:ln>
            <a:noFill/>
          </a:ln>
        </p:spPr>
      </p:pic>
      <p:sp>
        <p:nvSpPr>
          <p:cNvPr id="399" name="Google Shape;399;p18"/>
          <p:cNvSpPr/>
          <p:nvPr/>
        </p:nvSpPr>
        <p:spPr>
          <a:xfrm>
            <a:off x="1085565" y="1357199"/>
            <a:ext cx="9971818" cy="12906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p18"/>
          <p:cNvSpPr/>
          <p:nvPr/>
        </p:nvSpPr>
        <p:spPr>
          <a:xfrm>
            <a:off x="9390982" y="2838078"/>
            <a:ext cx="1601400" cy="723300"/>
          </a:xfrm>
          <a:prstGeom prst="roundRect">
            <a:avLst>
              <a:gd name="adj" fmla="val 16667"/>
            </a:avLst>
          </a:prstGeom>
          <a:solidFill>
            <a:srgbClr val="FF6F4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Data Management</a:t>
            </a:r>
            <a:endParaRPr sz="1800" b="0" i="0" u="none" strike="noStrike" cap="none">
              <a:solidFill>
                <a:schemeClr val="lt1"/>
              </a:solidFill>
              <a:latin typeface="Arial"/>
              <a:ea typeface="Arial"/>
              <a:cs typeface="Arial"/>
              <a:sym typeface="Arial"/>
            </a:endParaRPr>
          </a:p>
        </p:txBody>
      </p:sp>
      <p:pic>
        <p:nvPicPr>
          <p:cNvPr id="401" name="Google Shape;401;p18" descr="Python Web Flask 實戰開發教學- 簡介與環境建置"/>
          <p:cNvPicPr preferRelativeResize="0"/>
          <p:nvPr/>
        </p:nvPicPr>
        <p:blipFill rotWithShape="1">
          <a:blip r:embed="rId4">
            <a:alphaModFix/>
          </a:blip>
          <a:srcRect/>
          <a:stretch/>
        </p:blipFill>
        <p:spPr>
          <a:xfrm>
            <a:off x="1573246" y="1413075"/>
            <a:ext cx="2880001" cy="1188000"/>
          </a:xfrm>
          <a:prstGeom prst="rect">
            <a:avLst/>
          </a:prstGeom>
          <a:noFill/>
          <a:ln>
            <a:noFill/>
          </a:ln>
        </p:spPr>
      </p:pic>
      <p:pic>
        <p:nvPicPr>
          <p:cNvPr id="402" name="Google Shape;402;p18" descr="Apache Hadoop Logo Big data Data analysis Hadoop Distributed Filesystem,  hue hadoop, text, logo, smiley png | PNGWing"/>
          <p:cNvPicPr preferRelativeResize="0"/>
          <p:nvPr/>
        </p:nvPicPr>
        <p:blipFill rotWithShape="1">
          <a:blip r:embed="rId5">
            <a:alphaModFix/>
          </a:blip>
          <a:srcRect l="16337" t="20642" r="20435" b="15411"/>
          <a:stretch/>
        </p:blipFill>
        <p:spPr>
          <a:xfrm>
            <a:off x="1085566" y="3118854"/>
            <a:ext cx="2667776" cy="1309200"/>
          </a:xfrm>
          <a:prstGeom prst="rect">
            <a:avLst/>
          </a:prstGeom>
          <a:noFill/>
          <a:ln>
            <a:noFill/>
          </a:ln>
        </p:spPr>
      </p:pic>
      <p:pic>
        <p:nvPicPr>
          <p:cNvPr id="403" name="Google Shape;403;p18"/>
          <p:cNvPicPr preferRelativeResize="0"/>
          <p:nvPr/>
        </p:nvPicPr>
        <p:blipFill rotWithShape="1">
          <a:blip r:embed="rId6">
            <a:alphaModFix/>
          </a:blip>
          <a:srcRect/>
          <a:stretch/>
        </p:blipFill>
        <p:spPr>
          <a:xfrm>
            <a:off x="7820273" y="1408499"/>
            <a:ext cx="2447677" cy="1188000"/>
          </a:xfrm>
          <a:prstGeom prst="rect">
            <a:avLst/>
          </a:prstGeom>
          <a:noFill/>
          <a:ln>
            <a:noFill/>
          </a:ln>
        </p:spPr>
      </p:pic>
      <p:pic>
        <p:nvPicPr>
          <p:cNvPr id="404" name="Google Shape;404;p18"/>
          <p:cNvPicPr preferRelativeResize="0"/>
          <p:nvPr/>
        </p:nvPicPr>
        <p:blipFill rotWithShape="1">
          <a:blip r:embed="rId7">
            <a:alphaModFix/>
          </a:blip>
          <a:srcRect l="22658" t="27061" r="20153" b="40715"/>
          <a:stretch/>
        </p:blipFill>
        <p:spPr>
          <a:xfrm>
            <a:off x="4695636" y="1423396"/>
            <a:ext cx="2659200" cy="1188000"/>
          </a:xfrm>
          <a:prstGeom prst="rect">
            <a:avLst/>
          </a:prstGeom>
          <a:noFill/>
          <a:ln>
            <a:noFill/>
          </a:ln>
        </p:spPr>
      </p:pic>
      <p:grpSp>
        <p:nvGrpSpPr>
          <p:cNvPr id="405" name="Google Shape;405;p18"/>
          <p:cNvGrpSpPr/>
          <p:nvPr/>
        </p:nvGrpSpPr>
        <p:grpSpPr>
          <a:xfrm>
            <a:off x="171450" y="468189"/>
            <a:ext cx="6616971" cy="707886"/>
            <a:chOff x="171450" y="636516"/>
            <a:chExt cx="6616971" cy="707886"/>
          </a:xfrm>
        </p:grpSpPr>
        <p:sp>
          <p:nvSpPr>
            <p:cNvPr id="406" name="Google Shape;406;p18"/>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環境配置 - 分層架構</a:t>
              </a:r>
              <a:endParaRPr sz="4000" b="1" i="0" u="none" strike="noStrike" cap="none">
                <a:solidFill>
                  <a:srgbClr val="262626"/>
                </a:solidFill>
                <a:latin typeface="Arial"/>
                <a:ea typeface="Arial"/>
                <a:cs typeface="Arial"/>
                <a:sym typeface="Arial"/>
              </a:endParaRPr>
            </a:p>
          </p:txBody>
        </p:sp>
        <p:sp>
          <p:nvSpPr>
            <p:cNvPr id="407" name="Google Shape;407;p18"/>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408" name="Google Shape;408;p1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409" name="Google Shape;409;p18"/>
          <p:cNvSpPr/>
          <p:nvPr/>
        </p:nvSpPr>
        <p:spPr>
          <a:xfrm>
            <a:off x="1171575" y="4859756"/>
            <a:ext cx="9885810" cy="12924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0" name="Google Shape;410;p18"/>
          <p:cNvPicPr preferRelativeResize="0"/>
          <p:nvPr/>
        </p:nvPicPr>
        <p:blipFill rotWithShape="1">
          <a:blip r:embed="rId8">
            <a:alphaModFix/>
          </a:blip>
          <a:srcRect/>
          <a:stretch/>
        </p:blipFill>
        <p:spPr>
          <a:xfrm>
            <a:off x="7588907" y="4931523"/>
            <a:ext cx="1152000" cy="1152000"/>
          </a:xfrm>
          <a:prstGeom prst="rect">
            <a:avLst/>
          </a:prstGeom>
          <a:noFill/>
          <a:ln>
            <a:noFill/>
          </a:ln>
        </p:spPr>
      </p:pic>
      <p:sp>
        <p:nvSpPr>
          <p:cNvPr id="411" name="Google Shape;411;p18"/>
          <p:cNvSpPr/>
          <p:nvPr/>
        </p:nvSpPr>
        <p:spPr>
          <a:xfrm>
            <a:off x="1085565" y="4859750"/>
            <a:ext cx="2621510" cy="13092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VMware Workstation</a:t>
            </a:r>
            <a:br>
              <a:rPr lang="zh-TW" sz="2000" b="0" i="0" u="none" strike="noStrike" cap="none">
                <a:solidFill>
                  <a:schemeClr val="lt1"/>
                </a:solidFill>
                <a:latin typeface="Calibri"/>
                <a:ea typeface="Calibri"/>
                <a:cs typeface="Calibri"/>
                <a:sym typeface="Calibri"/>
              </a:rPr>
            </a:br>
            <a:r>
              <a:rPr lang="zh-TW" sz="2000" b="0" i="0" u="none" strike="noStrike" cap="none">
                <a:solidFill>
                  <a:schemeClr val="lt1"/>
                </a:solidFill>
                <a:latin typeface="Calibri"/>
                <a:ea typeface="Calibri"/>
                <a:cs typeface="Calibri"/>
                <a:sym typeface="Calibri"/>
              </a:rPr>
              <a:t>Player 17版</a:t>
            </a:r>
            <a:endParaRPr sz="2000" b="0" i="0" u="none" strike="noStrike" cap="none">
              <a:solidFill>
                <a:schemeClr val="lt1"/>
              </a:solidFill>
              <a:latin typeface="Calibri"/>
              <a:ea typeface="Calibri"/>
              <a:cs typeface="Calibri"/>
              <a:sym typeface="Calibri"/>
            </a:endParaRPr>
          </a:p>
        </p:txBody>
      </p:sp>
      <p:sp>
        <p:nvSpPr>
          <p:cNvPr id="412" name="Google Shape;412;p18"/>
          <p:cNvSpPr/>
          <p:nvPr/>
        </p:nvSpPr>
        <p:spPr>
          <a:xfrm>
            <a:off x="8817950" y="4859750"/>
            <a:ext cx="2250900" cy="12924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Ubuntu Linux 22.04.2</a:t>
            </a:r>
            <a:endParaRPr sz="2000" b="0" i="0" u="none" strike="noStrike" cap="none">
              <a:solidFill>
                <a:schemeClr val="lt1"/>
              </a:solidFill>
              <a:latin typeface="Calibri"/>
              <a:ea typeface="Calibri"/>
              <a:cs typeface="Calibri"/>
              <a:sym typeface="Calibri"/>
            </a:endParaRPr>
          </a:p>
        </p:txBody>
      </p:sp>
      <p:pic>
        <p:nvPicPr>
          <p:cNvPr id="413" name="Google Shape;413;p18" descr="一張含有 標誌, 符號, 字型, 黃色 的圖片&#10;&#10;自動產生的描述"/>
          <p:cNvPicPr preferRelativeResize="0"/>
          <p:nvPr/>
        </p:nvPicPr>
        <p:blipFill rotWithShape="1">
          <a:blip r:embed="rId9">
            <a:alphaModFix/>
          </a:blip>
          <a:srcRect/>
          <a:stretch/>
        </p:blipFill>
        <p:spPr>
          <a:xfrm>
            <a:off x="3808848" y="4937421"/>
            <a:ext cx="1152000" cy="1152000"/>
          </a:xfrm>
          <a:prstGeom prst="rect">
            <a:avLst/>
          </a:prstGeom>
          <a:noFill/>
          <a:ln>
            <a:noFill/>
          </a:ln>
        </p:spPr>
      </p:pic>
      <p:grpSp>
        <p:nvGrpSpPr>
          <p:cNvPr id="414" name="Google Shape;414;p18"/>
          <p:cNvGrpSpPr/>
          <p:nvPr/>
        </p:nvGrpSpPr>
        <p:grpSpPr>
          <a:xfrm>
            <a:off x="-247986" y="6515264"/>
            <a:ext cx="12630486" cy="348553"/>
            <a:chOff x="-247986" y="6493492"/>
            <a:chExt cx="12630486" cy="348553"/>
          </a:xfrm>
        </p:grpSpPr>
        <p:sp>
          <p:nvSpPr>
            <p:cNvPr id="415" name="Google Shape;415;p1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416" name="Google Shape;416;p1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417" name="Google Shape;417;p1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418" name="Google Shape;418;p1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419" name="Google Shape;419;p1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420" name="Google Shape;420;p18"/>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421" name="Google Shape;421;p1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422" name="Google Shape;422;p1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54"/>
          <p:cNvGrpSpPr/>
          <p:nvPr/>
        </p:nvGrpSpPr>
        <p:grpSpPr>
          <a:xfrm>
            <a:off x="171450" y="468189"/>
            <a:ext cx="6616971" cy="707886"/>
            <a:chOff x="171450" y="636516"/>
            <a:chExt cx="6616971" cy="707886"/>
          </a:xfrm>
        </p:grpSpPr>
        <p:sp>
          <p:nvSpPr>
            <p:cNvPr id="428" name="Google Shape;428;p54"/>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環境配置 - 分層架構</a:t>
              </a:r>
              <a:endParaRPr sz="4000" b="1" i="0" u="none" strike="noStrike" cap="none">
                <a:solidFill>
                  <a:srgbClr val="262626"/>
                </a:solidFill>
                <a:latin typeface="Arial"/>
                <a:ea typeface="Arial"/>
                <a:cs typeface="Arial"/>
                <a:sym typeface="Arial"/>
              </a:endParaRPr>
            </a:p>
          </p:txBody>
        </p:sp>
        <p:sp>
          <p:nvSpPr>
            <p:cNvPr id="429" name="Google Shape;429;p5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430" name="Google Shape;430;p5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431" name="Google Shape;431;p54"/>
          <p:cNvSpPr/>
          <p:nvPr/>
        </p:nvSpPr>
        <p:spPr>
          <a:xfrm>
            <a:off x="1171575" y="4859756"/>
            <a:ext cx="9885810" cy="12924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54"/>
          <p:cNvSpPr/>
          <p:nvPr/>
        </p:nvSpPr>
        <p:spPr>
          <a:xfrm>
            <a:off x="4420665" y="2837995"/>
            <a:ext cx="3589278"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54"/>
          <p:cNvSpPr/>
          <p:nvPr/>
        </p:nvSpPr>
        <p:spPr>
          <a:xfrm>
            <a:off x="4420665" y="2828906"/>
            <a:ext cx="1476448"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MapReduce</a:t>
            </a:r>
            <a:endParaRPr sz="2000" b="0" i="0" u="none" strike="noStrike" cap="none">
              <a:solidFill>
                <a:schemeClr val="lt1"/>
              </a:solidFill>
              <a:latin typeface="Arial"/>
              <a:ea typeface="Arial"/>
              <a:cs typeface="Arial"/>
              <a:sym typeface="Arial"/>
            </a:endParaRPr>
          </a:p>
        </p:txBody>
      </p:sp>
      <p:sp>
        <p:nvSpPr>
          <p:cNvPr id="434" name="Google Shape;434;p54"/>
          <p:cNvSpPr txBox="1"/>
          <p:nvPr/>
        </p:nvSpPr>
        <p:spPr>
          <a:xfrm>
            <a:off x="5897113" y="2932179"/>
            <a:ext cx="17407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435" name="Google Shape;435;p54"/>
          <p:cNvSpPr/>
          <p:nvPr/>
        </p:nvSpPr>
        <p:spPr>
          <a:xfrm>
            <a:off x="4420666" y="3474234"/>
            <a:ext cx="3589277"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6" name="Google Shape;436;p54"/>
          <p:cNvSpPr/>
          <p:nvPr/>
        </p:nvSpPr>
        <p:spPr>
          <a:xfrm>
            <a:off x="4420666" y="3465144"/>
            <a:ext cx="1476446"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YARN</a:t>
            </a:r>
            <a:endParaRPr sz="1800" b="0" i="0" u="none" strike="noStrike" cap="none">
              <a:solidFill>
                <a:schemeClr val="lt1"/>
              </a:solidFill>
              <a:latin typeface="Arial"/>
              <a:ea typeface="Arial"/>
              <a:cs typeface="Arial"/>
              <a:sym typeface="Arial"/>
            </a:endParaRPr>
          </a:p>
        </p:txBody>
      </p:sp>
      <p:sp>
        <p:nvSpPr>
          <p:cNvPr id="437" name="Google Shape;437;p54"/>
          <p:cNvSpPr txBox="1"/>
          <p:nvPr/>
        </p:nvSpPr>
        <p:spPr>
          <a:xfrm>
            <a:off x="5897112" y="3566689"/>
            <a:ext cx="17407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438" name="Google Shape;438;p54"/>
          <p:cNvSpPr/>
          <p:nvPr/>
        </p:nvSpPr>
        <p:spPr>
          <a:xfrm>
            <a:off x="4420665" y="4119563"/>
            <a:ext cx="3601494"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9" name="Google Shape;439;p54"/>
          <p:cNvSpPr/>
          <p:nvPr/>
        </p:nvSpPr>
        <p:spPr>
          <a:xfrm>
            <a:off x="4420666" y="4110474"/>
            <a:ext cx="1481471"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HDFS</a:t>
            </a:r>
            <a:endParaRPr sz="1800" b="0" i="0" u="none" strike="noStrike" cap="none">
              <a:solidFill>
                <a:schemeClr val="lt1"/>
              </a:solidFill>
              <a:latin typeface="Arial"/>
              <a:ea typeface="Arial"/>
              <a:cs typeface="Arial"/>
              <a:sym typeface="Arial"/>
            </a:endParaRPr>
          </a:p>
        </p:txBody>
      </p:sp>
      <p:sp>
        <p:nvSpPr>
          <p:cNvPr id="440" name="Google Shape;440;p54"/>
          <p:cNvSpPr txBox="1"/>
          <p:nvPr/>
        </p:nvSpPr>
        <p:spPr>
          <a:xfrm>
            <a:off x="5902137" y="4212553"/>
            <a:ext cx="145269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Storage</a:t>
            </a:r>
            <a:endParaRPr sz="1800" b="0" i="0" u="none" strike="noStrike" cap="none">
              <a:solidFill>
                <a:srgbClr val="000000"/>
              </a:solidFill>
              <a:latin typeface="Calibri"/>
              <a:ea typeface="Calibri"/>
              <a:cs typeface="Calibri"/>
              <a:sym typeface="Calibri"/>
            </a:endParaRPr>
          </a:p>
        </p:txBody>
      </p:sp>
      <p:sp>
        <p:nvSpPr>
          <p:cNvPr id="441" name="Google Shape;441;p54"/>
          <p:cNvSpPr/>
          <p:nvPr/>
        </p:nvSpPr>
        <p:spPr>
          <a:xfrm>
            <a:off x="1085565" y="2756286"/>
            <a:ext cx="9983365" cy="19950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54"/>
          <p:cNvSpPr/>
          <p:nvPr/>
        </p:nvSpPr>
        <p:spPr>
          <a:xfrm>
            <a:off x="8275471" y="2756286"/>
            <a:ext cx="2781900" cy="19950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43" name="Google Shape;443;p54"/>
          <p:cNvPicPr preferRelativeResize="0"/>
          <p:nvPr/>
        </p:nvPicPr>
        <p:blipFill rotWithShape="1">
          <a:blip r:embed="rId3">
            <a:alphaModFix/>
          </a:blip>
          <a:srcRect/>
          <a:stretch/>
        </p:blipFill>
        <p:spPr>
          <a:xfrm>
            <a:off x="8381191" y="3032708"/>
            <a:ext cx="2599011" cy="1481156"/>
          </a:xfrm>
          <a:prstGeom prst="rect">
            <a:avLst/>
          </a:prstGeom>
          <a:noFill/>
          <a:ln>
            <a:noFill/>
          </a:ln>
        </p:spPr>
      </p:pic>
      <p:sp>
        <p:nvSpPr>
          <p:cNvPr id="444" name="Google Shape;444;p54"/>
          <p:cNvSpPr/>
          <p:nvPr/>
        </p:nvSpPr>
        <p:spPr>
          <a:xfrm>
            <a:off x="1085565" y="1357199"/>
            <a:ext cx="9971818" cy="12906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5" name="Google Shape;445;p54"/>
          <p:cNvSpPr/>
          <p:nvPr/>
        </p:nvSpPr>
        <p:spPr>
          <a:xfrm>
            <a:off x="9390982" y="2838078"/>
            <a:ext cx="1601400" cy="723300"/>
          </a:xfrm>
          <a:prstGeom prst="roundRect">
            <a:avLst>
              <a:gd name="adj" fmla="val 16667"/>
            </a:avLst>
          </a:prstGeom>
          <a:solidFill>
            <a:srgbClr val="FF6F4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Data Management</a:t>
            </a:r>
            <a:endParaRPr sz="1800" b="0" i="0" u="none" strike="noStrike" cap="none">
              <a:solidFill>
                <a:schemeClr val="lt1"/>
              </a:solidFill>
              <a:latin typeface="Arial"/>
              <a:ea typeface="Arial"/>
              <a:cs typeface="Arial"/>
              <a:sym typeface="Arial"/>
            </a:endParaRPr>
          </a:p>
        </p:txBody>
      </p:sp>
      <p:pic>
        <p:nvPicPr>
          <p:cNvPr id="446" name="Google Shape;446;p54"/>
          <p:cNvPicPr preferRelativeResize="0"/>
          <p:nvPr/>
        </p:nvPicPr>
        <p:blipFill rotWithShape="1">
          <a:blip r:embed="rId4">
            <a:alphaModFix/>
          </a:blip>
          <a:srcRect/>
          <a:stretch/>
        </p:blipFill>
        <p:spPr>
          <a:xfrm>
            <a:off x="7588907" y="4931523"/>
            <a:ext cx="1152000" cy="1152000"/>
          </a:xfrm>
          <a:prstGeom prst="rect">
            <a:avLst/>
          </a:prstGeom>
          <a:noFill/>
          <a:ln>
            <a:noFill/>
          </a:ln>
        </p:spPr>
      </p:pic>
      <p:sp>
        <p:nvSpPr>
          <p:cNvPr id="447" name="Google Shape;447;p54"/>
          <p:cNvSpPr/>
          <p:nvPr/>
        </p:nvSpPr>
        <p:spPr>
          <a:xfrm>
            <a:off x="1085565" y="4859750"/>
            <a:ext cx="2621510" cy="13092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VMware Workstation</a:t>
            </a:r>
            <a:br>
              <a:rPr lang="zh-TW" sz="2000" b="0" i="0" u="none" strike="noStrike" cap="none">
                <a:solidFill>
                  <a:schemeClr val="lt1"/>
                </a:solidFill>
                <a:latin typeface="Calibri"/>
                <a:ea typeface="Calibri"/>
                <a:cs typeface="Calibri"/>
                <a:sym typeface="Calibri"/>
              </a:rPr>
            </a:br>
            <a:r>
              <a:rPr lang="zh-TW" sz="2000" b="0" i="0" u="none" strike="noStrike" cap="none">
                <a:solidFill>
                  <a:schemeClr val="lt1"/>
                </a:solidFill>
                <a:latin typeface="Calibri"/>
                <a:ea typeface="Calibri"/>
                <a:cs typeface="Calibri"/>
                <a:sym typeface="Calibri"/>
              </a:rPr>
              <a:t>Player 17版</a:t>
            </a:r>
            <a:endParaRPr sz="2000" b="0" i="0" u="none" strike="noStrike" cap="none">
              <a:solidFill>
                <a:schemeClr val="lt1"/>
              </a:solidFill>
              <a:latin typeface="Calibri"/>
              <a:ea typeface="Calibri"/>
              <a:cs typeface="Calibri"/>
              <a:sym typeface="Calibri"/>
            </a:endParaRPr>
          </a:p>
        </p:txBody>
      </p:sp>
      <p:sp>
        <p:nvSpPr>
          <p:cNvPr id="448" name="Google Shape;448;p54"/>
          <p:cNvSpPr/>
          <p:nvPr/>
        </p:nvSpPr>
        <p:spPr>
          <a:xfrm>
            <a:off x="8817950" y="4859750"/>
            <a:ext cx="2250900" cy="12924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Ubuntu Linux 22.04.2</a:t>
            </a:r>
            <a:endParaRPr sz="2000" b="0" i="0" u="none" strike="noStrike" cap="none">
              <a:solidFill>
                <a:schemeClr val="lt1"/>
              </a:solidFill>
              <a:latin typeface="Calibri"/>
              <a:ea typeface="Calibri"/>
              <a:cs typeface="Calibri"/>
              <a:sym typeface="Calibri"/>
            </a:endParaRPr>
          </a:p>
        </p:txBody>
      </p:sp>
      <p:pic>
        <p:nvPicPr>
          <p:cNvPr id="449" name="Google Shape;449;p54" descr="一張含有 標誌, 符號, 字型, 黃色 的圖片&#10;&#10;自動產生的描述"/>
          <p:cNvPicPr preferRelativeResize="0"/>
          <p:nvPr/>
        </p:nvPicPr>
        <p:blipFill rotWithShape="1">
          <a:blip r:embed="rId5">
            <a:alphaModFix/>
          </a:blip>
          <a:srcRect/>
          <a:stretch/>
        </p:blipFill>
        <p:spPr>
          <a:xfrm>
            <a:off x="3808848" y="4937421"/>
            <a:ext cx="1152000" cy="1152000"/>
          </a:xfrm>
          <a:prstGeom prst="rect">
            <a:avLst/>
          </a:prstGeom>
          <a:noFill/>
          <a:ln>
            <a:noFill/>
          </a:ln>
        </p:spPr>
      </p:pic>
      <p:pic>
        <p:nvPicPr>
          <p:cNvPr id="450" name="Google Shape;450;p54" descr="Python Web Flask 實戰開發教學- 簡介與環境建置"/>
          <p:cNvPicPr preferRelativeResize="0"/>
          <p:nvPr/>
        </p:nvPicPr>
        <p:blipFill rotWithShape="1">
          <a:blip r:embed="rId6">
            <a:alphaModFix/>
          </a:blip>
          <a:srcRect/>
          <a:stretch/>
        </p:blipFill>
        <p:spPr>
          <a:xfrm>
            <a:off x="1573246" y="1413075"/>
            <a:ext cx="2880001" cy="1188000"/>
          </a:xfrm>
          <a:prstGeom prst="rect">
            <a:avLst/>
          </a:prstGeom>
          <a:noFill/>
          <a:ln>
            <a:noFill/>
          </a:ln>
        </p:spPr>
      </p:pic>
      <p:pic>
        <p:nvPicPr>
          <p:cNvPr id="451" name="Google Shape;451;p54" descr="Apache Hadoop Logo Big data Data analysis Hadoop Distributed Filesystem,  hue hadoop, text, logo, smiley png | PNGWing"/>
          <p:cNvPicPr preferRelativeResize="0"/>
          <p:nvPr/>
        </p:nvPicPr>
        <p:blipFill rotWithShape="1">
          <a:blip r:embed="rId7">
            <a:alphaModFix/>
          </a:blip>
          <a:srcRect l="16337" t="20642" r="20435" b="15411"/>
          <a:stretch/>
        </p:blipFill>
        <p:spPr>
          <a:xfrm>
            <a:off x="1085566" y="3118854"/>
            <a:ext cx="2667776" cy="1309200"/>
          </a:xfrm>
          <a:prstGeom prst="rect">
            <a:avLst/>
          </a:prstGeom>
          <a:noFill/>
          <a:ln>
            <a:noFill/>
          </a:ln>
        </p:spPr>
      </p:pic>
      <p:pic>
        <p:nvPicPr>
          <p:cNvPr id="452" name="Google Shape;452;p54"/>
          <p:cNvPicPr preferRelativeResize="0"/>
          <p:nvPr/>
        </p:nvPicPr>
        <p:blipFill rotWithShape="1">
          <a:blip r:embed="rId8">
            <a:alphaModFix/>
          </a:blip>
          <a:srcRect/>
          <a:stretch/>
        </p:blipFill>
        <p:spPr>
          <a:xfrm>
            <a:off x="7820273" y="1408499"/>
            <a:ext cx="2447677" cy="1188000"/>
          </a:xfrm>
          <a:prstGeom prst="rect">
            <a:avLst/>
          </a:prstGeom>
          <a:noFill/>
          <a:ln>
            <a:noFill/>
          </a:ln>
        </p:spPr>
      </p:pic>
      <p:pic>
        <p:nvPicPr>
          <p:cNvPr id="453" name="Google Shape;453;p54"/>
          <p:cNvPicPr preferRelativeResize="0"/>
          <p:nvPr/>
        </p:nvPicPr>
        <p:blipFill rotWithShape="1">
          <a:blip r:embed="rId9">
            <a:alphaModFix/>
          </a:blip>
          <a:srcRect l="22658" t="27061" r="20153" b="40715"/>
          <a:stretch/>
        </p:blipFill>
        <p:spPr>
          <a:xfrm>
            <a:off x="4695636" y="1423396"/>
            <a:ext cx="2659200" cy="1188000"/>
          </a:xfrm>
          <a:prstGeom prst="rect">
            <a:avLst/>
          </a:prstGeom>
          <a:noFill/>
          <a:ln>
            <a:noFill/>
          </a:ln>
        </p:spPr>
      </p:pic>
      <p:sp>
        <p:nvSpPr>
          <p:cNvPr id="454" name="Google Shape;454;p54"/>
          <p:cNvSpPr/>
          <p:nvPr/>
        </p:nvSpPr>
        <p:spPr>
          <a:xfrm>
            <a:off x="500743" y="1176189"/>
            <a:ext cx="11212285" cy="3683555"/>
          </a:xfrm>
          <a:prstGeom prst="rect">
            <a:avLst/>
          </a:prstGeom>
          <a:solidFill>
            <a:schemeClr val="lt1">
              <a:alpha val="88627"/>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55" name="Google Shape;455;p54"/>
          <p:cNvGrpSpPr/>
          <p:nvPr/>
        </p:nvGrpSpPr>
        <p:grpSpPr>
          <a:xfrm>
            <a:off x="-247986" y="6515264"/>
            <a:ext cx="12630486" cy="348553"/>
            <a:chOff x="-247986" y="6493492"/>
            <a:chExt cx="12630486" cy="348553"/>
          </a:xfrm>
        </p:grpSpPr>
        <p:sp>
          <p:nvSpPr>
            <p:cNvPr id="456" name="Google Shape;456;p54"/>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457" name="Google Shape;457;p5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458" name="Google Shape;458;p5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459" name="Google Shape;459;p5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460" name="Google Shape;460;p54"/>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461" name="Google Shape;461;p54"/>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462" name="Google Shape;462;p5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463" name="Google Shape;463;p5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1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45"/>
          <p:cNvGrpSpPr/>
          <p:nvPr/>
        </p:nvGrpSpPr>
        <p:grpSpPr>
          <a:xfrm>
            <a:off x="171450" y="468189"/>
            <a:ext cx="6616971" cy="707886"/>
            <a:chOff x="171450" y="636516"/>
            <a:chExt cx="6616971" cy="707886"/>
          </a:xfrm>
        </p:grpSpPr>
        <p:sp>
          <p:nvSpPr>
            <p:cNvPr id="469" name="Google Shape;469;p45"/>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環境配置 - 分層架構</a:t>
              </a:r>
              <a:endParaRPr sz="4000" b="1" i="0" u="none" strike="noStrike" cap="none">
                <a:solidFill>
                  <a:srgbClr val="262626"/>
                </a:solidFill>
                <a:latin typeface="Arial"/>
                <a:ea typeface="Arial"/>
                <a:cs typeface="Arial"/>
                <a:sym typeface="Arial"/>
              </a:endParaRPr>
            </a:p>
          </p:txBody>
        </p:sp>
        <p:sp>
          <p:nvSpPr>
            <p:cNvPr id="470" name="Google Shape;470;p45"/>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471" name="Google Shape;471;p4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472" name="Google Shape;472;p45"/>
          <p:cNvSpPr/>
          <p:nvPr/>
        </p:nvSpPr>
        <p:spPr>
          <a:xfrm>
            <a:off x="1171575" y="4859756"/>
            <a:ext cx="9885810" cy="12924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3" name="Google Shape;473;p45"/>
          <p:cNvSpPr/>
          <p:nvPr/>
        </p:nvSpPr>
        <p:spPr>
          <a:xfrm>
            <a:off x="4420665" y="2837995"/>
            <a:ext cx="3589278"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4" name="Google Shape;474;p45"/>
          <p:cNvSpPr/>
          <p:nvPr/>
        </p:nvSpPr>
        <p:spPr>
          <a:xfrm>
            <a:off x="4420665" y="2828906"/>
            <a:ext cx="1476448"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MapReduce</a:t>
            </a:r>
            <a:endParaRPr sz="2000" b="0" i="0" u="none" strike="noStrike" cap="none">
              <a:solidFill>
                <a:schemeClr val="lt1"/>
              </a:solidFill>
              <a:latin typeface="Arial"/>
              <a:ea typeface="Arial"/>
              <a:cs typeface="Arial"/>
              <a:sym typeface="Arial"/>
            </a:endParaRPr>
          </a:p>
        </p:txBody>
      </p:sp>
      <p:sp>
        <p:nvSpPr>
          <p:cNvPr id="475" name="Google Shape;475;p45"/>
          <p:cNvSpPr txBox="1"/>
          <p:nvPr/>
        </p:nvSpPr>
        <p:spPr>
          <a:xfrm>
            <a:off x="5897113" y="2932179"/>
            <a:ext cx="17407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476" name="Google Shape;476;p45"/>
          <p:cNvSpPr/>
          <p:nvPr/>
        </p:nvSpPr>
        <p:spPr>
          <a:xfrm>
            <a:off x="4420666" y="3474234"/>
            <a:ext cx="3589277"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7" name="Google Shape;477;p45"/>
          <p:cNvSpPr/>
          <p:nvPr/>
        </p:nvSpPr>
        <p:spPr>
          <a:xfrm>
            <a:off x="4420666" y="3465144"/>
            <a:ext cx="1476446"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YARN</a:t>
            </a:r>
            <a:endParaRPr sz="1800" b="0" i="0" u="none" strike="noStrike" cap="none">
              <a:solidFill>
                <a:schemeClr val="lt1"/>
              </a:solidFill>
              <a:latin typeface="Arial"/>
              <a:ea typeface="Arial"/>
              <a:cs typeface="Arial"/>
              <a:sym typeface="Arial"/>
            </a:endParaRPr>
          </a:p>
        </p:txBody>
      </p:sp>
      <p:sp>
        <p:nvSpPr>
          <p:cNvPr id="478" name="Google Shape;478;p45"/>
          <p:cNvSpPr txBox="1"/>
          <p:nvPr/>
        </p:nvSpPr>
        <p:spPr>
          <a:xfrm>
            <a:off x="5897112" y="3566689"/>
            <a:ext cx="17407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479" name="Google Shape;479;p45"/>
          <p:cNvSpPr/>
          <p:nvPr/>
        </p:nvSpPr>
        <p:spPr>
          <a:xfrm>
            <a:off x="4420665" y="4119563"/>
            <a:ext cx="3601494"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0" name="Google Shape;480;p45"/>
          <p:cNvSpPr/>
          <p:nvPr/>
        </p:nvSpPr>
        <p:spPr>
          <a:xfrm>
            <a:off x="4420666" y="4110474"/>
            <a:ext cx="1481471"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HDFS</a:t>
            </a:r>
            <a:endParaRPr sz="1800" b="0" i="0" u="none" strike="noStrike" cap="none">
              <a:solidFill>
                <a:schemeClr val="lt1"/>
              </a:solidFill>
              <a:latin typeface="Arial"/>
              <a:ea typeface="Arial"/>
              <a:cs typeface="Arial"/>
              <a:sym typeface="Arial"/>
            </a:endParaRPr>
          </a:p>
        </p:txBody>
      </p:sp>
      <p:sp>
        <p:nvSpPr>
          <p:cNvPr id="481" name="Google Shape;481;p45"/>
          <p:cNvSpPr txBox="1"/>
          <p:nvPr/>
        </p:nvSpPr>
        <p:spPr>
          <a:xfrm>
            <a:off x="5902137" y="4212553"/>
            <a:ext cx="145269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Storage</a:t>
            </a:r>
            <a:endParaRPr sz="1800" b="0" i="0" u="none" strike="noStrike" cap="none">
              <a:solidFill>
                <a:srgbClr val="000000"/>
              </a:solidFill>
              <a:latin typeface="Calibri"/>
              <a:ea typeface="Calibri"/>
              <a:cs typeface="Calibri"/>
              <a:sym typeface="Calibri"/>
            </a:endParaRPr>
          </a:p>
        </p:txBody>
      </p:sp>
      <p:sp>
        <p:nvSpPr>
          <p:cNvPr id="482" name="Google Shape;482;p45"/>
          <p:cNvSpPr/>
          <p:nvPr/>
        </p:nvSpPr>
        <p:spPr>
          <a:xfrm>
            <a:off x="1085565" y="2756286"/>
            <a:ext cx="9983365" cy="19950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3" name="Google Shape;483;p45"/>
          <p:cNvSpPr/>
          <p:nvPr/>
        </p:nvSpPr>
        <p:spPr>
          <a:xfrm>
            <a:off x="8275471" y="2756286"/>
            <a:ext cx="2781900" cy="19950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84" name="Google Shape;484;p45"/>
          <p:cNvPicPr preferRelativeResize="0"/>
          <p:nvPr/>
        </p:nvPicPr>
        <p:blipFill rotWithShape="1">
          <a:blip r:embed="rId3">
            <a:alphaModFix/>
          </a:blip>
          <a:srcRect/>
          <a:stretch/>
        </p:blipFill>
        <p:spPr>
          <a:xfrm>
            <a:off x="8381191" y="3032708"/>
            <a:ext cx="2599011" cy="1481156"/>
          </a:xfrm>
          <a:prstGeom prst="rect">
            <a:avLst/>
          </a:prstGeom>
          <a:noFill/>
          <a:ln>
            <a:noFill/>
          </a:ln>
        </p:spPr>
      </p:pic>
      <p:sp>
        <p:nvSpPr>
          <p:cNvPr id="485" name="Google Shape;485;p45"/>
          <p:cNvSpPr/>
          <p:nvPr/>
        </p:nvSpPr>
        <p:spPr>
          <a:xfrm>
            <a:off x="1085565" y="1357199"/>
            <a:ext cx="9971818" cy="12906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6" name="Google Shape;486;p45"/>
          <p:cNvSpPr/>
          <p:nvPr/>
        </p:nvSpPr>
        <p:spPr>
          <a:xfrm>
            <a:off x="9390982" y="2838078"/>
            <a:ext cx="1601400" cy="723300"/>
          </a:xfrm>
          <a:prstGeom prst="roundRect">
            <a:avLst>
              <a:gd name="adj" fmla="val 16667"/>
            </a:avLst>
          </a:prstGeom>
          <a:solidFill>
            <a:srgbClr val="FF6F4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Data Management</a:t>
            </a:r>
            <a:endParaRPr sz="1800" b="0" i="0" u="none" strike="noStrike" cap="none">
              <a:solidFill>
                <a:schemeClr val="lt1"/>
              </a:solidFill>
              <a:latin typeface="Arial"/>
              <a:ea typeface="Arial"/>
              <a:cs typeface="Arial"/>
              <a:sym typeface="Arial"/>
            </a:endParaRPr>
          </a:p>
        </p:txBody>
      </p:sp>
      <p:pic>
        <p:nvPicPr>
          <p:cNvPr id="487" name="Google Shape;487;p45"/>
          <p:cNvPicPr preferRelativeResize="0"/>
          <p:nvPr/>
        </p:nvPicPr>
        <p:blipFill rotWithShape="1">
          <a:blip r:embed="rId4">
            <a:alphaModFix/>
          </a:blip>
          <a:srcRect/>
          <a:stretch/>
        </p:blipFill>
        <p:spPr>
          <a:xfrm>
            <a:off x="7588907" y="4931523"/>
            <a:ext cx="1152000" cy="1152000"/>
          </a:xfrm>
          <a:prstGeom prst="rect">
            <a:avLst/>
          </a:prstGeom>
          <a:noFill/>
          <a:ln>
            <a:noFill/>
          </a:ln>
        </p:spPr>
      </p:pic>
      <p:sp>
        <p:nvSpPr>
          <p:cNvPr id="488" name="Google Shape;488;p45"/>
          <p:cNvSpPr/>
          <p:nvPr/>
        </p:nvSpPr>
        <p:spPr>
          <a:xfrm>
            <a:off x="1085565" y="4859750"/>
            <a:ext cx="2621510" cy="13092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VMware Workstation</a:t>
            </a:r>
            <a:br>
              <a:rPr lang="zh-TW" sz="2000" b="0" i="0" u="none" strike="noStrike" cap="none">
                <a:solidFill>
                  <a:schemeClr val="lt1"/>
                </a:solidFill>
                <a:latin typeface="Calibri"/>
                <a:ea typeface="Calibri"/>
                <a:cs typeface="Calibri"/>
                <a:sym typeface="Calibri"/>
              </a:rPr>
            </a:br>
            <a:r>
              <a:rPr lang="zh-TW" sz="2000" b="0" i="0" u="none" strike="noStrike" cap="none">
                <a:solidFill>
                  <a:schemeClr val="lt1"/>
                </a:solidFill>
                <a:latin typeface="Calibri"/>
                <a:ea typeface="Calibri"/>
                <a:cs typeface="Calibri"/>
                <a:sym typeface="Calibri"/>
              </a:rPr>
              <a:t>Player 17版</a:t>
            </a:r>
            <a:endParaRPr sz="2000" b="0" i="0" u="none" strike="noStrike" cap="none">
              <a:solidFill>
                <a:schemeClr val="lt1"/>
              </a:solidFill>
              <a:latin typeface="Calibri"/>
              <a:ea typeface="Calibri"/>
              <a:cs typeface="Calibri"/>
              <a:sym typeface="Calibri"/>
            </a:endParaRPr>
          </a:p>
        </p:txBody>
      </p:sp>
      <p:sp>
        <p:nvSpPr>
          <p:cNvPr id="489" name="Google Shape;489;p45"/>
          <p:cNvSpPr/>
          <p:nvPr/>
        </p:nvSpPr>
        <p:spPr>
          <a:xfrm>
            <a:off x="8817950" y="4859750"/>
            <a:ext cx="2250900" cy="12924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Ubuntu Linux 22.04.2</a:t>
            </a:r>
            <a:endParaRPr sz="2000" b="0" i="0" u="none" strike="noStrike" cap="none">
              <a:solidFill>
                <a:schemeClr val="lt1"/>
              </a:solidFill>
              <a:latin typeface="Calibri"/>
              <a:ea typeface="Calibri"/>
              <a:cs typeface="Calibri"/>
              <a:sym typeface="Calibri"/>
            </a:endParaRPr>
          </a:p>
        </p:txBody>
      </p:sp>
      <p:pic>
        <p:nvPicPr>
          <p:cNvPr id="490" name="Google Shape;490;p45" descr="一張含有 標誌, 符號, 字型, 黃色 的圖片&#10;&#10;自動產生的描述"/>
          <p:cNvPicPr preferRelativeResize="0"/>
          <p:nvPr/>
        </p:nvPicPr>
        <p:blipFill rotWithShape="1">
          <a:blip r:embed="rId5">
            <a:alphaModFix/>
          </a:blip>
          <a:srcRect/>
          <a:stretch/>
        </p:blipFill>
        <p:spPr>
          <a:xfrm>
            <a:off x="3808848" y="4937421"/>
            <a:ext cx="1152000" cy="1152000"/>
          </a:xfrm>
          <a:prstGeom prst="rect">
            <a:avLst/>
          </a:prstGeom>
          <a:noFill/>
          <a:ln>
            <a:noFill/>
          </a:ln>
        </p:spPr>
      </p:pic>
      <p:pic>
        <p:nvPicPr>
          <p:cNvPr id="491" name="Google Shape;491;p45" descr="Python Web Flask 實戰開發教學- 簡介與環境建置"/>
          <p:cNvPicPr preferRelativeResize="0"/>
          <p:nvPr/>
        </p:nvPicPr>
        <p:blipFill rotWithShape="1">
          <a:blip r:embed="rId6">
            <a:alphaModFix/>
          </a:blip>
          <a:srcRect/>
          <a:stretch/>
        </p:blipFill>
        <p:spPr>
          <a:xfrm>
            <a:off x="1573246" y="1413075"/>
            <a:ext cx="2880001" cy="1188000"/>
          </a:xfrm>
          <a:prstGeom prst="rect">
            <a:avLst/>
          </a:prstGeom>
          <a:noFill/>
          <a:ln>
            <a:noFill/>
          </a:ln>
        </p:spPr>
      </p:pic>
      <p:pic>
        <p:nvPicPr>
          <p:cNvPr id="492" name="Google Shape;492;p45" descr="Apache Hadoop Logo Big data Data analysis Hadoop Distributed Filesystem,  hue hadoop, text, logo, smiley png | PNGWing"/>
          <p:cNvPicPr preferRelativeResize="0"/>
          <p:nvPr/>
        </p:nvPicPr>
        <p:blipFill rotWithShape="1">
          <a:blip r:embed="rId7">
            <a:alphaModFix/>
          </a:blip>
          <a:srcRect l="16337" t="20642" r="20435" b="15411"/>
          <a:stretch/>
        </p:blipFill>
        <p:spPr>
          <a:xfrm>
            <a:off x="1085566" y="3118854"/>
            <a:ext cx="2667776" cy="1309200"/>
          </a:xfrm>
          <a:prstGeom prst="rect">
            <a:avLst/>
          </a:prstGeom>
          <a:noFill/>
          <a:ln>
            <a:noFill/>
          </a:ln>
        </p:spPr>
      </p:pic>
      <p:pic>
        <p:nvPicPr>
          <p:cNvPr id="493" name="Google Shape;493;p45"/>
          <p:cNvPicPr preferRelativeResize="0"/>
          <p:nvPr/>
        </p:nvPicPr>
        <p:blipFill rotWithShape="1">
          <a:blip r:embed="rId8">
            <a:alphaModFix/>
          </a:blip>
          <a:srcRect/>
          <a:stretch/>
        </p:blipFill>
        <p:spPr>
          <a:xfrm>
            <a:off x="7820273" y="1408499"/>
            <a:ext cx="2447677" cy="1188000"/>
          </a:xfrm>
          <a:prstGeom prst="rect">
            <a:avLst/>
          </a:prstGeom>
          <a:noFill/>
          <a:ln>
            <a:noFill/>
          </a:ln>
        </p:spPr>
      </p:pic>
      <p:pic>
        <p:nvPicPr>
          <p:cNvPr id="494" name="Google Shape;494;p45"/>
          <p:cNvPicPr preferRelativeResize="0"/>
          <p:nvPr/>
        </p:nvPicPr>
        <p:blipFill rotWithShape="1">
          <a:blip r:embed="rId9">
            <a:alphaModFix/>
          </a:blip>
          <a:srcRect l="22658" t="27061" r="20153" b="40715"/>
          <a:stretch/>
        </p:blipFill>
        <p:spPr>
          <a:xfrm>
            <a:off x="4695636" y="1423396"/>
            <a:ext cx="2659200" cy="1188000"/>
          </a:xfrm>
          <a:prstGeom prst="rect">
            <a:avLst/>
          </a:prstGeom>
          <a:noFill/>
          <a:ln>
            <a:noFill/>
          </a:ln>
        </p:spPr>
      </p:pic>
      <p:sp>
        <p:nvSpPr>
          <p:cNvPr id="495" name="Google Shape;495;p45"/>
          <p:cNvSpPr/>
          <p:nvPr/>
        </p:nvSpPr>
        <p:spPr>
          <a:xfrm>
            <a:off x="500743" y="1176189"/>
            <a:ext cx="11212285" cy="1502839"/>
          </a:xfrm>
          <a:prstGeom prst="rect">
            <a:avLst/>
          </a:prstGeom>
          <a:solidFill>
            <a:schemeClr val="lt1">
              <a:alpha val="88627"/>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6" name="Google Shape;496;p45"/>
          <p:cNvSpPr/>
          <p:nvPr/>
        </p:nvSpPr>
        <p:spPr>
          <a:xfrm>
            <a:off x="419093" y="4787009"/>
            <a:ext cx="11212285" cy="1502839"/>
          </a:xfrm>
          <a:prstGeom prst="rect">
            <a:avLst/>
          </a:prstGeom>
          <a:solidFill>
            <a:schemeClr val="lt1">
              <a:alpha val="88627"/>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97" name="Google Shape;497;p45"/>
          <p:cNvGrpSpPr/>
          <p:nvPr/>
        </p:nvGrpSpPr>
        <p:grpSpPr>
          <a:xfrm>
            <a:off x="-247986" y="6515264"/>
            <a:ext cx="12630486" cy="348553"/>
            <a:chOff x="-247986" y="6493492"/>
            <a:chExt cx="12630486" cy="348553"/>
          </a:xfrm>
        </p:grpSpPr>
        <p:sp>
          <p:nvSpPr>
            <p:cNvPr id="498" name="Google Shape;498;p45"/>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499" name="Google Shape;499;p4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500" name="Google Shape;500;p4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501" name="Google Shape;501;p4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502" name="Google Shape;502;p4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503" name="Google Shape;503;p45"/>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504" name="Google Shape;504;p4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505" name="Google Shape;505;p4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1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46"/>
          <p:cNvGrpSpPr/>
          <p:nvPr/>
        </p:nvGrpSpPr>
        <p:grpSpPr>
          <a:xfrm>
            <a:off x="171450" y="468189"/>
            <a:ext cx="6616971" cy="707886"/>
            <a:chOff x="171450" y="636516"/>
            <a:chExt cx="6616971" cy="707886"/>
          </a:xfrm>
        </p:grpSpPr>
        <p:sp>
          <p:nvSpPr>
            <p:cNvPr id="511" name="Google Shape;511;p46"/>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環境配置 - 分層架構</a:t>
              </a:r>
              <a:endParaRPr sz="4000" b="1" i="0" u="none" strike="noStrike" cap="none">
                <a:solidFill>
                  <a:srgbClr val="262626"/>
                </a:solidFill>
                <a:latin typeface="Arial"/>
                <a:ea typeface="Arial"/>
                <a:cs typeface="Arial"/>
                <a:sym typeface="Arial"/>
              </a:endParaRPr>
            </a:p>
          </p:txBody>
        </p:sp>
        <p:sp>
          <p:nvSpPr>
            <p:cNvPr id="512" name="Google Shape;512;p46"/>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513" name="Google Shape;513;p4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514" name="Google Shape;514;p46"/>
          <p:cNvSpPr/>
          <p:nvPr/>
        </p:nvSpPr>
        <p:spPr>
          <a:xfrm>
            <a:off x="1171575" y="4859756"/>
            <a:ext cx="9885810" cy="12924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5" name="Google Shape;515;p46"/>
          <p:cNvSpPr/>
          <p:nvPr/>
        </p:nvSpPr>
        <p:spPr>
          <a:xfrm>
            <a:off x="4420665" y="2837995"/>
            <a:ext cx="3589278"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6" name="Google Shape;516;p46"/>
          <p:cNvSpPr/>
          <p:nvPr/>
        </p:nvSpPr>
        <p:spPr>
          <a:xfrm>
            <a:off x="4420665" y="2828906"/>
            <a:ext cx="1476448"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MapReduce</a:t>
            </a:r>
            <a:endParaRPr sz="2000" b="0" i="0" u="none" strike="noStrike" cap="none">
              <a:solidFill>
                <a:schemeClr val="lt1"/>
              </a:solidFill>
              <a:latin typeface="Arial"/>
              <a:ea typeface="Arial"/>
              <a:cs typeface="Arial"/>
              <a:sym typeface="Arial"/>
            </a:endParaRPr>
          </a:p>
        </p:txBody>
      </p:sp>
      <p:sp>
        <p:nvSpPr>
          <p:cNvPr id="517" name="Google Shape;517;p46"/>
          <p:cNvSpPr txBox="1"/>
          <p:nvPr/>
        </p:nvSpPr>
        <p:spPr>
          <a:xfrm>
            <a:off x="5897113" y="2932179"/>
            <a:ext cx="17407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518" name="Google Shape;518;p46"/>
          <p:cNvSpPr/>
          <p:nvPr/>
        </p:nvSpPr>
        <p:spPr>
          <a:xfrm>
            <a:off x="4420666" y="3474234"/>
            <a:ext cx="3589277"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9" name="Google Shape;519;p46"/>
          <p:cNvSpPr/>
          <p:nvPr/>
        </p:nvSpPr>
        <p:spPr>
          <a:xfrm>
            <a:off x="4420666" y="3465144"/>
            <a:ext cx="1476446"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YARN</a:t>
            </a:r>
            <a:endParaRPr sz="1800" b="0" i="0" u="none" strike="noStrike" cap="none">
              <a:solidFill>
                <a:schemeClr val="lt1"/>
              </a:solidFill>
              <a:latin typeface="Arial"/>
              <a:ea typeface="Arial"/>
              <a:cs typeface="Arial"/>
              <a:sym typeface="Arial"/>
            </a:endParaRPr>
          </a:p>
        </p:txBody>
      </p:sp>
      <p:sp>
        <p:nvSpPr>
          <p:cNvPr id="520" name="Google Shape;520;p46"/>
          <p:cNvSpPr txBox="1"/>
          <p:nvPr/>
        </p:nvSpPr>
        <p:spPr>
          <a:xfrm>
            <a:off x="5897112" y="3566689"/>
            <a:ext cx="17407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Processing</a:t>
            </a:r>
            <a:endParaRPr sz="1800" b="0" i="0" u="none" strike="noStrike" cap="none">
              <a:solidFill>
                <a:srgbClr val="000000"/>
              </a:solidFill>
              <a:latin typeface="Calibri"/>
              <a:ea typeface="Calibri"/>
              <a:cs typeface="Calibri"/>
              <a:sym typeface="Calibri"/>
            </a:endParaRPr>
          </a:p>
        </p:txBody>
      </p:sp>
      <p:sp>
        <p:nvSpPr>
          <p:cNvPr id="521" name="Google Shape;521;p46"/>
          <p:cNvSpPr/>
          <p:nvPr/>
        </p:nvSpPr>
        <p:spPr>
          <a:xfrm>
            <a:off x="4420665" y="4119563"/>
            <a:ext cx="3601494" cy="558982"/>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2" name="Google Shape;522;p46"/>
          <p:cNvSpPr/>
          <p:nvPr/>
        </p:nvSpPr>
        <p:spPr>
          <a:xfrm>
            <a:off x="4420666" y="4110474"/>
            <a:ext cx="1481471" cy="558982"/>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HDFS</a:t>
            </a:r>
            <a:endParaRPr sz="1800" b="0" i="0" u="none" strike="noStrike" cap="none">
              <a:solidFill>
                <a:schemeClr val="lt1"/>
              </a:solidFill>
              <a:latin typeface="Arial"/>
              <a:ea typeface="Arial"/>
              <a:cs typeface="Arial"/>
              <a:sym typeface="Arial"/>
            </a:endParaRPr>
          </a:p>
        </p:txBody>
      </p:sp>
      <p:sp>
        <p:nvSpPr>
          <p:cNvPr id="523" name="Google Shape;523;p46"/>
          <p:cNvSpPr txBox="1"/>
          <p:nvPr/>
        </p:nvSpPr>
        <p:spPr>
          <a:xfrm>
            <a:off x="5902137" y="4212553"/>
            <a:ext cx="145269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Data Storage</a:t>
            </a:r>
            <a:endParaRPr sz="1800" b="0" i="0" u="none" strike="noStrike" cap="none">
              <a:solidFill>
                <a:srgbClr val="000000"/>
              </a:solidFill>
              <a:latin typeface="Calibri"/>
              <a:ea typeface="Calibri"/>
              <a:cs typeface="Calibri"/>
              <a:sym typeface="Calibri"/>
            </a:endParaRPr>
          </a:p>
        </p:txBody>
      </p:sp>
      <p:sp>
        <p:nvSpPr>
          <p:cNvPr id="524" name="Google Shape;524;p46"/>
          <p:cNvSpPr/>
          <p:nvPr/>
        </p:nvSpPr>
        <p:spPr>
          <a:xfrm>
            <a:off x="1085565" y="2756286"/>
            <a:ext cx="9983365" cy="19950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5" name="Google Shape;525;p46"/>
          <p:cNvSpPr/>
          <p:nvPr/>
        </p:nvSpPr>
        <p:spPr>
          <a:xfrm>
            <a:off x="8275471" y="2756286"/>
            <a:ext cx="2781900" cy="19950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26" name="Google Shape;526;p46"/>
          <p:cNvPicPr preferRelativeResize="0"/>
          <p:nvPr/>
        </p:nvPicPr>
        <p:blipFill rotWithShape="1">
          <a:blip r:embed="rId3">
            <a:alphaModFix/>
          </a:blip>
          <a:srcRect/>
          <a:stretch/>
        </p:blipFill>
        <p:spPr>
          <a:xfrm>
            <a:off x="8381191" y="3032708"/>
            <a:ext cx="2599011" cy="1481156"/>
          </a:xfrm>
          <a:prstGeom prst="rect">
            <a:avLst/>
          </a:prstGeom>
          <a:noFill/>
          <a:ln>
            <a:noFill/>
          </a:ln>
        </p:spPr>
      </p:pic>
      <p:sp>
        <p:nvSpPr>
          <p:cNvPr id="527" name="Google Shape;527;p46"/>
          <p:cNvSpPr/>
          <p:nvPr/>
        </p:nvSpPr>
        <p:spPr>
          <a:xfrm>
            <a:off x="1085565" y="1357199"/>
            <a:ext cx="9971818" cy="12906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8" name="Google Shape;528;p46"/>
          <p:cNvSpPr/>
          <p:nvPr/>
        </p:nvSpPr>
        <p:spPr>
          <a:xfrm>
            <a:off x="9390982" y="2838078"/>
            <a:ext cx="1601400" cy="723300"/>
          </a:xfrm>
          <a:prstGeom prst="roundRect">
            <a:avLst>
              <a:gd name="adj" fmla="val 16667"/>
            </a:avLst>
          </a:prstGeom>
          <a:solidFill>
            <a:srgbClr val="FF6F4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lt1"/>
                </a:solidFill>
                <a:latin typeface="Arial"/>
                <a:ea typeface="Arial"/>
                <a:cs typeface="Arial"/>
                <a:sym typeface="Arial"/>
              </a:rPr>
              <a:t>Data Management</a:t>
            </a:r>
            <a:endParaRPr sz="1800" b="0" i="0" u="none" strike="noStrike" cap="none">
              <a:solidFill>
                <a:schemeClr val="lt1"/>
              </a:solidFill>
              <a:latin typeface="Arial"/>
              <a:ea typeface="Arial"/>
              <a:cs typeface="Arial"/>
              <a:sym typeface="Arial"/>
            </a:endParaRPr>
          </a:p>
        </p:txBody>
      </p:sp>
      <p:pic>
        <p:nvPicPr>
          <p:cNvPr id="529" name="Google Shape;529;p46"/>
          <p:cNvPicPr preferRelativeResize="0"/>
          <p:nvPr/>
        </p:nvPicPr>
        <p:blipFill rotWithShape="1">
          <a:blip r:embed="rId4">
            <a:alphaModFix/>
          </a:blip>
          <a:srcRect/>
          <a:stretch/>
        </p:blipFill>
        <p:spPr>
          <a:xfrm>
            <a:off x="7588907" y="4931523"/>
            <a:ext cx="1152000" cy="1152000"/>
          </a:xfrm>
          <a:prstGeom prst="rect">
            <a:avLst/>
          </a:prstGeom>
          <a:noFill/>
          <a:ln>
            <a:noFill/>
          </a:ln>
        </p:spPr>
      </p:pic>
      <p:sp>
        <p:nvSpPr>
          <p:cNvPr id="530" name="Google Shape;530;p46"/>
          <p:cNvSpPr/>
          <p:nvPr/>
        </p:nvSpPr>
        <p:spPr>
          <a:xfrm>
            <a:off x="1085565" y="4859750"/>
            <a:ext cx="2621510" cy="13092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VMware Workstation</a:t>
            </a:r>
            <a:br>
              <a:rPr lang="zh-TW" sz="2000" b="0" i="0" u="none" strike="noStrike" cap="none">
                <a:solidFill>
                  <a:schemeClr val="lt1"/>
                </a:solidFill>
                <a:latin typeface="Calibri"/>
                <a:ea typeface="Calibri"/>
                <a:cs typeface="Calibri"/>
                <a:sym typeface="Calibri"/>
              </a:rPr>
            </a:br>
            <a:r>
              <a:rPr lang="zh-TW" sz="2000" b="0" i="0" u="none" strike="noStrike" cap="none">
                <a:solidFill>
                  <a:schemeClr val="lt1"/>
                </a:solidFill>
                <a:latin typeface="Calibri"/>
                <a:ea typeface="Calibri"/>
                <a:cs typeface="Calibri"/>
                <a:sym typeface="Calibri"/>
              </a:rPr>
              <a:t>Player 17版</a:t>
            </a:r>
            <a:endParaRPr sz="2000" b="0" i="0" u="none" strike="noStrike" cap="none">
              <a:solidFill>
                <a:schemeClr val="lt1"/>
              </a:solidFill>
              <a:latin typeface="Calibri"/>
              <a:ea typeface="Calibri"/>
              <a:cs typeface="Calibri"/>
              <a:sym typeface="Calibri"/>
            </a:endParaRPr>
          </a:p>
        </p:txBody>
      </p:sp>
      <p:sp>
        <p:nvSpPr>
          <p:cNvPr id="531" name="Google Shape;531;p46"/>
          <p:cNvSpPr/>
          <p:nvPr/>
        </p:nvSpPr>
        <p:spPr>
          <a:xfrm>
            <a:off x="8817950" y="4859750"/>
            <a:ext cx="2250900" cy="1292400"/>
          </a:xfrm>
          <a:prstGeom prst="roundRect">
            <a:avLst>
              <a:gd name="adj" fmla="val 16667"/>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Ubuntu Linux 22.04.2</a:t>
            </a:r>
            <a:endParaRPr sz="2000" b="0" i="0" u="none" strike="noStrike" cap="none">
              <a:solidFill>
                <a:schemeClr val="lt1"/>
              </a:solidFill>
              <a:latin typeface="Calibri"/>
              <a:ea typeface="Calibri"/>
              <a:cs typeface="Calibri"/>
              <a:sym typeface="Calibri"/>
            </a:endParaRPr>
          </a:p>
        </p:txBody>
      </p:sp>
      <p:pic>
        <p:nvPicPr>
          <p:cNvPr id="532" name="Google Shape;532;p46" descr="一張含有 標誌, 符號, 字型, 黃色 的圖片&#10;&#10;自動產生的描述"/>
          <p:cNvPicPr preferRelativeResize="0"/>
          <p:nvPr/>
        </p:nvPicPr>
        <p:blipFill rotWithShape="1">
          <a:blip r:embed="rId5">
            <a:alphaModFix/>
          </a:blip>
          <a:srcRect/>
          <a:stretch/>
        </p:blipFill>
        <p:spPr>
          <a:xfrm>
            <a:off x="3808848" y="4937421"/>
            <a:ext cx="1152000" cy="1152000"/>
          </a:xfrm>
          <a:prstGeom prst="rect">
            <a:avLst/>
          </a:prstGeom>
          <a:noFill/>
          <a:ln>
            <a:noFill/>
          </a:ln>
        </p:spPr>
      </p:pic>
      <p:pic>
        <p:nvPicPr>
          <p:cNvPr id="533" name="Google Shape;533;p46" descr="Python Web Flask 實戰開發教學- 簡介與環境建置"/>
          <p:cNvPicPr preferRelativeResize="0"/>
          <p:nvPr/>
        </p:nvPicPr>
        <p:blipFill rotWithShape="1">
          <a:blip r:embed="rId6">
            <a:alphaModFix/>
          </a:blip>
          <a:srcRect/>
          <a:stretch/>
        </p:blipFill>
        <p:spPr>
          <a:xfrm>
            <a:off x="1573246" y="1413075"/>
            <a:ext cx="2880001" cy="1188000"/>
          </a:xfrm>
          <a:prstGeom prst="rect">
            <a:avLst/>
          </a:prstGeom>
          <a:noFill/>
          <a:ln>
            <a:noFill/>
          </a:ln>
        </p:spPr>
      </p:pic>
      <p:pic>
        <p:nvPicPr>
          <p:cNvPr id="534" name="Google Shape;534;p46" descr="Apache Hadoop Logo Big data Data analysis Hadoop Distributed Filesystem,  hue hadoop, text, logo, smiley png | PNGWing"/>
          <p:cNvPicPr preferRelativeResize="0"/>
          <p:nvPr/>
        </p:nvPicPr>
        <p:blipFill rotWithShape="1">
          <a:blip r:embed="rId7">
            <a:alphaModFix/>
          </a:blip>
          <a:srcRect l="16337" t="20642" r="20435" b="15411"/>
          <a:stretch/>
        </p:blipFill>
        <p:spPr>
          <a:xfrm>
            <a:off x="1085566" y="3118854"/>
            <a:ext cx="2667776" cy="1309200"/>
          </a:xfrm>
          <a:prstGeom prst="rect">
            <a:avLst/>
          </a:prstGeom>
          <a:noFill/>
          <a:ln>
            <a:noFill/>
          </a:ln>
        </p:spPr>
      </p:pic>
      <p:pic>
        <p:nvPicPr>
          <p:cNvPr id="535" name="Google Shape;535;p46"/>
          <p:cNvPicPr preferRelativeResize="0"/>
          <p:nvPr/>
        </p:nvPicPr>
        <p:blipFill rotWithShape="1">
          <a:blip r:embed="rId8">
            <a:alphaModFix/>
          </a:blip>
          <a:srcRect/>
          <a:stretch/>
        </p:blipFill>
        <p:spPr>
          <a:xfrm>
            <a:off x="7820273" y="1408499"/>
            <a:ext cx="2447677" cy="1188000"/>
          </a:xfrm>
          <a:prstGeom prst="rect">
            <a:avLst/>
          </a:prstGeom>
          <a:noFill/>
          <a:ln>
            <a:noFill/>
          </a:ln>
        </p:spPr>
      </p:pic>
      <p:pic>
        <p:nvPicPr>
          <p:cNvPr id="536" name="Google Shape;536;p46"/>
          <p:cNvPicPr preferRelativeResize="0"/>
          <p:nvPr/>
        </p:nvPicPr>
        <p:blipFill rotWithShape="1">
          <a:blip r:embed="rId9">
            <a:alphaModFix/>
          </a:blip>
          <a:srcRect l="22658" t="27061" r="20153" b="40715"/>
          <a:stretch/>
        </p:blipFill>
        <p:spPr>
          <a:xfrm>
            <a:off x="4695636" y="1423396"/>
            <a:ext cx="2659200" cy="1188000"/>
          </a:xfrm>
          <a:prstGeom prst="rect">
            <a:avLst/>
          </a:prstGeom>
          <a:noFill/>
          <a:ln>
            <a:noFill/>
          </a:ln>
        </p:spPr>
      </p:pic>
      <p:sp>
        <p:nvSpPr>
          <p:cNvPr id="537" name="Google Shape;537;p46"/>
          <p:cNvSpPr/>
          <p:nvPr/>
        </p:nvSpPr>
        <p:spPr>
          <a:xfrm>
            <a:off x="609161" y="2713996"/>
            <a:ext cx="11212285" cy="3683555"/>
          </a:xfrm>
          <a:prstGeom prst="rect">
            <a:avLst/>
          </a:prstGeom>
          <a:solidFill>
            <a:schemeClr val="lt1">
              <a:alpha val="88627"/>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38" name="Google Shape;538;p46"/>
          <p:cNvGrpSpPr/>
          <p:nvPr/>
        </p:nvGrpSpPr>
        <p:grpSpPr>
          <a:xfrm>
            <a:off x="-247986" y="6515264"/>
            <a:ext cx="12630486" cy="348553"/>
            <a:chOff x="-247986" y="6493492"/>
            <a:chExt cx="12630486" cy="348553"/>
          </a:xfrm>
        </p:grpSpPr>
        <p:sp>
          <p:nvSpPr>
            <p:cNvPr id="539" name="Google Shape;539;p46"/>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540" name="Google Shape;540;p4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541" name="Google Shape;541;p4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542" name="Google Shape;542;p4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543" name="Google Shape;543;p4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544" name="Google Shape;544;p46"/>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545" name="Google Shape;545;p4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546" name="Google Shape;546;p4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1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aphicFrame>
        <p:nvGraphicFramePr>
          <p:cNvPr id="551" name="Google Shape;551;p55"/>
          <p:cNvGraphicFramePr/>
          <p:nvPr/>
        </p:nvGraphicFramePr>
        <p:xfrm>
          <a:off x="838200" y="1529008"/>
          <a:ext cx="10515600" cy="4468075"/>
        </p:xfrm>
        <a:graphic>
          <a:graphicData uri="http://schemas.openxmlformats.org/drawingml/2006/table">
            <a:tbl>
              <a:tblPr>
                <a:noFill/>
                <a:tableStyleId>{E886249E-87D5-4A35-8C40-9C727C9E1291}</a:tableStyleId>
              </a:tblPr>
              <a:tblGrid>
                <a:gridCol w="1864100">
                  <a:extLst>
                    <a:ext uri="{9D8B030D-6E8A-4147-A177-3AD203B41FA5}">
                      <a16:colId xmlns:a16="http://schemas.microsoft.com/office/drawing/2014/main" val="20000"/>
                    </a:ext>
                  </a:extLst>
                </a:gridCol>
                <a:gridCol w="4332550">
                  <a:extLst>
                    <a:ext uri="{9D8B030D-6E8A-4147-A177-3AD203B41FA5}">
                      <a16:colId xmlns:a16="http://schemas.microsoft.com/office/drawing/2014/main" val="20001"/>
                    </a:ext>
                  </a:extLst>
                </a:gridCol>
                <a:gridCol w="4318950">
                  <a:extLst>
                    <a:ext uri="{9D8B030D-6E8A-4147-A177-3AD203B41FA5}">
                      <a16:colId xmlns:a16="http://schemas.microsoft.com/office/drawing/2014/main" val="20002"/>
                    </a:ext>
                  </a:extLst>
                </a:gridCol>
              </a:tblGrid>
              <a:tr h="84590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chemeClr val="lt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u="none" strike="noStrike" cap="none">
                          <a:solidFill>
                            <a:schemeClr val="lt1"/>
                          </a:solidFill>
                          <a:latin typeface="Microsoft JhengHei"/>
                          <a:ea typeface="Microsoft JhengHei"/>
                          <a:cs typeface="Microsoft JhengHei"/>
                          <a:sym typeface="Microsoft JhengHei"/>
                        </a:rPr>
                        <a:t>實體電腦</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u="none" strike="noStrike" cap="none">
                          <a:solidFill>
                            <a:schemeClr val="lt1"/>
                          </a:solidFill>
                          <a:latin typeface="Microsoft JhengHei"/>
                          <a:ea typeface="Microsoft JhengHei"/>
                          <a:cs typeface="Microsoft JhengHei"/>
                          <a:sym typeface="Microsoft JhengHei"/>
                        </a:rPr>
                        <a:t>虛擬電腦</a:t>
                      </a: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867225">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lt1"/>
                          </a:solidFill>
                          <a:latin typeface="Microsoft JhengHei"/>
                          <a:ea typeface="Microsoft JhengHei"/>
                          <a:cs typeface="Microsoft JhengHei"/>
                          <a:sym typeface="Microsoft JhengHei"/>
                        </a:rPr>
                        <a:t>主機</a:t>
                      </a:r>
                      <a:endParaRPr sz="2000" u="none" strike="noStrike" cap="none">
                        <a:solidFill>
                          <a:schemeClr val="lt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dk1"/>
                          </a:solidFill>
                          <a:latin typeface="Microsoft JhengHei"/>
                          <a:ea typeface="Microsoft JhengHei"/>
                          <a:cs typeface="Microsoft JhengHei"/>
                          <a:sym typeface="Microsoft JhengHei"/>
                        </a:rPr>
                        <a:t>5台</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dk1"/>
                          </a:solidFill>
                          <a:latin typeface="Microsoft JhengHei"/>
                          <a:ea typeface="Microsoft JhengHei"/>
                          <a:cs typeface="Microsoft JhengHei"/>
                          <a:sym typeface="Microsoft JhengHei"/>
                        </a:rPr>
                        <a:t>10台</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0500">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lt1"/>
                          </a:solidFill>
                          <a:latin typeface="Microsoft JhengHei"/>
                          <a:ea typeface="Microsoft JhengHei"/>
                          <a:cs typeface="Microsoft JhengHei"/>
                          <a:sym typeface="Microsoft JhengHei"/>
                        </a:rPr>
                        <a:t>CPU</a:t>
                      </a:r>
                      <a:endParaRPr sz="2000" u="none" strike="noStrike" cap="none">
                        <a:solidFill>
                          <a:schemeClr val="lt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6核12緒 </a:t>
                      </a:r>
                      <a:endParaRPr sz="1400" u="none" strike="noStrike" cap="none"/>
                    </a:p>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Intel Core i7-8700 CPU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latin typeface="Microsoft JhengHei"/>
                          <a:ea typeface="Microsoft JhengHei"/>
                          <a:cs typeface="Microsoft JhengHei"/>
                          <a:sym typeface="Microsoft JhengHei"/>
                        </a:rPr>
                        <a:t>4</a:t>
                      </a:r>
                      <a:r>
                        <a:rPr lang="zh-TW" sz="2000" u="none" strike="noStrike" cap="none">
                          <a:solidFill>
                            <a:schemeClr val="dk1"/>
                          </a:solidFill>
                          <a:latin typeface="Microsoft JhengHei"/>
                          <a:ea typeface="Microsoft JhengHei"/>
                          <a:cs typeface="Microsoft JhengHei"/>
                          <a:sym typeface="Microsoft JhengHei"/>
                        </a:rPr>
                        <a:t>核</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67225">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lt1"/>
                          </a:solidFill>
                          <a:latin typeface="Microsoft JhengHei"/>
                          <a:ea typeface="Microsoft JhengHei"/>
                          <a:cs typeface="Microsoft JhengHei"/>
                          <a:sym typeface="Microsoft JhengHei"/>
                        </a:rPr>
                        <a:t>RAM</a:t>
                      </a:r>
                      <a:endParaRPr sz="2000" u="none" strike="noStrike" cap="none">
                        <a:solidFill>
                          <a:schemeClr val="lt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64GB</a:t>
                      </a:r>
                      <a:endParaRPr sz="1400" u="none" strike="noStrike" cap="none"/>
                    </a:p>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(DDR4-2666)</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latin typeface="Microsoft JhengHei"/>
                          <a:ea typeface="Microsoft JhengHei"/>
                          <a:cs typeface="Microsoft JhengHei"/>
                          <a:sym typeface="Microsoft JhengHei"/>
                        </a:rPr>
                        <a:t>20</a:t>
                      </a:r>
                      <a:r>
                        <a:rPr lang="zh-TW" sz="2000" u="none" strike="noStrike" cap="none">
                          <a:solidFill>
                            <a:schemeClr val="dk1"/>
                          </a:solidFill>
                          <a:latin typeface="Microsoft JhengHei"/>
                          <a:ea typeface="Microsoft JhengHei"/>
                          <a:cs typeface="Microsoft JhengHei"/>
                          <a:sym typeface="Microsoft JhengHei"/>
                        </a:rPr>
                        <a:t>GB</a:t>
                      </a:r>
                      <a:endParaRPr sz="2000"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67225">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solidFill>
                            <a:schemeClr val="lt1"/>
                          </a:solidFill>
                          <a:latin typeface="Microsoft JhengHei"/>
                          <a:ea typeface="Microsoft JhengHei"/>
                          <a:cs typeface="Microsoft JhengHei"/>
                          <a:sym typeface="Microsoft JhengHei"/>
                        </a:rPr>
                        <a:t>硬碟</a:t>
                      </a:r>
                      <a:endParaRPr sz="2000" u="none" strike="noStrike" cap="none">
                        <a:solidFill>
                          <a:schemeClr val="lt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1TB </a:t>
                      </a:r>
                      <a:endParaRPr sz="1400" u="none" strike="noStrike" cap="none"/>
                    </a:p>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(SSD)</a:t>
                      </a:r>
                      <a:endParaRPr sz="2000"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u="none" strike="noStrike" cap="none">
                          <a:solidFill>
                            <a:schemeClr val="dk1"/>
                          </a:solidFill>
                          <a:latin typeface="Microsoft JhengHei"/>
                          <a:ea typeface="Microsoft JhengHei"/>
                          <a:cs typeface="Microsoft JhengHei"/>
                          <a:sym typeface="Microsoft JhengHei"/>
                        </a:rPr>
                        <a:t>1TB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552" name="Google Shape;552;p55"/>
          <p:cNvGrpSpPr/>
          <p:nvPr/>
        </p:nvGrpSpPr>
        <p:grpSpPr>
          <a:xfrm>
            <a:off x="171450" y="468200"/>
            <a:ext cx="8292300" cy="708000"/>
            <a:chOff x="171450" y="636527"/>
            <a:chExt cx="8292300" cy="708000"/>
          </a:xfrm>
        </p:grpSpPr>
        <p:sp>
          <p:nvSpPr>
            <p:cNvPr id="553" name="Google Shape;553;p55"/>
            <p:cNvSpPr txBox="1"/>
            <p:nvPr/>
          </p:nvSpPr>
          <p:spPr>
            <a:xfrm>
              <a:off x="337650" y="636527"/>
              <a:ext cx="8126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環境配置 - Hadoop分散式系統配置</a:t>
              </a:r>
              <a:endParaRPr sz="4000" b="1" i="0" u="none" strike="noStrike" cap="none">
                <a:solidFill>
                  <a:srgbClr val="262626"/>
                </a:solidFill>
                <a:latin typeface="Arial"/>
                <a:ea typeface="Arial"/>
                <a:cs typeface="Arial"/>
                <a:sym typeface="Arial"/>
              </a:endParaRPr>
            </a:p>
          </p:txBody>
        </p:sp>
        <p:sp>
          <p:nvSpPr>
            <p:cNvPr id="554" name="Google Shape;554;p55"/>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555" name="Google Shape;555;p5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556" name="Google Shape;556;p55"/>
          <p:cNvGrpSpPr/>
          <p:nvPr/>
        </p:nvGrpSpPr>
        <p:grpSpPr>
          <a:xfrm>
            <a:off x="-247986" y="6515264"/>
            <a:ext cx="12630486" cy="348553"/>
            <a:chOff x="-247986" y="6493492"/>
            <a:chExt cx="12630486" cy="348553"/>
          </a:xfrm>
        </p:grpSpPr>
        <p:sp>
          <p:nvSpPr>
            <p:cNvPr id="557" name="Google Shape;557;p55"/>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558" name="Google Shape;558;p5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559" name="Google Shape;559;p5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560" name="Google Shape;560;p5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561" name="Google Shape;561;p5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562" name="Google Shape;562;p55"/>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563" name="Google Shape;563;p5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564" name="Google Shape;564;p5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6"/>
          <p:cNvCxnSpPr>
            <a:stCxn id="570" idx="0"/>
            <a:endCxn id="571" idx="1"/>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grpSp>
        <p:nvGrpSpPr>
          <p:cNvPr id="572" name="Google Shape;572;p56"/>
          <p:cNvGrpSpPr/>
          <p:nvPr/>
        </p:nvGrpSpPr>
        <p:grpSpPr>
          <a:xfrm>
            <a:off x="573781" y="2791391"/>
            <a:ext cx="1579427" cy="1595420"/>
            <a:chOff x="111893" y="2441240"/>
            <a:chExt cx="1579427" cy="1595420"/>
          </a:xfrm>
        </p:grpSpPr>
        <p:grpSp>
          <p:nvGrpSpPr>
            <p:cNvPr id="573" name="Google Shape;573;p56"/>
            <p:cNvGrpSpPr/>
            <p:nvPr/>
          </p:nvGrpSpPr>
          <p:grpSpPr>
            <a:xfrm>
              <a:off x="119920" y="3149227"/>
              <a:ext cx="1571400" cy="887433"/>
              <a:chOff x="1821" y="2506620"/>
              <a:chExt cx="1479300" cy="2811000"/>
            </a:xfrm>
          </p:grpSpPr>
          <p:sp>
            <p:nvSpPr>
              <p:cNvPr id="574" name="Google Shape;574;p56"/>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575" name="Google Shape;575;p56"/>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570" name="Google Shape;570;p56"/>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sp>
        <p:nvSpPr>
          <p:cNvPr id="576" name="Google Shape;576;p56"/>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cxnSp>
        <p:nvCxnSpPr>
          <p:cNvPr id="577" name="Google Shape;577;p56"/>
          <p:cNvCxnSpPr>
            <a:stCxn id="578" idx="0"/>
            <a:endCxn id="579" idx="1"/>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580" name="Google Shape;580;p56"/>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581" name="Google Shape;581;p56"/>
          <p:cNvGrpSpPr/>
          <p:nvPr/>
        </p:nvGrpSpPr>
        <p:grpSpPr>
          <a:xfrm>
            <a:off x="9822153" y="1745539"/>
            <a:ext cx="1636200" cy="3767572"/>
            <a:chOff x="10416965" y="1678633"/>
            <a:chExt cx="1636200" cy="3767572"/>
          </a:xfrm>
        </p:grpSpPr>
        <p:grpSp>
          <p:nvGrpSpPr>
            <p:cNvPr id="582" name="Google Shape;582;p56"/>
            <p:cNvGrpSpPr/>
            <p:nvPr/>
          </p:nvGrpSpPr>
          <p:grpSpPr>
            <a:xfrm>
              <a:off x="10416965" y="2187846"/>
              <a:ext cx="1603344" cy="2810880"/>
              <a:chOff x="1821" y="2506620"/>
              <a:chExt cx="1479373" cy="2810880"/>
            </a:xfrm>
          </p:grpSpPr>
          <p:sp>
            <p:nvSpPr>
              <p:cNvPr id="583" name="Google Shape;583;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56"/>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585" name="Google Shape;585;p56"/>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579" name="Google Shape;579;p56"/>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grpSp>
        <p:nvGrpSpPr>
          <p:cNvPr id="586" name="Google Shape;586;p56"/>
          <p:cNvGrpSpPr/>
          <p:nvPr/>
        </p:nvGrpSpPr>
        <p:grpSpPr>
          <a:xfrm>
            <a:off x="3314290" y="1044950"/>
            <a:ext cx="5428372" cy="873000"/>
            <a:chOff x="2404615" y="428309"/>
            <a:chExt cx="5428372" cy="873000"/>
          </a:xfrm>
        </p:grpSpPr>
        <p:grpSp>
          <p:nvGrpSpPr>
            <p:cNvPr id="587" name="Google Shape;587;p56"/>
            <p:cNvGrpSpPr/>
            <p:nvPr/>
          </p:nvGrpSpPr>
          <p:grpSpPr>
            <a:xfrm>
              <a:off x="5426322" y="859894"/>
              <a:ext cx="2406665" cy="420423"/>
              <a:chOff x="1821" y="2506620"/>
              <a:chExt cx="1479300" cy="2811000"/>
            </a:xfrm>
          </p:grpSpPr>
          <p:sp>
            <p:nvSpPr>
              <p:cNvPr id="588" name="Google Shape;588;p56"/>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56"/>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590" name="Google Shape;590;p56"/>
            <p:cNvGrpSpPr/>
            <p:nvPr/>
          </p:nvGrpSpPr>
          <p:grpSpPr>
            <a:xfrm>
              <a:off x="2404615" y="877337"/>
              <a:ext cx="2394529" cy="423972"/>
              <a:chOff x="1821" y="2506620"/>
              <a:chExt cx="1479373" cy="2810880"/>
            </a:xfrm>
          </p:grpSpPr>
          <p:sp>
            <p:nvSpPr>
              <p:cNvPr id="591" name="Google Shape;591;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56"/>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571" name="Google Shape;571;p56"/>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sp>
        <p:nvSpPr>
          <p:cNvPr id="593" name="Google Shape;593;p56"/>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sp>
        <p:nvSpPr>
          <p:cNvPr id="578" name="Google Shape;578;p56"/>
          <p:cNvSpPr/>
          <p:nvPr/>
        </p:nvSpPr>
        <p:spPr>
          <a:xfrm>
            <a:off x="5209732" y="4388075"/>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594" name="Google Shape;594;p56"/>
          <p:cNvSpPr/>
          <p:nvPr/>
        </p:nvSpPr>
        <p:spPr>
          <a:xfrm>
            <a:off x="3512679" y="4388075"/>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595" name="Google Shape;595;p56"/>
          <p:cNvSpPr/>
          <p:nvPr/>
        </p:nvSpPr>
        <p:spPr>
          <a:xfrm>
            <a:off x="6847512" y="4380575"/>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596" name="Google Shape;596;p56"/>
          <p:cNvGrpSpPr/>
          <p:nvPr/>
        </p:nvGrpSpPr>
        <p:grpSpPr>
          <a:xfrm>
            <a:off x="3550003" y="3838073"/>
            <a:ext cx="2394529" cy="402187"/>
            <a:chOff x="1821" y="2506620"/>
            <a:chExt cx="1479373" cy="2810880"/>
          </a:xfrm>
        </p:grpSpPr>
        <p:sp>
          <p:nvSpPr>
            <p:cNvPr id="597" name="Google Shape;597;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56"/>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599" name="Google Shape;599;p56"/>
          <p:cNvGrpSpPr/>
          <p:nvPr/>
        </p:nvGrpSpPr>
        <p:grpSpPr>
          <a:xfrm>
            <a:off x="5997449" y="3816288"/>
            <a:ext cx="2394529" cy="423972"/>
            <a:chOff x="1821" y="2506620"/>
            <a:chExt cx="1479373" cy="2810880"/>
          </a:xfrm>
        </p:grpSpPr>
        <p:sp>
          <p:nvSpPr>
            <p:cNvPr id="600" name="Google Shape;600;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56"/>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nvGrpSpPr>
          <p:cNvPr id="602" name="Google Shape;602;p56"/>
          <p:cNvGrpSpPr/>
          <p:nvPr/>
        </p:nvGrpSpPr>
        <p:grpSpPr>
          <a:xfrm>
            <a:off x="9349951" y="5813622"/>
            <a:ext cx="2580607" cy="422445"/>
            <a:chOff x="1821" y="2506620"/>
            <a:chExt cx="1479373" cy="2810880"/>
          </a:xfrm>
        </p:grpSpPr>
        <p:sp>
          <p:nvSpPr>
            <p:cNvPr id="603" name="Google Shape;603;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56"/>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605" name="Google Shape;605;p56"/>
          <p:cNvGrpSpPr/>
          <p:nvPr/>
        </p:nvGrpSpPr>
        <p:grpSpPr>
          <a:xfrm>
            <a:off x="42985" y="5844213"/>
            <a:ext cx="2654868" cy="914857"/>
            <a:chOff x="45024" y="875316"/>
            <a:chExt cx="2654868" cy="914857"/>
          </a:xfrm>
        </p:grpSpPr>
        <p:grpSp>
          <p:nvGrpSpPr>
            <p:cNvPr id="606" name="Google Shape;606;p56"/>
            <p:cNvGrpSpPr/>
            <p:nvPr/>
          </p:nvGrpSpPr>
          <p:grpSpPr>
            <a:xfrm>
              <a:off x="45024" y="875316"/>
              <a:ext cx="2654868" cy="441416"/>
              <a:chOff x="1821" y="2506620"/>
              <a:chExt cx="1479373" cy="2810880"/>
            </a:xfrm>
          </p:grpSpPr>
          <p:sp>
            <p:nvSpPr>
              <p:cNvPr id="607" name="Google Shape;607;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56"/>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609" name="Google Shape;609;p56"/>
            <p:cNvGrpSpPr/>
            <p:nvPr/>
          </p:nvGrpSpPr>
          <p:grpSpPr>
            <a:xfrm>
              <a:off x="45024" y="1377093"/>
              <a:ext cx="2654868" cy="413080"/>
              <a:chOff x="1821" y="2506620"/>
              <a:chExt cx="1479373" cy="2810880"/>
            </a:xfrm>
          </p:grpSpPr>
          <p:sp>
            <p:nvSpPr>
              <p:cNvPr id="610" name="Google Shape;610;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56"/>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612" name="Google Shape;612;p56"/>
          <p:cNvCxnSpPr>
            <a:stCxn id="571" idx="2"/>
            <a:endCxn id="585" idx="1"/>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613" name="Google Shape;613;p56"/>
          <p:cNvCxnSpPr>
            <a:stCxn id="571"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14" name="Google Shape;614;p56"/>
          <p:cNvCxnSpPr>
            <a:stCxn id="585" idx="0"/>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615" name="Google Shape;615;p56"/>
          <p:cNvGrpSpPr/>
          <p:nvPr/>
        </p:nvGrpSpPr>
        <p:grpSpPr>
          <a:xfrm>
            <a:off x="9442991" y="1021057"/>
            <a:ext cx="2394529" cy="423972"/>
            <a:chOff x="1821" y="2506620"/>
            <a:chExt cx="1479373" cy="2810880"/>
          </a:xfrm>
        </p:grpSpPr>
        <p:sp>
          <p:nvSpPr>
            <p:cNvPr id="616" name="Google Shape;616;p5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6"/>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618" name="Google Shape;618;p56"/>
          <p:cNvCxnSpPr>
            <a:stCxn id="576" idx="0"/>
            <a:endCxn id="588" idx="2"/>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19" name="Google Shape;619;p56"/>
          <p:cNvCxnSpPr>
            <a:stCxn id="576" idx="0"/>
            <a:endCxn id="591" idx="2"/>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20" name="Google Shape;620;p56"/>
          <p:cNvCxnSpPr>
            <a:stCxn id="576" idx="2"/>
            <a:endCxn id="601" idx="0"/>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21" name="Google Shape;621;p56"/>
          <p:cNvCxnSpPr>
            <a:stCxn id="576" idx="2"/>
            <a:endCxn id="597" idx="0"/>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22" name="Google Shape;622;p56"/>
          <p:cNvCxnSpPr>
            <a:stCxn id="574" idx="2"/>
            <a:endCxn id="578"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623" name="Google Shape;623;p56"/>
          <p:cNvCxnSpPr>
            <a:stCxn id="600" idx="3"/>
            <a:endCxn id="580"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24" name="Google Shape;624;p56"/>
          <p:cNvCxnSpPr>
            <a:stCxn id="597" idx="1"/>
            <a:endCxn id="580"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625" name="Google Shape;625;p56"/>
          <p:cNvGrpSpPr/>
          <p:nvPr/>
        </p:nvGrpSpPr>
        <p:grpSpPr>
          <a:xfrm>
            <a:off x="171450" y="468189"/>
            <a:ext cx="8007294" cy="708000"/>
            <a:chOff x="171450" y="636516"/>
            <a:chExt cx="8007294" cy="708000"/>
          </a:xfrm>
        </p:grpSpPr>
        <p:sp>
          <p:nvSpPr>
            <p:cNvPr id="626" name="Google Shape;626;p56"/>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627" name="Google Shape;627;p56"/>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628" name="Google Shape;628;p56"/>
          <p:cNvSpPr txBox="1"/>
          <p:nvPr/>
        </p:nvSpPr>
        <p:spPr>
          <a:xfrm>
            <a:off x="9774005" y="6297589"/>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cxnSp>
        <p:nvCxnSpPr>
          <p:cNvPr id="633" name="Google Shape;633;p14"/>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30"/>
              </a:srgbClr>
            </a:outerShdw>
          </a:effectLst>
        </p:spPr>
      </p:cxnSp>
      <p:sp>
        <p:nvSpPr>
          <p:cNvPr id="634" name="Google Shape;634;p14"/>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cxnSp>
        <p:nvCxnSpPr>
          <p:cNvPr id="635" name="Google Shape;635;p14"/>
          <p:cNvCxnSpPr>
            <a:stCxn id="636" idx="0"/>
            <a:endCxn id="637" idx="1"/>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638" name="Google Shape;638;p14"/>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639" name="Google Shape;639;p14"/>
          <p:cNvGrpSpPr/>
          <p:nvPr/>
        </p:nvGrpSpPr>
        <p:grpSpPr>
          <a:xfrm>
            <a:off x="9822153" y="1745539"/>
            <a:ext cx="1636200" cy="3767572"/>
            <a:chOff x="10416965" y="1678633"/>
            <a:chExt cx="1636200" cy="3767572"/>
          </a:xfrm>
        </p:grpSpPr>
        <p:grpSp>
          <p:nvGrpSpPr>
            <p:cNvPr id="640" name="Google Shape;640;p14"/>
            <p:cNvGrpSpPr/>
            <p:nvPr/>
          </p:nvGrpSpPr>
          <p:grpSpPr>
            <a:xfrm>
              <a:off x="10416965" y="2187846"/>
              <a:ext cx="1603344" cy="2810880"/>
              <a:chOff x="1821" y="2506620"/>
              <a:chExt cx="1479373" cy="2810880"/>
            </a:xfrm>
          </p:grpSpPr>
          <p:sp>
            <p:nvSpPr>
              <p:cNvPr id="641" name="Google Shape;641;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4"/>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643" name="Google Shape;643;p14"/>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637" name="Google Shape;637;p14"/>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grpSp>
        <p:nvGrpSpPr>
          <p:cNvPr id="644" name="Google Shape;644;p14"/>
          <p:cNvGrpSpPr/>
          <p:nvPr/>
        </p:nvGrpSpPr>
        <p:grpSpPr>
          <a:xfrm>
            <a:off x="3314290" y="1044950"/>
            <a:ext cx="5428372" cy="873000"/>
            <a:chOff x="2404615" y="428309"/>
            <a:chExt cx="5428372" cy="873000"/>
          </a:xfrm>
        </p:grpSpPr>
        <p:grpSp>
          <p:nvGrpSpPr>
            <p:cNvPr id="645" name="Google Shape;645;p14"/>
            <p:cNvGrpSpPr/>
            <p:nvPr/>
          </p:nvGrpSpPr>
          <p:grpSpPr>
            <a:xfrm>
              <a:off x="5426322" y="859894"/>
              <a:ext cx="2406665" cy="420423"/>
              <a:chOff x="1821" y="2506620"/>
              <a:chExt cx="1479300" cy="2811000"/>
            </a:xfrm>
          </p:grpSpPr>
          <p:sp>
            <p:nvSpPr>
              <p:cNvPr id="646" name="Google Shape;646;p14"/>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4"/>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648" name="Google Shape;648;p14"/>
            <p:cNvGrpSpPr/>
            <p:nvPr/>
          </p:nvGrpSpPr>
          <p:grpSpPr>
            <a:xfrm>
              <a:off x="2404615" y="877337"/>
              <a:ext cx="2394529" cy="423972"/>
              <a:chOff x="1821" y="2506620"/>
              <a:chExt cx="1479373" cy="2810880"/>
            </a:xfrm>
          </p:grpSpPr>
          <p:sp>
            <p:nvSpPr>
              <p:cNvPr id="649" name="Google Shape;649;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4"/>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651" name="Google Shape;651;p14"/>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sp>
        <p:nvSpPr>
          <p:cNvPr id="652" name="Google Shape;652;p14"/>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653" name="Google Shape;653;p14"/>
          <p:cNvGrpSpPr/>
          <p:nvPr/>
        </p:nvGrpSpPr>
        <p:grpSpPr>
          <a:xfrm>
            <a:off x="3512679" y="3816288"/>
            <a:ext cx="4971033" cy="1437287"/>
            <a:chOff x="3490003" y="4342175"/>
            <a:chExt cx="4971033" cy="1437287"/>
          </a:xfrm>
        </p:grpSpPr>
        <p:sp>
          <p:nvSpPr>
            <p:cNvPr id="636" name="Google Shape;636;p14"/>
            <p:cNvSpPr/>
            <p:nvPr/>
          </p:nvSpPr>
          <p:spPr>
            <a:xfrm>
              <a:off x="5187056" y="4913962"/>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654" name="Google Shape;654;p14"/>
            <p:cNvSpPr/>
            <p:nvPr/>
          </p:nvSpPr>
          <p:spPr>
            <a:xfrm>
              <a:off x="3490003" y="49139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655" name="Google Shape;655;p14"/>
            <p:cNvSpPr/>
            <p:nvPr/>
          </p:nvSpPr>
          <p:spPr>
            <a:xfrm>
              <a:off x="6824836" y="49064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656" name="Google Shape;656;p14"/>
            <p:cNvGrpSpPr/>
            <p:nvPr/>
          </p:nvGrpSpPr>
          <p:grpSpPr>
            <a:xfrm>
              <a:off x="3527327" y="4363960"/>
              <a:ext cx="2394529" cy="402187"/>
              <a:chOff x="1821" y="2506620"/>
              <a:chExt cx="1479373" cy="2810880"/>
            </a:xfrm>
          </p:grpSpPr>
          <p:sp>
            <p:nvSpPr>
              <p:cNvPr id="657" name="Google Shape;657;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4"/>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659" name="Google Shape;659;p14"/>
            <p:cNvGrpSpPr/>
            <p:nvPr/>
          </p:nvGrpSpPr>
          <p:grpSpPr>
            <a:xfrm>
              <a:off x="5974773" y="4342175"/>
              <a:ext cx="2394529" cy="423972"/>
              <a:chOff x="1821" y="2506620"/>
              <a:chExt cx="1479373" cy="2810880"/>
            </a:xfrm>
          </p:grpSpPr>
          <p:sp>
            <p:nvSpPr>
              <p:cNvPr id="660" name="Google Shape;660;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4"/>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grpSp>
        <p:nvGrpSpPr>
          <p:cNvPr id="662" name="Google Shape;662;p14"/>
          <p:cNvGrpSpPr/>
          <p:nvPr/>
        </p:nvGrpSpPr>
        <p:grpSpPr>
          <a:xfrm>
            <a:off x="9349951" y="5813622"/>
            <a:ext cx="2580607" cy="422445"/>
            <a:chOff x="1821" y="2506620"/>
            <a:chExt cx="1479373" cy="2810880"/>
          </a:xfrm>
        </p:grpSpPr>
        <p:sp>
          <p:nvSpPr>
            <p:cNvPr id="663" name="Google Shape;663;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4"/>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665" name="Google Shape;665;p14"/>
          <p:cNvCxnSpPr/>
          <p:nvPr/>
        </p:nvCxnSpPr>
        <p:spPr>
          <a:xfrm rot="-5400000" flipH="1">
            <a:off x="3251838" y="2502510"/>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30"/>
              </a:srgbClr>
            </a:outerShdw>
          </a:effectLst>
        </p:spPr>
      </p:cxnSp>
      <p:grpSp>
        <p:nvGrpSpPr>
          <p:cNvPr id="666" name="Google Shape;666;p14"/>
          <p:cNvGrpSpPr/>
          <p:nvPr/>
        </p:nvGrpSpPr>
        <p:grpSpPr>
          <a:xfrm>
            <a:off x="42985" y="5844213"/>
            <a:ext cx="2654868" cy="914857"/>
            <a:chOff x="45024" y="875316"/>
            <a:chExt cx="2654868" cy="914857"/>
          </a:xfrm>
        </p:grpSpPr>
        <p:grpSp>
          <p:nvGrpSpPr>
            <p:cNvPr id="667" name="Google Shape;667;p14"/>
            <p:cNvGrpSpPr/>
            <p:nvPr/>
          </p:nvGrpSpPr>
          <p:grpSpPr>
            <a:xfrm>
              <a:off x="45024" y="875316"/>
              <a:ext cx="2654868" cy="441416"/>
              <a:chOff x="1821" y="2506620"/>
              <a:chExt cx="1479373" cy="2810880"/>
            </a:xfrm>
          </p:grpSpPr>
          <p:sp>
            <p:nvSpPr>
              <p:cNvPr id="668" name="Google Shape;668;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4"/>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670" name="Google Shape;670;p14"/>
            <p:cNvGrpSpPr/>
            <p:nvPr/>
          </p:nvGrpSpPr>
          <p:grpSpPr>
            <a:xfrm>
              <a:off x="45024" y="1377093"/>
              <a:ext cx="2654868" cy="413080"/>
              <a:chOff x="1821" y="2506620"/>
              <a:chExt cx="1479373" cy="2810880"/>
            </a:xfrm>
          </p:grpSpPr>
          <p:sp>
            <p:nvSpPr>
              <p:cNvPr id="671" name="Google Shape;671;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4"/>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673" name="Google Shape;673;p14"/>
          <p:cNvCxnSpPr>
            <a:stCxn id="651" idx="2"/>
            <a:endCxn id="643" idx="1"/>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674" name="Google Shape;674;p14"/>
          <p:cNvCxnSpPr>
            <a:stCxn id="651"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75" name="Google Shape;675;p14"/>
          <p:cNvCxnSpPr>
            <a:stCxn id="643" idx="0"/>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676" name="Google Shape;676;p14"/>
          <p:cNvGrpSpPr/>
          <p:nvPr/>
        </p:nvGrpSpPr>
        <p:grpSpPr>
          <a:xfrm>
            <a:off x="9442991" y="1021057"/>
            <a:ext cx="2394529" cy="423972"/>
            <a:chOff x="1821" y="2506620"/>
            <a:chExt cx="1479373" cy="2810880"/>
          </a:xfrm>
        </p:grpSpPr>
        <p:sp>
          <p:nvSpPr>
            <p:cNvPr id="677" name="Google Shape;677;p14"/>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4"/>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679" name="Google Shape;679;p14"/>
          <p:cNvCxnSpPr>
            <a:stCxn id="634" idx="0"/>
            <a:endCxn id="646" idx="2"/>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80" name="Google Shape;680;p14"/>
          <p:cNvCxnSpPr>
            <a:stCxn id="634" idx="0"/>
            <a:endCxn id="649" idx="2"/>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81" name="Google Shape;681;p14"/>
          <p:cNvCxnSpPr>
            <a:stCxn id="634" idx="2"/>
            <a:endCxn id="661" idx="0"/>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82" name="Google Shape;682;p14"/>
          <p:cNvCxnSpPr>
            <a:stCxn id="634" idx="2"/>
            <a:endCxn id="657" idx="0"/>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83" name="Google Shape;683;p14"/>
          <p:cNvCxnSpPr>
            <a:stCxn id="660" idx="3"/>
            <a:endCxn id="638"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684" name="Google Shape;684;p14"/>
          <p:cNvCxnSpPr>
            <a:stCxn id="657" idx="1"/>
            <a:endCxn id="638"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sp>
        <p:nvSpPr>
          <p:cNvPr id="685" name="Google Shape;685;p14"/>
          <p:cNvSpPr/>
          <p:nvPr/>
        </p:nvSpPr>
        <p:spPr>
          <a:xfrm>
            <a:off x="0" y="0"/>
            <a:ext cx="12208200" cy="6858000"/>
          </a:xfrm>
          <a:prstGeom prst="rect">
            <a:avLst/>
          </a:prstGeom>
          <a:solidFill>
            <a:schemeClr val="accent3">
              <a:alpha val="6314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86" name="Google Shape;686;p14"/>
          <p:cNvGrpSpPr/>
          <p:nvPr/>
        </p:nvGrpSpPr>
        <p:grpSpPr>
          <a:xfrm>
            <a:off x="573781" y="2791391"/>
            <a:ext cx="1579427" cy="1595420"/>
            <a:chOff x="111893" y="2441240"/>
            <a:chExt cx="1579427" cy="1595420"/>
          </a:xfrm>
        </p:grpSpPr>
        <p:grpSp>
          <p:nvGrpSpPr>
            <p:cNvPr id="687" name="Google Shape;687;p14"/>
            <p:cNvGrpSpPr/>
            <p:nvPr/>
          </p:nvGrpSpPr>
          <p:grpSpPr>
            <a:xfrm>
              <a:off x="119920" y="3149227"/>
              <a:ext cx="1571400" cy="887433"/>
              <a:chOff x="1821" y="2506620"/>
              <a:chExt cx="1479300" cy="2811000"/>
            </a:xfrm>
          </p:grpSpPr>
          <p:sp>
            <p:nvSpPr>
              <p:cNvPr id="688" name="Google Shape;688;p14"/>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689" name="Google Shape;689;p14"/>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690" name="Google Shape;690;p14"/>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grpSp>
        <p:nvGrpSpPr>
          <p:cNvPr id="691" name="Google Shape;691;p14"/>
          <p:cNvGrpSpPr/>
          <p:nvPr/>
        </p:nvGrpSpPr>
        <p:grpSpPr>
          <a:xfrm>
            <a:off x="171450" y="468189"/>
            <a:ext cx="8007294" cy="708000"/>
            <a:chOff x="171450" y="636516"/>
            <a:chExt cx="8007294" cy="708000"/>
          </a:xfrm>
        </p:grpSpPr>
        <p:sp>
          <p:nvSpPr>
            <p:cNvPr id="692" name="Google Shape;692;p14"/>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693" name="Google Shape;693;p1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694" name="Google Shape;694;p14"/>
          <p:cNvGrpSpPr/>
          <p:nvPr/>
        </p:nvGrpSpPr>
        <p:grpSpPr>
          <a:xfrm>
            <a:off x="3314149" y="2657071"/>
            <a:ext cx="2394674" cy="1217422"/>
            <a:chOff x="3394832" y="4643575"/>
            <a:chExt cx="2508300" cy="3852600"/>
          </a:xfrm>
        </p:grpSpPr>
        <p:sp>
          <p:nvSpPr>
            <p:cNvPr id="695" name="Google Shape;695;p14"/>
            <p:cNvSpPr/>
            <p:nvPr/>
          </p:nvSpPr>
          <p:spPr>
            <a:xfrm rot="5400000">
              <a:off x="2722682" y="5315725"/>
              <a:ext cx="3852600" cy="2508300"/>
            </a:xfrm>
            <a:prstGeom prst="wedgeRoundRectCallout">
              <a:avLst>
                <a:gd name="adj1" fmla="val -11521"/>
                <a:gd name="adj2" fmla="val 91514"/>
                <a:gd name="adj3" fmla="val 16667"/>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6" name="Google Shape;696;p14"/>
            <p:cNvSpPr txBox="1"/>
            <p:nvPr/>
          </p:nvSpPr>
          <p:spPr>
            <a:xfrm>
              <a:off x="3566432" y="5449636"/>
              <a:ext cx="2165100" cy="2240400"/>
            </a:xfrm>
            <a:prstGeom prst="rect">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邊緣節點也是用戶端節點(Client)</a:t>
              </a:r>
              <a:endParaRPr sz="2000" b="0" i="0" u="none" strike="noStrike" cap="none">
                <a:solidFill>
                  <a:srgbClr val="FFFFFF"/>
                </a:solidFill>
                <a:latin typeface="Arial"/>
                <a:ea typeface="Arial"/>
                <a:cs typeface="Arial"/>
                <a:sym typeface="Arial"/>
              </a:endParaRPr>
            </a:p>
          </p:txBody>
        </p:sp>
      </p:grpSp>
      <p:sp>
        <p:nvSpPr>
          <p:cNvPr id="697" name="Google Shape;697;p14"/>
          <p:cNvSpPr txBox="1"/>
          <p:nvPr/>
        </p:nvSpPr>
        <p:spPr>
          <a:xfrm>
            <a:off x="9774005" y="6297589"/>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cxnSp>
        <p:nvCxnSpPr>
          <p:cNvPr id="702" name="Google Shape;702;p15"/>
          <p:cNvCxnSpPr/>
          <p:nvPr/>
        </p:nvCxnSpPr>
        <p:spPr>
          <a:xfrm flipH="1">
            <a:off x="7164662" y="4028147"/>
            <a:ext cx="1227300" cy="2176500"/>
          </a:xfrm>
          <a:prstGeom prst="bentConnector3">
            <a:avLst>
              <a:gd name="adj1" fmla="val -19402"/>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3730"/>
              </a:srgbClr>
            </a:outerShdw>
          </a:effectLst>
        </p:spPr>
      </p:cxnSp>
      <p:grpSp>
        <p:nvGrpSpPr>
          <p:cNvPr id="703" name="Google Shape;703;p15"/>
          <p:cNvGrpSpPr/>
          <p:nvPr/>
        </p:nvGrpSpPr>
        <p:grpSpPr>
          <a:xfrm>
            <a:off x="573781" y="2791391"/>
            <a:ext cx="1579427" cy="1595420"/>
            <a:chOff x="111893" y="2441240"/>
            <a:chExt cx="1579427" cy="1595420"/>
          </a:xfrm>
        </p:grpSpPr>
        <p:grpSp>
          <p:nvGrpSpPr>
            <p:cNvPr id="704" name="Google Shape;704;p15"/>
            <p:cNvGrpSpPr/>
            <p:nvPr/>
          </p:nvGrpSpPr>
          <p:grpSpPr>
            <a:xfrm>
              <a:off x="119920" y="3149227"/>
              <a:ext cx="1571400" cy="887433"/>
              <a:chOff x="1821" y="2506620"/>
              <a:chExt cx="1479300" cy="2811000"/>
            </a:xfrm>
          </p:grpSpPr>
          <p:sp>
            <p:nvSpPr>
              <p:cNvPr id="705" name="Google Shape;705;p15"/>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706" name="Google Shape;706;p15"/>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707" name="Google Shape;707;p15"/>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sp>
        <p:nvSpPr>
          <p:cNvPr id="708" name="Google Shape;708;p15"/>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sp>
        <p:nvSpPr>
          <p:cNvPr id="709" name="Google Shape;709;p15"/>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710" name="Google Shape;710;p15"/>
          <p:cNvGrpSpPr/>
          <p:nvPr/>
        </p:nvGrpSpPr>
        <p:grpSpPr>
          <a:xfrm>
            <a:off x="9822153" y="1745539"/>
            <a:ext cx="1636200" cy="3767572"/>
            <a:chOff x="10416965" y="1678633"/>
            <a:chExt cx="1636200" cy="3767572"/>
          </a:xfrm>
        </p:grpSpPr>
        <p:grpSp>
          <p:nvGrpSpPr>
            <p:cNvPr id="711" name="Google Shape;711;p15"/>
            <p:cNvGrpSpPr/>
            <p:nvPr/>
          </p:nvGrpSpPr>
          <p:grpSpPr>
            <a:xfrm>
              <a:off x="10416965" y="2187846"/>
              <a:ext cx="1603344" cy="2810880"/>
              <a:chOff x="1821" y="2506620"/>
              <a:chExt cx="1479373" cy="2810880"/>
            </a:xfrm>
          </p:grpSpPr>
          <p:sp>
            <p:nvSpPr>
              <p:cNvPr id="712" name="Google Shape;712;p15"/>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5"/>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714" name="Google Shape;714;p15"/>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715" name="Google Shape;715;p15"/>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sp>
        <p:nvSpPr>
          <p:cNvPr id="716" name="Google Shape;716;p15"/>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717" name="Google Shape;717;p15"/>
          <p:cNvGrpSpPr/>
          <p:nvPr/>
        </p:nvGrpSpPr>
        <p:grpSpPr>
          <a:xfrm>
            <a:off x="3512679" y="4380575"/>
            <a:ext cx="4971033" cy="873000"/>
            <a:chOff x="3490003" y="4906462"/>
            <a:chExt cx="4971033" cy="873000"/>
          </a:xfrm>
        </p:grpSpPr>
        <p:sp>
          <p:nvSpPr>
            <p:cNvPr id="718" name="Google Shape;718;p15"/>
            <p:cNvSpPr/>
            <p:nvPr/>
          </p:nvSpPr>
          <p:spPr>
            <a:xfrm>
              <a:off x="3490003" y="49139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719" name="Google Shape;719;p15"/>
            <p:cNvSpPr/>
            <p:nvPr/>
          </p:nvSpPr>
          <p:spPr>
            <a:xfrm>
              <a:off x="6824836" y="49064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grpSp>
        <p:nvGrpSpPr>
          <p:cNvPr id="720" name="Google Shape;720;p15"/>
          <p:cNvGrpSpPr/>
          <p:nvPr/>
        </p:nvGrpSpPr>
        <p:grpSpPr>
          <a:xfrm>
            <a:off x="9349951" y="5813622"/>
            <a:ext cx="2580607" cy="422445"/>
            <a:chOff x="1821" y="2506620"/>
            <a:chExt cx="1479373" cy="2810880"/>
          </a:xfrm>
        </p:grpSpPr>
        <p:sp>
          <p:nvSpPr>
            <p:cNvPr id="721" name="Google Shape;721;p15"/>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5"/>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723" name="Google Shape;723;p15"/>
          <p:cNvGrpSpPr/>
          <p:nvPr/>
        </p:nvGrpSpPr>
        <p:grpSpPr>
          <a:xfrm>
            <a:off x="42985" y="5844213"/>
            <a:ext cx="2654868" cy="914857"/>
            <a:chOff x="45024" y="875316"/>
            <a:chExt cx="2654868" cy="914857"/>
          </a:xfrm>
        </p:grpSpPr>
        <p:grpSp>
          <p:nvGrpSpPr>
            <p:cNvPr id="724" name="Google Shape;724;p15"/>
            <p:cNvGrpSpPr/>
            <p:nvPr/>
          </p:nvGrpSpPr>
          <p:grpSpPr>
            <a:xfrm>
              <a:off x="45024" y="875316"/>
              <a:ext cx="2654868" cy="441416"/>
              <a:chOff x="1821" y="2506620"/>
              <a:chExt cx="1479373" cy="2810880"/>
            </a:xfrm>
          </p:grpSpPr>
          <p:sp>
            <p:nvSpPr>
              <p:cNvPr id="725" name="Google Shape;725;p15"/>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5"/>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727" name="Google Shape;727;p15"/>
            <p:cNvGrpSpPr/>
            <p:nvPr/>
          </p:nvGrpSpPr>
          <p:grpSpPr>
            <a:xfrm>
              <a:off x="45024" y="1377093"/>
              <a:ext cx="2654868" cy="413080"/>
              <a:chOff x="1821" y="2506620"/>
              <a:chExt cx="1479373" cy="2810880"/>
            </a:xfrm>
          </p:grpSpPr>
          <p:sp>
            <p:nvSpPr>
              <p:cNvPr id="728" name="Google Shape;728;p15"/>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5"/>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730" name="Google Shape;730;p15"/>
          <p:cNvCxnSpPr>
            <a:stCxn id="707" idx="0"/>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731" name="Google Shape;731;p15"/>
          <p:cNvCxnSpPr>
            <a:endCxn id="714" idx="1"/>
          </p:cNvCxnSpPr>
          <p:nvPr/>
        </p:nvCxnSpPr>
        <p:spPr>
          <a:xfrm>
            <a:off x="5965353" y="1910389"/>
            <a:ext cx="3856800" cy="2721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732" name="Google Shape;732;p15"/>
          <p:cNvCxnSpPr/>
          <p:nvPr/>
        </p:nvCxnSpPr>
        <p:spPr>
          <a:xfrm rot="10800000" flipH="1">
            <a:off x="6751157" y="586700"/>
            <a:ext cx="2697000" cy="89100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733" name="Google Shape;733;p15"/>
          <p:cNvCxnSpPr/>
          <p:nvPr/>
        </p:nvCxnSpPr>
        <p:spPr>
          <a:xfrm>
            <a:off x="3550003" y="4039236"/>
            <a:ext cx="1219800" cy="2165400"/>
          </a:xfrm>
          <a:prstGeom prst="bentConnector3">
            <a:avLst>
              <a:gd name="adj1" fmla="val -1874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3730"/>
              </a:srgbClr>
            </a:outerShdw>
          </a:effectLst>
        </p:spPr>
      </p:cxnSp>
      <p:cxnSp>
        <p:nvCxnSpPr>
          <p:cNvPr id="734" name="Google Shape;734;p15"/>
          <p:cNvCxnSpPr>
            <a:stCxn id="714" idx="0"/>
          </p:cNvCxnSpPr>
          <p:nvPr/>
        </p:nvCxnSpPr>
        <p:spPr>
          <a:xfrm rot="10800000" flipH="1">
            <a:off x="10640253" y="804439"/>
            <a:ext cx="5100" cy="94110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735" name="Google Shape;735;p15"/>
          <p:cNvGrpSpPr/>
          <p:nvPr/>
        </p:nvGrpSpPr>
        <p:grpSpPr>
          <a:xfrm>
            <a:off x="9442991" y="1021057"/>
            <a:ext cx="2394529" cy="423972"/>
            <a:chOff x="1821" y="2506620"/>
            <a:chExt cx="1479373" cy="2810880"/>
          </a:xfrm>
        </p:grpSpPr>
        <p:sp>
          <p:nvSpPr>
            <p:cNvPr id="736" name="Google Shape;736;p15"/>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5"/>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738" name="Google Shape;738;p15"/>
          <p:cNvCxnSpPr>
            <a:stCxn id="708" idx="0"/>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739" name="Google Shape;739;p15"/>
          <p:cNvCxnSpPr>
            <a:stCxn id="708" idx="0"/>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740" name="Google Shape;740;p15"/>
          <p:cNvCxnSpPr>
            <a:stCxn id="708" idx="2"/>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741" name="Google Shape;741;p15"/>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30"/>
              </a:srgbClr>
            </a:outerShdw>
          </a:effectLst>
        </p:spPr>
      </p:cxnSp>
      <p:cxnSp>
        <p:nvCxnSpPr>
          <p:cNvPr id="742" name="Google Shape;742;p15"/>
          <p:cNvCxnSpPr>
            <a:stCxn id="708" idx="2"/>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743" name="Google Shape;743;p15"/>
          <p:cNvCxnSpPr>
            <a:stCxn id="705"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744" name="Google Shape;744;p15"/>
          <p:cNvSpPr/>
          <p:nvPr/>
        </p:nvSpPr>
        <p:spPr>
          <a:xfrm>
            <a:off x="0" y="0"/>
            <a:ext cx="12197700" cy="6876300"/>
          </a:xfrm>
          <a:prstGeom prst="rect">
            <a:avLst/>
          </a:prstGeom>
          <a:solidFill>
            <a:schemeClr val="accent3">
              <a:alpha val="6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grpSp>
        <p:nvGrpSpPr>
          <p:cNvPr id="745" name="Google Shape;745;p15"/>
          <p:cNvGrpSpPr/>
          <p:nvPr/>
        </p:nvGrpSpPr>
        <p:grpSpPr>
          <a:xfrm>
            <a:off x="3314290" y="1044950"/>
            <a:ext cx="5428380" cy="872846"/>
            <a:chOff x="2404615" y="428309"/>
            <a:chExt cx="5428380" cy="872846"/>
          </a:xfrm>
        </p:grpSpPr>
        <p:grpSp>
          <p:nvGrpSpPr>
            <p:cNvPr id="746" name="Google Shape;746;p15"/>
            <p:cNvGrpSpPr/>
            <p:nvPr/>
          </p:nvGrpSpPr>
          <p:grpSpPr>
            <a:xfrm>
              <a:off x="5426322" y="859985"/>
              <a:ext cx="2406673" cy="420526"/>
              <a:chOff x="1821" y="2506620"/>
              <a:chExt cx="1479300" cy="2811000"/>
            </a:xfrm>
          </p:grpSpPr>
          <p:sp>
            <p:nvSpPr>
              <p:cNvPr id="747" name="Google Shape;747;p15"/>
              <p:cNvSpPr/>
              <p:nvPr/>
            </p:nvSpPr>
            <p:spPr>
              <a:xfrm>
                <a:off x="1821" y="2506620"/>
                <a:ext cx="1479300" cy="2811000"/>
              </a:xfrm>
              <a:prstGeom prst="roundRect">
                <a:avLst>
                  <a:gd name="adj" fmla="val 16667"/>
                </a:avLst>
              </a:prstGeom>
              <a:solidFill>
                <a:srgbClr val="CFDEEF">
                  <a:alpha val="88627"/>
                </a:srgbClr>
              </a:solidFill>
              <a:ln w="12700" cap="flat" cmpd="sng">
                <a:solidFill>
                  <a:srgbClr val="CFDEEF">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5"/>
              <p:cNvSpPr txBox="1"/>
              <p:nvPr/>
            </p:nvSpPr>
            <p:spPr>
              <a:xfrm>
                <a:off x="74038" y="2578837"/>
                <a:ext cx="1335000" cy="2666400"/>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749" name="Google Shape;749;p15"/>
            <p:cNvGrpSpPr/>
            <p:nvPr/>
          </p:nvGrpSpPr>
          <p:grpSpPr>
            <a:xfrm>
              <a:off x="2404615" y="877256"/>
              <a:ext cx="2394395" cy="423899"/>
              <a:chOff x="1821" y="2506620"/>
              <a:chExt cx="1479300" cy="2811000"/>
            </a:xfrm>
          </p:grpSpPr>
          <p:sp>
            <p:nvSpPr>
              <p:cNvPr id="750" name="Google Shape;750;p15"/>
              <p:cNvSpPr/>
              <p:nvPr/>
            </p:nvSpPr>
            <p:spPr>
              <a:xfrm>
                <a:off x="1821" y="2506620"/>
                <a:ext cx="1479300" cy="2811000"/>
              </a:xfrm>
              <a:prstGeom prst="roundRect">
                <a:avLst>
                  <a:gd name="adj" fmla="val 16667"/>
                </a:avLst>
              </a:prstGeom>
              <a:solidFill>
                <a:srgbClr val="CFDEEF">
                  <a:alpha val="88627"/>
                </a:srgbClr>
              </a:solidFill>
              <a:ln w="12700" cap="flat" cmpd="sng">
                <a:solidFill>
                  <a:srgbClr val="CFDEEF">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
              <p:cNvSpPr txBox="1"/>
              <p:nvPr/>
            </p:nvSpPr>
            <p:spPr>
              <a:xfrm>
                <a:off x="74037" y="2578837"/>
                <a:ext cx="1335000" cy="2666400"/>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752" name="Google Shape;752;p15"/>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grpSp>
        <p:nvGrpSpPr>
          <p:cNvPr id="753" name="Google Shape;753;p15"/>
          <p:cNvGrpSpPr/>
          <p:nvPr/>
        </p:nvGrpSpPr>
        <p:grpSpPr>
          <a:xfrm>
            <a:off x="3550003" y="3816207"/>
            <a:ext cx="4841841" cy="1429868"/>
            <a:chOff x="3550003" y="3816207"/>
            <a:chExt cx="4841841" cy="1429868"/>
          </a:xfrm>
        </p:grpSpPr>
        <p:sp>
          <p:nvSpPr>
            <p:cNvPr id="754" name="Google Shape;754;p15"/>
            <p:cNvSpPr/>
            <p:nvPr/>
          </p:nvSpPr>
          <p:spPr>
            <a:xfrm>
              <a:off x="5209732" y="4388075"/>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755" name="Google Shape;755;p15"/>
            <p:cNvGrpSpPr/>
            <p:nvPr/>
          </p:nvGrpSpPr>
          <p:grpSpPr>
            <a:xfrm>
              <a:off x="3550003" y="3838118"/>
              <a:ext cx="2394395" cy="402254"/>
              <a:chOff x="1821" y="2506620"/>
              <a:chExt cx="1479300" cy="2811000"/>
            </a:xfrm>
          </p:grpSpPr>
          <p:sp>
            <p:nvSpPr>
              <p:cNvPr id="756" name="Google Shape;756;p15"/>
              <p:cNvSpPr/>
              <p:nvPr/>
            </p:nvSpPr>
            <p:spPr>
              <a:xfrm>
                <a:off x="1821" y="2506620"/>
                <a:ext cx="1479300" cy="2811000"/>
              </a:xfrm>
              <a:prstGeom prst="roundRect">
                <a:avLst>
                  <a:gd name="adj" fmla="val 16667"/>
                </a:avLst>
              </a:prstGeom>
              <a:solidFill>
                <a:srgbClr val="CFDEEF">
                  <a:alpha val="88627"/>
                </a:srgbClr>
              </a:solidFill>
              <a:ln w="12700" cap="flat" cmpd="sng">
                <a:solidFill>
                  <a:srgbClr val="CFDEEF">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5"/>
              <p:cNvSpPr txBox="1"/>
              <p:nvPr/>
            </p:nvSpPr>
            <p:spPr>
              <a:xfrm>
                <a:off x="74037" y="2578837"/>
                <a:ext cx="1335000" cy="2666400"/>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758" name="Google Shape;758;p15"/>
            <p:cNvGrpSpPr/>
            <p:nvPr/>
          </p:nvGrpSpPr>
          <p:grpSpPr>
            <a:xfrm>
              <a:off x="5997449" y="3816207"/>
              <a:ext cx="2394395" cy="423899"/>
              <a:chOff x="1821" y="2506620"/>
              <a:chExt cx="1479300" cy="2811000"/>
            </a:xfrm>
          </p:grpSpPr>
          <p:sp>
            <p:nvSpPr>
              <p:cNvPr id="759" name="Google Shape;759;p15"/>
              <p:cNvSpPr/>
              <p:nvPr/>
            </p:nvSpPr>
            <p:spPr>
              <a:xfrm>
                <a:off x="1821" y="2506620"/>
                <a:ext cx="1479300" cy="2811000"/>
              </a:xfrm>
              <a:prstGeom prst="roundRect">
                <a:avLst>
                  <a:gd name="adj" fmla="val 16667"/>
                </a:avLst>
              </a:prstGeom>
              <a:solidFill>
                <a:srgbClr val="CFDEEF">
                  <a:alpha val="88627"/>
                </a:srgbClr>
              </a:solidFill>
              <a:ln w="12700" cap="flat" cmpd="sng">
                <a:solidFill>
                  <a:srgbClr val="CFDEEF">
                    <a:alpha val="88627"/>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5"/>
              <p:cNvSpPr txBox="1"/>
              <p:nvPr/>
            </p:nvSpPr>
            <p:spPr>
              <a:xfrm>
                <a:off x="74037" y="2578837"/>
                <a:ext cx="1335000" cy="2666400"/>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grpSp>
        <p:nvGrpSpPr>
          <p:cNvPr id="761" name="Google Shape;761;p15"/>
          <p:cNvGrpSpPr/>
          <p:nvPr/>
        </p:nvGrpSpPr>
        <p:grpSpPr>
          <a:xfrm>
            <a:off x="7709850" y="3545732"/>
            <a:ext cx="2935500" cy="1241169"/>
            <a:chOff x="147986" y="4414033"/>
            <a:chExt cx="2935500" cy="2284500"/>
          </a:xfrm>
        </p:grpSpPr>
        <p:sp>
          <p:nvSpPr>
            <p:cNvPr id="762" name="Google Shape;762;p15"/>
            <p:cNvSpPr/>
            <p:nvPr/>
          </p:nvSpPr>
          <p:spPr>
            <a:xfrm>
              <a:off x="147986" y="4414033"/>
              <a:ext cx="2935500" cy="2284500"/>
            </a:xfrm>
            <a:prstGeom prst="wedgeRoundRectCallout">
              <a:avLst>
                <a:gd name="adj1" fmla="val -74768"/>
                <a:gd name="adj2" fmla="val 49138"/>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3" name="Google Shape;763;p15"/>
            <p:cNvSpPr txBox="1"/>
            <p:nvPr/>
          </p:nvSpPr>
          <p:spPr>
            <a:xfrm>
              <a:off x="298291" y="4621334"/>
              <a:ext cx="2634900" cy="1869900"/>
            </a:xfrm>
            <a:prstGeom prst="rect">
              <a:avLst/>
            </a:prstGeom>
            <a:solidFill>
              <a:srgbClr val="418CA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負責叢集系統的結構，管理和維護分散式系統(HDFS)。</a:t>
              </a:r>
              <a:endParaRPr sz="2000" b="0" i="0" u="none" strike="noStrike" cap="none">
                <a:solidFill>
                  <a:srgbClr val="FFFFFF"/>
                </a:solidFill>
                <a:latin typeface="Arial"/>
                <a:ea typeface="Arial"/>
                <a:cs typeface="Arial"/>
                <a:sym typeface="Arial"/>
              </a:endParaRPr>
            </a:p>
          </p:txBody>
        </p:sp>
      </p:grpSp>
      <p:grpSp>
        <p:nvGrpSpPr>
          <p:cNvPr id="764" name="Google Shape;764;p15"/>
          <p:cNvGrpSpPr/>
          <p:nvPr/>
        </p:nvGrpSpPr>
        <p:grpSpPr>
          <a:xfrm>
            <a:off x="7709850" y="1425907"/>
            <a:ext cx="2935500" cy="1241169"/>
            <a:chOff x="-551864" y="1619951"/>
            <a:chExt cx="2935500" cy="2284500"/>
          </a:xfrm>
        </p:grpSpPr>
        <p:sp>
          <p:nvSpPr>
            <p:cNvPr id="765" name="Google Shape;765;p15"/>
            <p:cNvSpPr/>
            <p:nvPr/>
          </p:nvSpPr>
          <p:spPr>
            <a:xfrm>
              <a:off x="-551864" y="1619951"/>
              <a:ext cx="2935500" cy="2284500"/>
            </a:xfrm>
            <a:prstGeom prst="wedgeRoundRectCallout">
              <a:avLst>
                <a:gd name="adj1" fmla="val -76507"/>
                <a:gd name="adj2" fmla="val -47886"/>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6" name="Google Shape;766;p15"/>
            <p:cNvSpPr txBox="1"/>
            <p:nvPr/>
          </p:nvSpPr>
          <p:spPr>
            <a:xfrm>
              <a:off x="-401559" y="1827274"/>
              <a:ext cx="2634900" cy="1869900"/>
            </a:xfrm>
            <a:prstGeom prst="rect">
              <a:avLst/>
            </a:prstGeom>
            <a:solidFill>
              <a:srgbClr val="418CA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負責整個叢集系統資源的管理分配，也是YARN系統核心。</a:t>
              </a:r>
              <a:endParaRPr sz="2000" b="0" i="0" u="none" strike="noStrike" cap="none">
                <a:solidFill>
                  <a:srgbClr val="FFFFFF"/>
                </a:solidFill>
                <a:latin typeface="Arial"/>
                <a:ea typeface="Arial"/>
                <a:cs typeface="Arial"/>
                <a:sym typeface="Arial"/>
              </a:endParaRPr>
            </a:p>
          </p:txBody>
        </p:sp>
      </p:grpSp>
      <p:grpSp>
        <p:nvGrpSpPr>
          <p:cNvPr id="767" name="Google Shape;767;p15"/>
          <p:cNvGrpSpPr/>
          <p:nvPr/>
        </p:nvGrpSpPr>
        <p:grpSpPr>
          <a:xfrm>
            <a:off x="171450" y="468189"/>
            <a:ext cx="8007294" cy="708000"/>
            <a:chOff x="171450" y="636516"/>
            <a:chExt cx="8007294" cy="708000"/>
          </a:xfrm>
        </p:grpSpPr>
        <p:sp>
          <p:nvSpPr>
            <p:cNvPr id="768" name="Google Shape;768;p15"/>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769" name="Google Shape;769;p1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770" name="Google Shape;770;p15"/>
          <p:cNvSpPr txBox="1"/>
          <p:nvPr/>
        </p:nvSpPr>
        <p:spPr>
          <a:xfrm>
            <a:off x="9774005" y="6297614"/>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16"/>
          <p:cNvGrpSpPr/>
          <p:nvPr/>
        </p:nvGrpSpPr>
        <p:grpSpPr>
          <a:xfrm>
            <a:off x="573781" y="2791391"/>
            <a:ext cx="1579427" cy="1595420"/>
            <a:chOff x="111893" y="2441240"/>
            <a:chExt cx="1579427" cy="1595420"/>
          </a:xfrm>
        </p:grpSpPr>
        <p:grpSp>
          <p:nvGrpSpPr>
            <p:cNvPr id="776" name="Google Shape;776;p16"/>
            <p:cNvGrpSpPr/>
            <p:nvPr/>
          </p:nvGrpSpPr>
          <p:grpSpPr>
            <a:xfrm>
              <a:off x="119920" y="3149227"/>
              <a:ext cx="1571400" cy="887433"/>
              <a:chOff x="1821" y="2506620"/>
              <a:chExt cx="1479300" cy="2811000"/>
            </a:xfrm>
          </p:grpSpPr>
          <p:sp>
            <p:nvSpPr>
              <p:cNvPr id="777" name="Google Shape;777;p16"/>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778" name="Google Shape;778;p16"/>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779" name="Google Shape;779;p16"/>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cxnSp>
        <p:nvCxnSpPr>
          <p:cNvPr id="780" name="Google Shape;780;p16"/>
          <p:cNvCxnSpPr>
            <a:stCxn id="781" idx="0"/>
            <a:endCxn id="782" idx="1"/>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grpSp>
        <p:nvGrpSpPr>
          <p:cNvPr id="783" name="Google Shape;783;p16"/>
          <p:cNvGrpSpPr/>
          <p:nvPr/>
        </p:nvGrpSpPr>
        <p:grpSpPr>
          <a:xfrm>
            <a:off x="9822153" y="1745539"/>
            <a:ext cx="1636200" cy="3767572"/>
            <a:chOff x="10416965" y="1678633"/>
            <a:chExt cx="1636200" cy="3767572"/>
          </a:xfrm>
        </p:grpSpPr>
        <p:grpSp>
          <p:nvGrpSpPr>
            <p:cNvPr id="784" name="Google Shape;784;p16"/>
            <p:cNvGrpSpPr/>
            <p:nvPr/>
          </p:nvGrpSpPr>
          <p:grpSpPr>
            <a:xfrm>
              <a:off x="10416965" y="2187846"/>
              <a:ext cx="1603344" cy="2810880"/>
              <a:chOff x="1821" y="2506620"/>
              <a:chExt cx="1479373" cy="2810880"/>
            </a:xfrm>
          </p:grpSpPr>
          <p:sp>
            <p:nvSpPr>
              <p:cNvPr id="785" name="Google Shape;785;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6"/>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787" name="Google Shape;787;p16"/>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782" name="Google Shape;782;p16"/>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grpSp>
        <p:nvGrpSpPr>
          <p:cNvPr id="788" name="Google Shape;788;p16"/>
          <p:cNvGrpSpPr/>
          <p:nvPr/>
        </p:nvGrpSpPr>
        <p:grpSpPr>
          <a:xfrm>
            <a:off x="3314290" y="1044950"/>
            <a:ext cx="5428372" cy="873000"/>
            <a:chOff x="2404615" y="428309"/>
            <a:chExt cx="5428372" cy="873000"/>
          </a:xfrm>
        </p:grpSpPr>
        <p:grpSp>
          <p:nvGrpSpPr>
            <p:cNvPr id="789" name="Google Shape;789;p16"/>
            <p:cNvGrpSpPr/>
            <p:nvPr/>
          </p:nvGrpSpPr>
          <p:grpSpPr>
            <a:xfrm>
              <a:off x="5426322" y="859894"/>
              <a:ext cx="2406665" cy="420423"/>
              <a:chOff x="1821" y="2506620"/>
              <a:chExt cx="1479300" cy="2811000"/>
            </a:xfrm>
          </p:grpSpPr>
          <p:sp>
            <p:nvSpPr>
              <p:cNvPr id="790" name="Google Shape;790;p16"/>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6"/>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792" name="Google Shape;792;p16"/>
            <p:cNvGrpSpPr/>
            <p:nvPr/>
          </p:nvGrpSpPr>
          <p:grpSpPr>
            <a:xfrm>
              <a:off x="2404615" y="877337"/>
              <a:ext cx="2394529" cy="423972"/>
              <a:chOff x="1821" y="2506620"/>
              <a:chExt cx="1479373" cy="2810880"/>
            </a:xfrm>
          </p:grpSpPr>
          <p:sp>
            <p:nvSpPr>
              <p:cNvPr id="793" name="Google Shape;793;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6"/>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795" name="Google Shape;795;p16"/>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sp>
        <p:nvSpPr>
          <p:cNvPr id="796" name="Google Shape;796;p16"/>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797" name="Google Shape;797;p16"/>
          <p:cNvGrpSpPr/>
          <p:nvPr/>
        </p:nvGrpSpPr>
        <p:grpSpPr>
          <a:xfrm>
            <a:off x="3512679" y="3816288"/>
            <a:ext cx="4971033" cy="1437287"/>
            <a:chOff x="3490003" y="4342175"/>
            <a:chExt cx="4971033" cy="1437287"/>
          </a:xfrm>
        </p:grpSpPr>
        <p:sp>
          <p:nvSpPr>
            <p:cNvPr id="781" name="Google Shape;781;p16"/>
            <p:cNvSpPr/>
            <p:nvPr/>
          </p:nvSpPr>
          <p:spPr>
            <a:xfrm>
              <a:off x="5187056" y="4913962"/>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798" name="Google Shape;798;p16"/>
            <p:cNvSpPr/>
            <p:nvPr/>
          </p:nvSpPr>
          <p:spPr>
            <a:xfrm>
              <a:off x="3490003" y="49139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799" name="Google Shape;799;p16"/>
            <p:cNvSpPr/>
            <p:nvPr/>
          </p:nvSpPr>
          <p:spPr>
            <a:xfrm>
              <a:off x="6824836" y="49064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800" name="Google Shape;800;p16"/>
            <p:cNvGrpSpPr/>
            <p:nvPr/>
          </p:nvGrpSpPr>
          <p:grpSpPr>
            <a:xfrm>
              <a:off x="3527327" y="4363960"/>
              <a:ext cx="2394529" cy="402187"/>
              <a:chOff x="1821" y="2506620"/>
              <a:chExt cx="1479373" cy="2810880"/>
            </a:xfrm>
          </p:grpSpPr>
          <p:sp>
            <p:nvSpPr>
              <p:cNvPr id="801" name="Google Shape;801;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6"/>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803" name="Google Shape;803;p16"/>
            <p:cNvGrpSpPr/>
            <p:nvPr/>
          </p:nvGrpSpPr>
          <p:grpSpPr>
            <a:xfrm>
              <a:off x="5974773" y="4342175"/>
              <a:ext cx="2394529" cy="423972"/>
              <a:chOff x="1821" y="2506620"/>
              <a:chExt cx="1479373" cy="2810880"/>
            </a:xfrm>
          </p:grpSpPr>
          <p:sp>
            <p:nvSpPr>
              <p:cNvPr id="804" name="Google Shape;804;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6"/>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grpSp>
        <p:nvGrpSpPr>
          <p:cNvPr id="806" name="Google Shape;806;p16"/>
          <p:cNvGrpSpPr/>
          <p:nvPr/>
        </p:nvGrpSpPr>
        <p:grpSpPr>
          <a:xfrm>
            <a:off x="9349951" y="5813622"/>
            <a:ext cx="2580607" cy="422445"/>
            <a:chOff x="1821" y="2506620"/>
            <a:chExt cx="1479373" cy="2810880"/>
          </a:xfrm>
        </p:grpSpPr>
        <p:sp>
          <p:nvSpPr>
            <p:cNvPr id="807" name="Google Shape;807;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6"/>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809" name="Google Shape;809;p16"/>
          <p:cNvGrpSpPr/>
          <p:nvPr/>
        </p:nvGrpSpPr>
        <p:grpSpPr>
          <a:xfrm>
            <a:off x="42985" y="5844213"/>
            <a:ext cx="2654868" cy="914857"/>
            <a:chOff x="45024" y="875316"/>
            <a:chExt cx="2654868" cy="914857"/>
          </a:xfrm>
        </p:grpSpPr>
        <p:grpSp>
          <p:nvGrpSpPr>
            <p:cNvPr id="810" name="Google Shape;810;p16"/>
            <p:cNvGrpSpPr/>
            <p:nvPr/>
          </p:nvGrpSpPr>
          <p:grpSpPr>
            <a:xfrm>
              <a:off x="45024" y="875316"/>
              <a:ext cx="2654868" cy="441416"/>
              <a:chOff x="1821" y="2506620"/>
              <a:chExt cx="1479373" cy="2810880"/>
            </a:xfrm>
          </p:grpSpPr>
          <p:sp>
            <p:nvSpPr>
              <p:cNvPr id="811" name="Google Shape;811;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6"/>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813" name="Google Shape;813;p16"/>
            <p:cNvGrpSpPr/>
            <p:nvPr/>
          </p:nvGrpSpPr>
          <p:grpSpPr>
            <a:xfrm>
              <a:off x="45024" y="1377093"/>
              <a:ext cx="2654868" cy="413080"/>
              <a:chOff x="1821" y="2506620"/>
              <a:chExt cx="1479373" cy="2810880"/>
            </a:xfrm>
          </p:grpSpPr>
          <p:sp>
            <p:nvSpPr>
              <p:cNvPr id="814" name="Google Shape;814;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6"/>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816" name="Google Shape;816;p16"/>
          <p:cNvCxnSpPr>
            <a:stCxn id="779" idx="0"/>
            <a:endCxn id="795" idx="1"/>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17" name="Google Shape;817;p16"/>
          <p:cNvCxnSpPr>
            <a:stCxn id="795" idx="2"/>
            <a:endCxn id="787" idx="1"/>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18" name="Google Shape;818;p16"/>
          <p:cNvCxnSpPr>
            <a:stCxn id="795"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19" name="Google Shape;819;p16"/>
          <p:cNvCxnSpPr>
            <a:stCxn id="787" idx="0"/>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820" name="Google Shape;820;p16"/>
          <p:cNvGrpSpPr/>
          <p:nvPr/>
        </p:nvGrpSpPr>
        <p:grpSpPr>
          <a:xfrm>
            <a:off x="9442991" y="1021057"/>
            <a:ext cx="2394529" cy="423972"/>
            <a:chOff x="1821" y="2506620"/>
            <a:chExt cx="1479373" cy="2810880"/>
          </a:xfrm>
        </p:grpSpPr>
        <p:sp>
          <p:nvSpPr>
            <p:cNvPr id="821" name="Google Shape;821;p16"/>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6"/>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823" name="Google Shape;823;p16"/>
          <p:cNvCxnSpPr>
            <a:endCxn id="790" idx="2"/>
          </p:cNvCxnSpPr>
          <p:nvPr/>
        </p:nvCxnSpPr>
        <p:spPr>
          <a:xfrm rot="10800000" flipH="1">
            <a:off x="5965530" y="1896958"/>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24" name="Google Shape;824;p16"/>
          <p:cNvCxnSpPr>
            <a:endCxn id="793" idx="2"/>
          </p:cNvCxnSpPr>
          <p:nvPr/>
        </p:nvCxnSpPr>
        <p:spPr>
          <a:xfrm rot="10800000">
            <a:off x="4511555" y="1917950"/>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25" name="Google Shape;825;p16"/>
          <p:cNvCxnSpPr>
            <a:endCxn id="805" idx="0"/>
          </p:cNvCxnSpPr>
          <p:nvPr/>
        </p:nvCxnSpPr>
        <p:spPr>
          <a:xfrm>
            <a:off x="5965313" y="3211581"/>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26" name="Google Shape;826;p16"/>
          <p:cNvCxnSpPr>
            <a:endCxn id="801" idx="0"/>
          </p:cNvCxnSpPr>
          <p:nvPr/>
        </p:nvCxnSpPr>
        <p:spPr>
          <a:xfrm flipH="1">
            <a:off x="4747268" y="3211673"/>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27" name="Google Shape;827;p16"/>
          <p:cNvCxnSpPr>
            <a:stCxn id="777" idx="2"/>
            <a:endCxn id="781"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28" name="Google Shape;828;p16"/>
          <p:cNvCxnSpPr>
            <a:stCxn id="804"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29" name="Google Shape;829;p16"/>
          <p:cNvCxnSpPr>
            <a:stCxn id="801"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sp>
        <p:nvSpPr>
          <p:cNvPr id="830" name="Google Shape;830;p16"/>
          <p:cNvSpPr/>
          <p:nvPr/>
        </p:nvSpPr>
        <p:spPr>
          <a:xfrm>
            <a:off x="0" y="-75"/>
            <a:ext cx="12199200" cy="6858000"/>
          </a:xfrm>
          <a:prstGeom prst="rect">
            <a:avLst/>
          </a:prstGeom>
          <a:solidFill>
            <a:schemeClr val="accent3">
              <a:alpha val="6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4000" b="1" i="0" u="none" strike="noStrike" cap="none">
              <a:solidFill>
                <a:srgbClr val="262626"/>
              </a:solidFill>
              <a:latin typeface="Arial"/>
              <a:ea typeface="Arial"/>
              <a:cs typeface="Arial"/>
              <a:sym typeface="Arial"/>
            </a:endParaRPr>
          </a:p>
        </p:txBody>
      </p:sp>
      <p:sp>
        <p:nvSpPr>
          <p:cNvPr id="831" name="Google Shape;831;p16"/>
          <p:cNvSpPr/>
          <p:nvPr/>
        </p:nvSpPr>
        <p:spPr>
          <a:xfrm>
            <a:off x="4769896" y="5986966"/>
            <a:ext cx="2394600" cy="435600"/>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sp>
        <p:nvSpPr>
          <p:cNvPr id="832" name="Google Shape;832;p16"/>
          <p:cNvSpPr/>
          <p:nvPr/>
        </p:nvSpPr>
        <p:spPr>
          <a:xfrm>
            <a:off x="4769896" y="2787199"/>
            <a:ext cx="2391000" cy="424500"/>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grpSp>
        <p:nvGrpSpPr>
          <p:cNvPr id="833" name="Google Shape;833;p16"/>
          <p:cNvGrpSpPr/>
          <p:nvPr/>
        </p:nvGrpSpPr>
        <p:grpSpPr>
          <a:xfrm>
            <a:off x="7539250" y="1312823"/>
            <a:ext cx="3820288" cy="941197"/>
            <a:chOff x="7876674" y="1847681"/>
            <a:chExt cx="3960900" cy="2655000"/>
          </a:xfrm>
        </p:grpSpPr>
        <p:sp>
          <p:nvSpPr>
            <p:cNvPr id="834" name="Google Shape;834;p16"/>
            <p:cNvSpPr/>
            <p:nvPr/>
          </p:nvSpPr>
          <p:spPr>
            <a:xfrm>
              <a:off x="7876674" y="1847681"/>
              <a:ext cx="3960900" cy="2655000"/>
            </a:xfrm>
            <a:prstGeom prst="wedgeRoundRectCallout">
              <a:avLst>
                <a:gd name="adj1" fmla="val -53269"/>
                <a:gd name="adj2" fmla="val 126980"/>
                <a:gd name="adj3" fmla="val 16667"/>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5" name="Google Shape;835;p16"/>
            <p:cNvSpPr txBox="1"/>
            <p:nvPr/>
          </p:nvSpPr>
          <p:spPr>
            <a:xfrm>
              <a:off x="8026874" y="2123097"/>
              <a:ext cx="3573900" cy="199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Microsoft JhengHei"/>
                  <a:ea typeface="Microsoft JhengHei"/>
                  <a:cs typeface="Microsoft JhengHei"/>
                  <a:sym typeface="Microsoft JhengHei"/>
                </a:rPr>
                <a:t>自動進行故障時的協調，隨時監控Name Node的狀態。</a:t>
              </a:r>
              <a:endParaRPr sz="2000" b="0" i="0" u="none" strike="noStrike" cap="none">
                <a:solidFill>
                  <a:schemeClr val="lt1"/>
                </a:solidFill>
                <a:latin typeface="Microsoft JhengHei"/>
                <a:ea typeface="Microsoft JhengHei"/>
                <a:cs typeface="Microsoft JhengHei"/>
                <a:sym typeface="Microsoft JhengHei"/>
              </a:endParaRPr>
            </a:p>
          </p:txBody>
        </p:sp>
      </p:grpSp>
      <p:grpSp>
        <p:nvGrpSpPr>
          <p:cNvPr id="836" name="Google Shape;836;p16"/>
          <p:cNvGrpSpPr/>
          <p:nvPr/>
        </p:nvGrpSpPr>
        <p:grpSpPr>
          <a:xfrm>
            <a:off x="7628611" y="3671906"/>
            <a:ext cx="3017018" cy="1313739"/>
            <a:chOff x="7966224" y="1454472"/>
            <a:chExt cx="3960900" cy="3106500"/>
          </a:xfrm>
        </p:grpSpPr>
        <p:sp>
          <p:nvSpPr>
            <p:cNvPr id="837" name="Google Shape;837;p16"/>
            <p:cNvSpPr/>
            <p:nvPr/>
          </p:nvSpPr>
          <p:spPr>
            <a:xfrm>
              <a:off x="7966224" y="1454472"/>
              <a:ext cx="3960900" cy="3106500"/>
            </a:xfrm>
            <a:prstGeom prst="wedgeRoundRectCallout">
              <a:avLst>
                <a:gd name="adj1" fmla="val -57260"/>
                <a:gd name="adj2" fmla="val 142138"/>
                <a:gd name="adj3" fmla="val 16667"/>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8" name="Google Shape;838;p16"/>
            <p:cNvSpPr txBox="1"/>
            <p:nvPr/>
          </p:nvSpPr>
          <p:spPr>
            <a:xfrm>
              <a:off x="8103074" y="1776460"/>
              <a:ext cx="3679200" cy="240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a:solidFill>
                    <a:schemeClr val="lt1"/>
                  </a:solidFill>
                  <a:latin typeface="Microsoft JhengHei"/>
                  <a:ea typeface="Microsoft JhengHei"/>
                  <a:cs typeface="Microsoft JhengHei"/>
                  <a:sym typeface="Microsoft JhengHei"/>
                </a:rPr>
                <a:t>確保已啟動和時刻同步StandbyNameNode</a:t>
              </a:r>
              <a:br>
                <a:rPr lang="zh-TW" sz="2000">
                  <a:solidFill>
                    <a:schemeClr val="lt1"/>
                  </a:solidFill>
                  <a:latin typeface="Microsoft JhengHei"/>
                  <a:ea typeface="Microsoft JhengHei"/>
                  <a:cs typeface="Microsoft JhengHei"/>
                  <a:sym typeface="Microsoft JhengHei"/>
                </a:rPr>
              </a:br>
              <a:r>
                <a:rPr lang="zh-TW" sz="2000">
                  <a:solidFill>
                    <a:schemeClr val="lt1"/>
                  </a:solidFill>
                  <a:latin typeface="Microsoft JhengHei"/>
                  <a:ea typeface="Microsoft JhengHei"/>
                  <a:cs typeface="Microsoft JhengHei"/>
                  <a:sym typeface="Microsoft JhengHei"/>
                </a:rPr>
                <a:t>原數據資料</a:t>
              </a:r>
              <a:endParaRPr sz="2000" b="0" i="0" u="none" strike="noStrike" cap="none">
                <a:solidFill>
                  <a:schemeClr val="lt1"/>
                </a:solidFill>
                <a:latin typeface="Microsoft JhengHei"/>
                <a:ea typeface="Microsoft JhengHei"/>
                <a:cs typeface="Microsoft JhengHei"/>
                <a:sym typeface="Microsoft JhengHei"/>
              </a:endParaRPr>
            </a:p>
          </p:txBody>
        </p:sp>
      </p:grpSp>
      <p:grpSp>
        <p:nvGrpSpPr>
          <p:cNvPr id="839" name="Google Shape;839;p16"/>
          <p:cNvGrpSpPr/>
          <p:nvPr/>
        </p:nvGrpSpPr>
        <p:grpSpPr>
          <a:xfrm>
            <a:off x="171450" y="468189"/>
            <a:ext cx="8007294" cy="708000"/>
            <a:chOff x="171450" y="636516"/>
            <a:chExt cx="8007294" cy="708000"/>
          </a:xfrm>
        </p:grpSpPr>
        <p:sp>
          <p:nvSpPr>
            <p:cNvPr id="840" name="Google Shape;840;p16"/>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841" name="Google Shape;841;p1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842" name="Google Shape;842;p16"/>
          <p:cNvSpPr txBox="1"/>
          <p:nvPr/>
        </p:nvSpPr>
        <p:spPr>
          <a:xfrm>
            <a:off x="9774005" y="6297614"/>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186" name="Google Shape;186;p3"/>
          <p:cNvGrpSpPr/>
          <p:nvPr/>
        </p:nvGrpSpPr>
        <p:grpSpPr>
          <a:xfrm>
            <a:off x="171450" y="468189"/>
            <a:ext cx="6616971" cy="707886"/>
            <a:chOff x="171450" y="636516"/>
            <a:chExt cx="6616971" cy="707886"/>
          </a:xfrm>
        </p:grpSpPr>
        <p:sp>
          <p:nvSpPr>
            <p:cNvPr id="187" name="Google Shape;187;p3"/>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團隊介紹</a:t>
              </a:r>
              <a:endParaRPr sz="4000" b="1" i="0" u="none" strike="noStrike" cap="none">
                <a:solidFill>
                  <a:srgbClr val="262626"/>
                </a:solidFill>
                <a:latin typeface="Arial"/>
                <a:ea typeface="Arial"/>
                <a:cs typeface="Arial"/>
                <a:sym typeface="Arial"/>
              </a:endParaRPr>
            </a:p>
          </p:txBody>
        </p:sp>
        <p:sp>
          <p:nvSpPr>
            <p:cNvPr id="188" name="Google Shape;188;p3"/>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189" name="Google Shape;189;p3"/>
          <p:cNvGrpSpPr/>
          <p:nvPr/>
        </p:nvGrpSpPr>
        <p:grpSpPr>
          <a:xfrm>
            <a:off x="888000" y="1492665"/>
            <a:ext cx="2880000" cy="5303546"/>
            <a:chOff x="888000" y="1492665"/>
            <a:chExt cx="2880000" cy="5303546"/>
          </a:xfrm>
        </p:grpSpPr>
        <p:sp>
          <p:nvSpPr>
            <p:cNvPr id="190" name="Google Shape;190;p3"/>
            <p:cNvSpPr txBox="1"/>
            <p:nvPr/>
          </p:nvSpPr>
          <p:spPr>
            <a:xfrm>
              <a:off x="1155531" y="5164511"/>
              <a:ext cx="2375400" cy="1631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網路爬蟲</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資料清整</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資料分析</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000000"/>
                </a:solidFill>
                <a:latin typeface="Microsoft JhengHei"/>
                <a:ea typeface="Microsoft JhengHei"/>
                <a:cs typeface="Microsoft JhengHei"/>
                <a:sym typeface="Microsoft JhengHei"/>
              </a:endParaRPr>
            </a:p>
          </p:txBody>
        </p:sp>
        <p:grpSp>
          <p:nvGrpSpPr>
            <p:cNvPr id="191" name="Google Shape;191;p3"/>
            <p:cNvGrpSpPr/>
            <p:nvPr/>
          </p:nvGrpSpPr>
          <p:grpSpPr>
            <a:xfrm>
              <a:off x="888000" y="1492665"/>
              <a:ext cx="2880000" cy="3729355"/>
              <a:chOff x="888000" y="1492665"/>
              <a:chExt cx="2880000" cy="3729355"/>
            </a:xfrm>
          </p:grpSpPr>
          <p:sp>
            <p:nvSpPr>
              <p:cNvPr id="192" name="Google Shape;192;p3"/>
              <p:cNvSpPr/>
              <p:nvPr/>
            </p:nvSpPr>
            <p:spPr>
              <a:xfrm>
                <a:off x="1551527" y="4058290"/>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3" name="Google Shape;193;p3"/>
              <p:cNvPicPr preferRelativeResize="0"/>
              <p:nvPr/>
            </p:nvPicPr>
            <p:blipFill rotWithShape="1">
              <a:blip r:embed="rId3">
                <a:alphaModFix/>
              </a:blip>
              <a:srcRect l="5853" t="8596" r="4504" b="24171"/>
              <a:stretch/>
            </p:blipFill>
            <p:spPr>
              <a:xfrm>
                <a:off x="888000" y="1492665"/>
                <a:ext cx="2880000" cy="2880000"/>
              </a:xfrm>
              <a:prstGeom prst="ellipse">
                <a:avLst/>
              </a:prstGeom>
              <a:blipFill rotWithShape="1">
                <a:blip r:embed="rId4">
                  <a:alphaModFix/>
                </a:blip>
                <a:stretch>
                  <a:fillRect/>
                </a:stretch>
              </a:blipFill>
              <a:ln w="76200" cap="flat" cmpd="sng">
                <a:solidFill>
                  <a:srgbClr val="FF6F41"/>
                </a:solidFill>
                <a:prstDash val="solid"/>
                <a:round/>
                <a:headEnd type="none" w="sm" len="sm"/>
                <a:tailEnd type="none" w="sm" len="sm"/>
              </a:ln>
            </p:spPr>
          </p:pic>
          <p:sp>
            <p:nvSpPr>
              <p:cNvPr id="194" name="Google Shape;194;p3"/>
              <p:cNvSpPr txBox="1"/>
              <p:nvPr/>
            </p:nvSpPr>
            <p:spPr>
              <a:xfrm>
                <a:off x="1793053" y="4538023"/>
                <a:ext cx="1107996"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郭育萍</a:t>
                </a:r>
                <a:endParaRPr sz="2400" b="1" i="0" u="none" strike="noStrike" cap="none">
                  <a:solidFill>
                    <a:srgbClr val="000000"/>
                  </a:solidFill>
                  <a:latin typeface="Microsoft JhengHei"/>
                  <a:ea typeface="Microsoft JhengHei"/>
                  <a:cs typeface="Microsoft JhengHei"/>
                  <a:sym typeface="Microsoft JhengHei"/>
                </a:endParaRPr>
              </a:p>
            </p:txBody>
          </p:sp>
        </p:grpSp>
      </p:grpSp>
      <p:sp>
        <p:nvSpPr>
          <p:cNvPr id="195" name="Google Shape;195;p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郭育萍</a:t>
            </a:r>
            <a:endParaRPr sz="2400" b="1" i="0" u="none" strike="noStrike" cap="none">
              <a:solidFill>
                <a:srgbClr val="07121F"/>
              </a:solidFill>
              <a:latin typeface="Microsoft JhengHei"/>
              <a:ea typeface="Microsoft JhengHei"/>
              <a:cs typeface="Microsoft JhengHei"/>
              <a:sym typeface="Microsoft JhengHei"/>
            </a:endParaRPr>
          </a:p>
        </p:txBody>
      </p:sp>
      <p:grpSp>
        <p:nvGrpSpPr>
          <p:cNvPr id="196" name="Google Shape;196;p3"/>
          <p:cNvGrpSpPr/>
          <p:nvPr/>
        </p:nvGrpSpPr>
        <p:grpSpPr>
          <a:xfrm>
            <a:off x="4654640" y="1492665"/>
            <a:ext cx="2880000" cy="5072040"/>
            <a:chOff x="8424000" y="1492665"/>
            <a:chExt cx="2880000" cy="5072040"/>
          </a:xfrm>
        </p:grpSpPr>
        <p:sp>
          <p:nvSpPr>
            <p:cNvPr id="197" name="Google Shape;197;p3"/>
            <p:cNvSpPr/>
            <p:nvPr/>
          </p:nvSpPr>
          <p:spPr>
            <a:xfrm>
              <a:off x="9084453" y="4058290"/>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8" name="Google Shape;198;p3"/>
            <p:cNvPicPr preferRelativeResize="0"/>
            <p:nvPr/>
          </p:nvPicPr>
          <p:blipFill rotWithShape="1">
            <a:blip r:embed="rId5">
              <a:alphaModFix/>
            </a:blip>
            <a:srcRect l="12106" t="6838" r="11071" b="25039"/>
            <a:stretch/>
          </p:blipFill>
          <p:spPr>
            <a:xfrm>
              <a:off x="8424000" y="1492665"/>
              <a:ext cx="2880000" cy="2880000"/>
            </a:xfrm>
            <a:prstGeom prst="ellipse">
              <a:avLst/>
            </a:prstGeom>
            <a:noFill/>
            <a:ln w="76200" cap="flat" cmpd="sng">
              <a:solidFill>
                <a:srgbClr val="FF6F41"/>
              </a:solidFill>
              <a:prstDash val="solid"/>
              <a:round/>
              <a:headEnd type="none" w="sm" len="sm"/>
              <a:tailEnd type="none" w="sm" len="sm"/>
            </a:ln>
          </p:spPr>
        </p:pic>
        <p:sp>
          <p:nvSpPr>
            <p:cNvPr id="199" name="Google Shape;199;p3"/>
            <p:cNvSpPr txBox="1"/>
            <p:nvPr/>
          </p:nvSpPr>
          <p:spPr>
            <a:xfrm>
              <a:off x="8676294" y="5179751"/>
              <a:ext cx="2375415"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環境建置</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資料庫管理</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資料清整</a:t>
              </a:r>
              <a:endParaRPr sz="1800" b="0" i="0" u="none" strike="noStrike" cap="none">
                <a:solidFill>
                  <a:srgbClr val="000000"/>
                </a:solidFill>
                <a:latin typeface="Microsoft JhengHei"/>
                <a:ea typeface="Microsoft JhengHei"/>
                <a:cs typeface="Microsoft JhengHei"/>
                <a:sym typeface="Microsoft JhengHei"/>
              </a:endParaRPr>
            </a:p>
          </p:txBody>
        </p:sp>
        <p:sp>
          <p:nvSpPr>
            <p:cNvPr id="200" name="Google Shape;200;p3"/>
            <p:cNvSpPr txBox="1"/>
            <p:nvPr/>
          </p:nvSpPr>
          <p:spPr>
            <a:xfrm>
              <a:off x="9343348" y="4538023"/>
              <a:ext cx="1107996"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呂芳宇</a:t>
              </a:r>
              <a:endParaRPr sz="2400" b="1" i="0" u="none" strike="noStrike" cap="none">
                <a:solidFill>
                  <a:srgbClr val="000000"/>
                </a:solidFill>
                <a:latin typeface="Microsoft JhengHei"/>
                <a:ea typeface="Microsoft JhengHei"/>
                <a:cs typeface="Microsoft JhengHei"/>
                <a:sym typeface="Microsoft JhengHei"/>
              </a:endParaRPr>
            </a:p>
          </p:txBody>
        </p:sp>
      </p:grpSp>
      <p:grpSp>
        <p:nvGrpSpPr>
          <p:cNvPr id="201" name="Google Shape;201;p3"/>
          <p:cNvGrpSpPr/>
          <p:nvPr/>
        </p:nvGrpSpPr>
        <p:grpSpPr>
          <a:xfrm>
            <a:off x="8436880" y="1489788"/>
            <a:ext cx="2880000" cy="4936763"/>
            <a:chOff x="888000" y="1489788"/>
            <a:chExt cx="2880000" cy="4936763"/>
          </a:xfrm>
        </p:grpSpPr>
        <p:grpSp>
          <p:nvGrpSpPr>
            <p:cNvPr id="202" name="Google Shape;202;p3"/>
            <p:cNvGrpSpPr/>
            <p:nvPr/>
          </p:nvGrpSpPr>
          <p:grpSpPr>
            <a:xfrm>
              <a:off x="888000" y="1489788"/>
              <a:ext cx="2880000" cy="3732232"/>
              <a:chOff x="888000" y="1489788"/>
              <a:chExt cx="2880000" cy="3732232"/>
            </a:xfrm>
          </p:grpSpPr>
          <p:sp>
            <p:nvSpPr>
              <p:cNvPr id="203" name="Google Shape;203;p3"/>
              <p:cNvSpPr/>
              <p:nvPr/>
            </p:nvSpPr>
            <p:spPr>
              <a:xfrm>
                <a:off x="1551527" y="4058290"/>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4" name="Google Shape;204;p3"/>
              <p:cNvPicPr preferRelativeResize="0"/>
              <p:nvPr/>
            </p:nvPicPr>
            <p:blipFill rotWithShape="1">
              <a:blip r:embed="rId6">
                <a:alphaModFix/>
              </a:blip>
              <a:srcRect l="10915" t="15976" r="10913" b="26860"/>
              <a:stretch/>
            </p:blipFill>
            <p:spPr>
              <a:xfrm>
                <a:off x="888000" y="1489788"/>
                <a:ext cx="2880000" cy="2880000"/>
              </a:xfrm>
              <a:prstGeom prst="ellipse">
                <a:avLst/>
              </a:prstGeom>
              <a:noFill/>
              <a:ln w="76200" cap="flat" cmpd="sng">
                <a:solidFill>
                  <a:srgbClr val="FF6F41"/>
                </a:solidFill>
                <a:prstDash val="solid"/>
                <a:round/>
                <a:headEnd type="none" w="sm" len="sm"/>
                <a:tailEnd type="none" w="sm" len="sm"/>
              </a:ln>
            </p:spPr>
          </p:pic>
          <p:sp>
            <p:nvSpPr>
              <p:cNvPr id="205" name="Google Shape;205;p3"/>
              <p:cNvSpPr txBox="1"/>
              <p:nvPr/>
            </p:nvSpPr>
            <p:spPr>
              <a:xfrm>
                <a:off x="1793051" y="4538023"/>
                <a:ext cx="1107997"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吳紹維</a:t>
                </a:r>
                <a:endParaRPr sz="2400" b="1" i="0" u="none" strike="noStrike" cap="none">
                  <a:solidFill>
                    <a:srgbClr val="000000"/>
                  </a:solidFill>
                  <a:latin typeface="Microsoft JhengHei"/>
                  <a:ea typeface="Microsoft JhengHei"/>
                  <a:cs typeface="Microsoft JhengHei"/>
                  <a:sym typeface="Microsoft JhengHei"/>
                </a:endParaRPr>
              </a:p>
            </p:txBody>
          </p:sp>
        </p:grpSp>
        <p:sp>
          <p:nvSpPr>
            <p:cNvPr id="206" name="Google Shape;206;p3"/>
            <p:cNvSpPr txBox="1"/>
            <p:nvPr/>
          </p:nvSpPr>
          <p:spPr>
            <a:xfrm>
              <a:off x="1140291" y="5179751"/>
              <a:ext cx="2375400" cy="124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資料清整</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grpSp>
        <p:nvGrpSpPr>
          <p:cNvPr id="847" name="Google Shape;847;p17"/>
          <p:cNvGrpSpPr/>
          <p:nvPr/>
        </p:nvGrpSpPr>
        <p:grpSpPr>
          <a:xfrm>
            <a:off x="573781" y="2791391"/>
            <a:ext cx="1579427" cy="1595420"/>
            <a:chOff x="111893" y="2441240"/>
            <a:chExt cx="1579427" cy="1595420"/>
          </a:xfrm>
        </p:grpSpPr>
        <p:grpSp>
          <p:nvGrpSpPr>
            <p:cNvPr id="848" name="Google Shape;848;p17"/>
            <p:cNvGrpSpPr/>
            <p:nvPr/>
          </p:nvGrpSpPr>
          <p:grpSpPr>
            <a:xfrm>
              <a:off x="119920" y="3149227"/>
              <a:ext cx="1571400" cy="887433"/>
              <a:chOff x="1821" y="2506620"/>
              <a:chExt cx="1479300" cy="2811000"/>
            </a:xfrm>
          </p:grpSpPr>
          <p:sp>
            <p:nvSpPr>
              <p:cNvPr id="849" name="Google Shape;849;p17"/>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850" name="Google Shape;850;p17"/>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851" name="Google Shape;851;p17"/>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sp>
        <p:nvSpPr>
          <p:cNvPr id="852" name="Google Shape;852;p17"/>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cxnSp>
        <p:nvCxnSpPr>
          <p:cNvPr id="853" name="Google Shape;853;p17"/>
          <p:cNvCxnSpPr>
            <a:stCxn id="854" idx="0"/>
            <a:endCxn id="855" idx="1"/>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856" name="Google Shape;856;p17"/>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857" name="Google Shape;857;p17"/>
          <p:cNvGrpSpPr/>
          <p:nvPr/>
        </p:nvGrpSpPr>
        <p:grpSpPr>
          <a:xfrm>
            <a:off x="9822153" y="1745539"/>
            <a:ext cx="1636200" cy="3767572"/>
            <a:chOff x="10416965" y="1678633"/>
            <a:chExt cx="1636200" cy="3767572"/>
          </a:xfrm>
        </p:grpSpPr>
        <p:grpSp>
          <p:nvGrpSpPr>
            <p:cNvPr id="858" name="Google Shape;858;p17"/>
            <p:cNvGrpSpPr/>
            <p:nvPr/>
          </p:nvGrpSpPr>
          <p:grpSpPr>
            <a:xfrm>
              <a:off x="10416965" y="2187846"/>
              <a:ext cx="1603344" cy="2810880"/>
              <a:chOff x="1821" y="2506620"/>
              <a:chExt cx="1479373" cy="2810880"/>
            </a:xfrm>
          </p:grpSpPr>
          <p:sp>
            <p:nvSpPr>
              <p:cNvPr id="859" name="Google Shape;859;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7"/>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861" name="Google Shape;861;p17"/>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855" name="Google Shape;855;p17"/>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grpSp>
        <p:nvGrpSpPr>
          <p:cNvPr id="862" name="Google Shape;862;p17"/>
          <p:cNvGrpSpPr/>
          <p:nvPr/>
        </p:nvGrpSpPr>
        <p:grpSpPr>
          <a:xfrm>
            <a:off x="3314290" y="1044950"/>
            <a:ext cx="5428372" cy="873000"/>
            <a:chOff x="2404615" y="428309"/>
            <a:chExt cx="5428372" cy="873000"/>
          </a:xfrm>
        </p:grpSpPr>
        <p:grpSp>
          <p:nvGrpSpPr>
            <p:cNvPr id="863" name="Google Shape;863;p17"/>
            <p:cNvGrpSpPr/>
            <p:nvPr/>
          </p:nvGrpSpPr>
          <p:grpSpPr>
            <a:xfrm>
              <a:off x="5426322" y="859894"/>
              <a:ext cx="2406665" cy="420423"/>
              <a:chOff x="1821" y="2506620"/>
              <a:chExt cx="1479300" cy="2811000"/>
            </a:xfrm>
          </p:grpSpPr>
          <p:sp>
            <p:nvSpPr>
              <p:cNvPr id="864" name="Google Shape;864;p17"/>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7"/>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866" name="Google Shape;866;p17"/>
            <p:cNvGrpSpPr/>
            <p:nvPr/>
          </p:nvGrpSpPr>
          <p:grpSpPr>
            <a:xfrm>
              <a:off x="2404615" y="877337"/>
              <a:ext cx="2394529" cy="423972"/>
              <a:chOff x="1821" y="2506620"/>
              <a:chExt cx="1479373" cy="2810880"/>
            </a:xfrm>
          </p:grpSpPr>
          <p:sp>
            <p:nvSpPr>
              <p:cNvPr id="867" name="Google Shape;867;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7"/>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869" name="Google Shape;869;p17"/>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sp>
        <p:nvSpPr>
          <p:cNvPr id="870" name="Google Shape;870;p17"/>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871" name="Google Shape;871;p17"/>
          <p:cNvGrpSpPr/>
          <p:nvPr/>
        </p:nvGrpSpPr>
        <p:grpSpPr>
          <a:xfrm>
            <a:off x="3550003" y="3838073"/>
            <a:ext cx="2394529" cy="402187"/>
            <a:chOff x="1821" y="2506620"/>
            <a:chExt cx="1479373" cy="2810880"/>
          </a:xfrm>
        </p:grpSpPr>
        <p:sp>
          <p:nvSpPr>
            <p:cNvPr id="872" name="Google Shape;872;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7"/>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874" name="Google Shape;874;p17"/>
          <p:cNvGrpSpPr/>
          <p:nvPr/>
        </p:nvGrpSpPr>
        <p:grpSpPr>
          <a:xfrm>
            <a:off x="5997449" y="3816288"/>
            <a:ext cx="2394529" cy="423972"/>
            <a:chOff x="1821" y="2506620"/>
            <a:chExt cx="1479373" cy="2810880"/>
          </a:xfrm>
        </p:grpSpPr>
        <p:sp>
          <p:nvSpPr>
            <p:cNvPr id="875" name="Google Shape;875;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7"/>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nvGrpSpPr>
          <p:cNvPr id="877" name="Google Shape;877;p17"/>
          <p:cNvGrpSpPr/>
          <p:nvPr/>
        </p:nvGrpSpPr>
        <p:grpSpPr>
          <a:xfrm>
            <a:off x="9349951" y="5813622"/>
            <a:ext cx="2580607" cy="422445"/>
            <a:chOff x="1821" y="2506620"/>
            <a:chExt cx="1479373" cy="2810880"/>
          </a:xfrm>
        </p:grpSpPr>
        <p:sp>
          <p:nvSpPr>
            <p:cNvPr id="878" name="Google Shape;878;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7"/>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880" name="Google Shape;880;p17"/>
          <p:cNvGrpSpPr/>
          <p:nvPr/>
        </p:nvGrpSpPr>
        <p:grpSpPr>
          <a:xfrm>
            <a:off x="42985" y="5844213"/>
            <a:ext cx="2654868" cy="914857"/>
            <a:chOff x="45024" y="875316"/>
            <a:chExt cx="2654868" cy="914857"/>
          </a:xfrm>
        </p:grpSpPr>
        <p:grpSp>
          <p:nvGrpSpPr>
            <p:cNvPr id="881" name="Google Shape;881;p17"/>
            <p:cNvGrpSpPr/>
            <p:nvPr/>
          </p:nvGrpSpPr>
          <p:grpSpPr>
            <a:xfrm>
              <a:off x="45024" y="875316"/>
              <a:ext cx="2654868" cy="441416"/>
              <a:chOff x="1821" y="2506620"/>
              <a:chExt cx="1479373" cy="2810880"/>
            </a:xfrm>
          </p:grpSpPr>
          <p:sp>
            <p:nvSpPr>
              <p:cNvPr id="882" name="Google Shape;882;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7"/>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884" name="Google Shape;884;p17"/>
            <p:cNvGrpSpPr/>
            <p:nvPr/>
          </p:nvGrpSpPr>
          <p:grpSpPr>
            <a:xfrm>
              <a:off x="45024" y="1377093"/>
              <a:ext cx="2654868" cy="413080"/>
              <a:chOff x="1821" y="2506620"/>
              <a:chExt cx="1479373" cy="2810880"/>
            </a:xfrm>
          </p:grpSpPr>
          <p:sp>
            <p:nvSpPr>
              <p:cNvPr id="885" name="Google Shape;885;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7"/>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887" name="Google Shape;887;p17"/>
          <p:cNvCxnSpPr>
            <a:stCxn id="851" idx="0"/>
            <a:endCxn id="869" idx="1"/>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88" name="Google Shape;888;p17"/>
          <p:cNvCxnSpPr>
            <a:stCxn id="869" idx="2"/>
            <a:endCxn id="861" idx="1"/>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89" name="Google Shape;889;p17"/>
          <p:cNvCxnSpPr>
            <a:stCxn id="869"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90" name="Google Shape;890;p17"/>
          <p:cNvCxnSpPr>
            <a:stCxn id="861" idx="0"/>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891" name="Google Shape;891;p17"/>
          <p:cNvGrpSpPr/>
          <p:nvPr/>
        </p:nvGrpSpPr>
        <p:grpSpPr>
          <a:xfrm>
            <a:off x="9442991" y="1021057"/>
            <a:ext cx="2394529" cy="423972"/>
            <a:chOff x="1821" y="2506620"/>
            <a:chExt cx="1479373" cy="2810880"/>
          </a:xfrm>
        </p:grpSpPr>
        <p:sp>
          <p:nvSpPr>
            <p:cNvPr id="892" name="Google Shape;892;p17"/>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7"/>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894" name="Google Shape;894;p17"/>
          <p:cNvCxnSpPr>
            <a:stCxn id="852" idx="0"/>
            <a:endCxn id="864" idx="2"/>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95" name="Google Shape;895;p17"/>
          <p:cNvCxnSpPr>
            <a:stCxn id="852" idx="0"/>
            <a:endCxn id="867" idx="2"/>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96" name="Google Shape;896;p17"/>
          <p:cNvCxnSpPr>
            <a:stCxn id="852" idx="2"/>
            <a:endCxn id="876" idx="0"/>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97" name="Google Shape;897;p17"/>
          <p:cNvCxnSpPr>
            <a:stCxn id="852" idx="2"/>
            <a:endCxn id="872" idx="0"/>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898" name="Google Shape;898;p17"/>
          <p:cNvCxnSpPr>
            <a:stCxn id="849" idx="2"/>
            <a:endCxn id="854"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899" name="Google Shape;899;p17"/>
          <p:cNvCxnSpPr>
            <a:stCxn id="875" idx="3"/>
            <a:endCxn id="856"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00" name="Google Shape;900;p17"/>
          <p:cNvCxnSpPr>
            <a:stCxn id="872" idx="1"/>
            <a:endCxn id="856"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sp>
        <p:nvSpPr>
          <p:cNvPr id="901" name="Google Shape;901;p17"/>
          <p:cNvSpPr/>
          <p:nvPr/>
        </p:nvSpPr>
        <p:spPr>
          <a:xfrm>
            <a:off x="171450" y="549849"/>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902" name="Google Shape;902;p17"/>
          <p:cNvSpPr/>
          <p:nvPr/>
        </p:nvSpPr>
        <p:spPr>
          <a:xfrm>
            <a:off x="-9450" y="-14112"/>
            <a:ext cx="12210900" cy="6886200"/>
          </a:xfrm>
          <a:prstGeom prst="rect">
            <a:avLst/>
          </a:prstGeom>
          <a:solidFill>
            <a:schemeClr val="accent3">
              <a:alpha val="6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903" name="Google Shape;903;p17"/>
          <p:cNvSpPr/>
          <p:nvPr/>
        </p:nvSpPr>
        <p:spPr>
          <a:xfrm>
            <a:off x="3511340" y="4388075"/>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904" name="Google Shape;904;p17"/>
          <p:cNvGrpSpPr/>
          <p:nvPr/>
        </p:nvGrpSpPr>
        <p:grpSpPr>
          <a:xfrm>
            <a:off x="1325399" y="2787196"/>
            <a:ext cx="3186241" cy="1100983"/>
            <a:chOff x="1107675" y="2196830"/>
            <a:chExt cx="3815400" cy="1100983"/>
          </a:xfrm>
        </p:grpSpPr>
        <p:sp>
          <p:nvSpPr>
            <p:cNvPr id="905" name="Google Shape;905;p17"/>
            <p:cNvSpPr/>
            <p:nvPr/>
          </p:nvSpPr>
          <p:spPr>
            <a:xfrm>
              <a:off x="1107675" y="2196830"/>
              <a:ext cx="3815400" cy="1087800"/>
            </a:xfrm>
            <a:prstGeom prst="wedgeRoundRectCallout">
              <a:avLst>
                <a:gd name="adj1" fmla="val 43431"/>
                <a:gd name="adj2" fmla="val 79144"/>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6" name="Google Shape;906;p17"/>
            <p:cNvSpPr txBox="1"/>
            <p:nvPr/>
          </p:nvSpPr>
          <p:spPr>
            <a:xfrm>
              <a:off x="1286334" y="2235813"/>
              <a:ext cx="3458100" cy="1062000"/>
            </a:xfrm>
            <a:prstGeom prst="rect">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Arial"/>
                  <a:ea typeface="Arial"/>
                  <a:cs typeface="Arial"/>
                  <a:sym typeface="Arial"/>
                </a:rPr>
                <a:t>是Name Node備份節點</a:t>
              </a:r>
              <a:endParaRPr sz="2000" b="0" i="0" u="none" strike="noStrike" cap="none">
                <a:solidFill>
                  <a:schemeClr val="lt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zh-TW" sz="2000">
                  <a:solidFill>
                    <a:schemeClr val="lt1"/>
                  </a:solidFill>
                </a:rPr>
                <a:t>降低HDFS故障時數據損失風險。</a:t>
              </a:r>
              <a:endParaRPr sz="2000">
                <a:solidFill>
                  <a:schemeClr val="lt1"/>
                </a:solidFill>
              </a:endParaRPr>
            </a:p>
          </p:txBody>
        </p:sp>
      </p:grpSp>
      <p:sp>
        <p:nvSpPr>
          <p:cNvPr id="907" name="Google Shape;907;p17"/>
          <p:cNvSpPr/>
          <p:nvPr/>
        </p:nvSpPr>
        <p:spPr>
          <a:xfrm>
            <a:off x="7419275" y="1917809"/>
            <a:ext cx="3186300" cy="1911900"/>
          </a:xfrm>
          <a:prstGeom prst="wedgeRoundRectCallout">
            <a:avLst>
              <a:gd name="adj1" fmla="val -42803"/>
              <a:gd name="adj2" fmla="val 67988"/>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Google Shape;908;p17"/>
          <p:cNvSpPr txBox="1"/>
          <p:nvPr/>
        </p:nvSpPr>
        <p:spPr>
          <a:xfrm>
            <a:off x="7568496" y="2051133"/>
            <a:ext cx="2887800" cy="1631700"/>
          </a:xfrm>
          <a:prstGeom prst="rect">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chemeClr val="lt1"/>
                </a:solidFill>
                <a:latin typeface="Arial"/>
                <a:ea typeface="Arial"/>
                <a:cs typeface="Arial"/>
                <a:sym typeface="Arial"/>
              </a:rPr>
              <a:t>是Name Node備用節點</a:t>
            </a:r>
            <a:endParaRPr sz="2000" b="0" i="0" u="none" strike="noStrike" cap="none">
              <a:solidFill>
                <a:schemeClr val="lt1"/>
              </a:solidFill>
              <a:latin typeface="Arial"/>
              <a:ea typeface="Arial"/>
              <a:cs typeface="Arial"/>
              <a:sym typeface="Arial"/>
            </a:endParaRPr>
          </a:p>
          <a:p>
            <a:pPr marL="457200" marR="0" lvl="0" indent="-355600" algn="l" rtl="0">
              <a:lnSpc>
                <a:spcPct val="100000"/>
              </a:lnSpc>
              <a:spcBef>
                <a:spcPts val="0"/>
              </a:spcBef>
              <a:spcAft>
                <a:spcPts val="0"/>
              </a:spcAft>
              <a:buClr>
                <a:schemeClr val="lt1"/>
              </a:buClr>
              <a:buSzPts val="2000"/>
              <a:buChar char="●"/>
            </a:pPr>
            <a:r>
              <a:rPr lang="zh-TW" sz="2000">
                <a:solidFill>
                  <a:schemeClr val="lt1"/>
                </a:solidFill>
              </a:rPr>
              <a:t>增加HDFS可靠性</a:t>
            </a:r>
            <a:endParaRPr sz="2000">
              <a:solidFill>
                <a:schemeClr val="lt1"/>
              </a:solidFill>
            </a:endParaRPr>
          </a:p>
          <a:p>
            <a:pPr marL="457200" marR="0" lvl="0" indent="-355600" algn="l" rtl="0">
              <a:lnSpc>
                <a:spcPct val="100000"/>
              </a:lnSpc>
              <a:spcBef>
                <a:spcPts val="0"/>
              </a:spcBef>
              <a:spcAft>
                <a:spcPts val="0"/>
              </a:spcAft>
              <a:buClr>
                <a:schemeClr val="lt1"/>
              </a:buClr>
              <a:buSzPts val="2000"/>
              <a:buChar char="●"/>
            </a:pPr>
            <a:r>
              <a:rPr lang="zh-TW" sz="2000">
                <a:solidFill>
                  <a:schemeClr val="lt1"/>
                </a:solidFill>
              </a:rPr>
              <a:t>減少系統停機時間</a:t>
            </a:r>
            <a:endParaRPr sz="2000">
              <a:solidFill>
                <a:schemeClr val="lt1"/>
              </a:solidFill>
            </a:endParaRPr>
          </a:p>
          <a:p>
            <a:pPr marL="457200" marR="0" lvl="0" indent="-355600" algn="l" rtl="0">
              <a:lnSpc>
                <a:spcPct val="100000"/>
              </a:lnSpc>
              <a:spcBef>
                <a:spcPts val="0"/>
              </a:spcBef>
              <a:spcAft>
                <a:spcPts val="0"/>
              </a:spcAft>
              <a:buClr>
                <a:schemeClr val="lt1"/>
              </a:buClr>
              <a:buSzPts val="2000"/>
              <a:buChar char="●"/>
            </a:pPr>
            <a:r>
              <a:rPr lang="zh-TW" sz="2000">
                <a:solidFill>
                  <a:schemeClr val="lt1"/>
                </a:solidFill>
              </a:rPr>
              <a:t>提供更好容錯能力</a:t>
            </a:r>
            <a:endParaRPr sz="2000">
              <a:solidFill>
                <a:schemeClr val="lt1"/>
              </a:solidFill>
            </a:endParaRPr>
          </a:p>
          <a:p>
            <a:pPr marL="457200" marR="0" lvl="0" indent="-355600" algn="l" rtl="0">
              <a:lnSpc>
                <a:spcPct val="100000"/>
              </a:lnSpc>
              <a:spcBef>
                <a:spcPts val="0"/>
              </a:spcBef>
              <a:spcAft>
                <a:spcPts val="0"/>
              </a:spcAft>
              <a:buClr>
                <a:schemeClr val="lt1"/>
              </a:buClr>
              <a:buSzPts val="2000"/>
              <a:buChar char="●"/>
            </a:pPr>
            <a:r>
              <a:rPr lang="zh-TW" sz="2000">
                <a:solidFill>
                  <a:schemeClr val="lt1"/>
                </a:solidFill>
              </a:rPr>
              <a:t>數據持續可用性</a:t>
            </a:r>
            <a:endParaRPr sz="2000">
              <a:solidFill>
                <a:schemeClr val="lt1"/>
              </a:solidFill>
            </a:endParaRPr>
          </a:p>
        </p:txBody>
      </p:sp>
      <p:grpSp>
        <p:nvGrpSpPr>
          <p:cNvPr id="909" name="Google Shape;909;p17"/>
          <p:cNvGrpSpPr/>
          <p:nvPr/>
        </p:nvGrpSpPr>
        <p:grpSpPr>
          <a:xfrm>
            <a:off x="171450" y="468189"/>
            <a:ext cx="8007294" cy="708000"/>
            <a:chOff x="171450" y="636516"/>
            <a:chExt cx="8007294" cy="708000"/>
          </a:xfrm>
        </p:grpSpPr>
        <p:sp>
          <p:nvSpPr>
            <p:cNvPr id="910" name="Google Shape;910;p17"/>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911" name="Google Shape;911;p1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912" name="Google Shape;912;p17"/>
          <p:cNvSpPr txBox="1"/>
          <p:nvPr/>
        </p:nvSpPr>
        <p:spPr>
          <a:xfrm>
            <a:off x="9774005" y="6297614"/>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854" name="Google Shape;854;p17"/>
          <p:cNvSpPr/>
          <p:nvPr/>
        </p:nvSpPr>
        <p:spPr>
          <a:xfrm>
            <a:off x="5209732" y="4388075"/>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913" name="Google Shape;913;p17"/>
          <p:cNvSpPr/>
          <p:nvPr/>
        </p:nvSpPr>
        <p:spPr>
          <a:xfrm>
            <a:off x="5032362" y="3816225"/>
            <a:ext cx="1910700" cy="1974900"/>
          </a:xfrm>
          <a:prstGeom prst="mathMultiply">
            <a:avLst>
              <a:gd name="adj1" fmla="val 2352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4" name="Google Shape;914;p17"/>
          <p:cNvSpPr/>
          <p:nvPr/>
        </p:nvSpPr>
        <p:spPr>
          <a:xfrm>
            <a:off x="6855385" y="4388795"/>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915" name="Google Shape;915;p17"/>
          <p:cNvSpPr/>
          <p:nvPr/>
        </p:nvSpPr>
        <p:spPr>
          <a:xfrm>
            <a:off x="6843310" y="4376050"/>
            <a:ext cx="1636200" cy="891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alibri"/>
                <a:ea typeface="Calibri"/>
                <a:cs typeface="Calibri"/>
                <a:sym typeface="Calibri"/>
              </a:rPr>
              <a:t>Active</a:t>
            </a:r>
            <a:endParaRPr sz="1400" b="0" i="0" u="none" strike="noStrike" cap="none">
              <a:solidFill>
                <a:srgbClr val="FFFF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916" name="Google Shape;916;p17"/>
          <p:cNvSpPr/>
          <p:nvPr/>
        </p:nvSpPr>
        <p:spPr>
          <a:xfrm>
            <a:off x="6457262" y="4476625"/>
            <a:ext cx="707400" cy="131400"/>
          </a:xfrm>
          <a:prstGeom prst="lef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13"/>
                                        </p:tgtEl>
                                        <p:attrNameLst>
                                          <p:attrName>style.visibility</p:attrName>
                                        </p:attrNameLst>
                                      </p:cBhvr>
                                      <p:to>
                                        <p:strVal val="visible"/>
                                      </p:to>
                                    </p:set>
                                    <p:anim calcmode="lin" valueType="num">
                                      <p:cBhvr additive="base">
                                        <p:cTn id="7" dur="1000"/>
                                        <p:tgtEl>
                                          <p:spTgt spid="913"/>
                                        </p:tgtEl>
                                        <p:attrNameLst>
                                          <p:attrName>ppt_w</p:attrName>
                                        </p:attrNameLst>
                                      </p:cBhvr>
                                      <p:tavLst>
                                        <p:tav tm="0">
                                          <p:val>
                                            <p:strVal val="0"/>
                                          </p:val>
                                        </p:tav>
                                        <p:tav tm="100000">
                                          <p:val>
                                            <p:strVal val="#ppt_w"/>
                                          </p:val>
                                        </p:tav>
                                      </p:tavLst>
                                    </p:anim>
                                    <p:anim calcmode="lin" valueType="num">
                                      <p:cBhvr additive="base">
                                        <p:cTn id="8" dur="1000"/>
                                        <p:tgtEl>
                                          <p:spTgt spid="913"/>
                                        </p:tgtEl>
                                        <p:attrNameLst>
                                          <p:attrName>ppt_h</p:attrName>
                                        </p:attrNameLst>
                                      </p:cBhvr>
                                      <p:tavLst>
                                        <p:tav tm="0">
                                          <p:val>
                                            <p:strVal val="0"/>
                                          </p:val>
                                        </p:tav>
                                        <p:tav tm="100000">
                                          <p:val>
                                            <p:strVal val="#ppt_h"/>
                                          </p:val>
                                        </p:tav>
                                      </p:tavLst>
                                    </p:anim>
                                  </p:childTnLst>
                                </p:cTn>
                              </p:par>
                              <p:par>
                                <p:cTn id="9" presetID="10" presetClass="exit" presetSubtype="0" fill="hold" nodeType="withEffect">
                                  <p:stCondLst>
                                    <p:cond delay="0"/>
                                  </p:stCondLst>
                                  <p:childTnLst>
                                    <p:animEffect transition="out" filter="fade">
                                      <p:cBhvr>
                                        <p:cTn id="10" dur="1000"/>
                                        <p:tgtEl>
                                          <p:spTgt spid="914"/>
                                        </p:tgtEl>
                                      </p:cBhvr>
                                    </p:animEffect>
                                    <p:set>
                                      <p:cBhvr>
                                        <p:cTn id="11" dur="1" fill="hold">
                                          <p:stCondLst>
                                            <p:cond delay="1000"/>
                                          </p:stCondLst>
                                        </p:cTn>
                                        <p:tgtEl>
                                          <p:spTgt spid="914"/>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5"/>
                                        </p:tgtEl>
                                        <p:attrNameLst>
                                          <p:attrName>style.visibility</p:attrName>
                                        </p:attrNameLst>
                                      </p:cBhvr>
                                      <p:to>
                                        <p:strVal val="visible"/>
                                      </p:to>
                                    </p:set>
                                    <p:animEffect transition="in" filter="fade">
                                      <p:cBhvr>
                                        <p:cTn id="15" dur="1000"/>
                                        <p:tgtEl>
                                          <p:spTgt spid="91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16"/>
                                        </p:tgtEl>
                                        <p:attrNameLst>
                                          <p:attrName>style.visibility</p:attrName>
                                        </p:attrNameLst>
                                      </p:cBhvr>
                                      <p:to>
                                        <p:strVal val="visible"/>
                                      </p:to>
                                    </p:set>
                                    <p:animEffect transition="in" filter="fade">
                                      <p:cBhvr>
                                        <p:cTn id="19" dur="10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19"/>
          <p:cNvGrpSpPr/>
          <p:nvPr/>
        </p:nvGrpSpPr>
        <p:grpSpPr>
          <a:xfrm>
            <a:off x="573781" y="2791391"/>
            <a:ext cx="1579427" cy="1595420"/>
            <a:chOff x="111893" y="2441240"/>
            <a:chExt cx="1579427" cy="1595420"/>
          </a:xfrm>
        </p:grpSpPr>
        <p:grpSp>
          <p:nvGrpSpPr>
            <p:cNvPr id="922" name="Google Shape;922;p19"/>
            <p:cNvGrpSpPr/>
            <p:nvPr/>
          </p:nvGrpSpPr>
          <p:grpSpPr>
            <a:xfrm>
              <a:off x="119920" y="3149227"/>
              <a:ext cx="1571400" cy="887433"/>
              <a:chOff x="1821" y="2506620"/>
              <a:chExt cx="1479300" cy="2811000"/>
            </a:xfrm>
          </p:grpSpPr>
          <p:sp>
            <p:nvSpPr>
              <p:cNvPr id="923" name="Google Shape;923;p19"/>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924" name="Google Shape;924;p19"/>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925" name="Google Shape;925;p19"/>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sp>
        <p:nvSpPr>
          <p:cNvPr id="926" name="Google Shape;926;p19"/>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cxnSp>
        <p:nvCxnSpPr>
          <p:cNvPr id="927" name="Google Shape;927;p19"/>
          <p:cNvCxnSpPr>
            <a:stCxn id="928" idx="0"/>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929" name="Google Shape;929;p19"/>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930" name="Google Shape;930;p19"/>
          <p:cNvGrpSpPr/>
          <p:nvPr/>
        </p:nvGrpSpPr>
        <p:grpSpPr>
          <a:xfrm>
            <a:off x="3314290" y="1044950"/>
            <a:ext cx="5428372" cy="873000"/>
            <a:chOff x="2404615" y="428309"/>
            <a:chExt cx="5428372" cy="873000"/>
          </a:xfrm>
        </p:grpSpPr>
        <p:grpSp>
          <p:nvGrpSpPr>
            <p:cNvPr id="931" name="Google Shape;931;p19"/>
            <p:cNvGrpSpPr/>
            <p:nvPr/>
          </p:nvGrpSpPr>
          <p:grpSpPr>
            <a:xfrm>
              <a:off x="5426322" y="859894"/>
              <a:ext cx="2406665" cy="420423"/>
              <a:chOff x="1821" y="2506620"/>
              <a:chExt cx="1479300" cy="2811000"/>
            </a:xfrm>
          </p:grpSpPr>
          <p:sp>
            <p:nvSpPr>
              <p:cNvPr id="932" name="Google Shape;932;p19"/>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9"/>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934" name="Google Shape;934;p19"/>
            <p:cNvGrpSpPr/>
            <p:nvPr/>
          </p:nvGrpSpPr>
          <p:grpSpPr>
            <a:xfrm>
              <a:off x="2404615" y="877337"/>
              <a:ext cx="2394529" cy="423972"/>
              <a:chOff x="1821" y="2506620"/>
              <a:chExt cx="1479373" cy="2810880"/>
            </a:xfrm>
          </p:grpSpPr>
          <p:sp>
            <p:nvSpPr>
              <p:cNvPr id="935" name="Google Shape;935;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9"/>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937" name="Google Shape;937;p19"/>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grpSp>
        <p:nvGrpSpPr>
          <p:cNvPr id="938" name="Google Shape;938;p19"/>
          <p:cNvGrpSpPr/>
          <p:nvPr/>
        </p:nvGrpSpPr>
        <p:grpSpPr>
          <a:xfrm>
            <a:off x="3512679" y="3816288"/>
            <a:ext cx="4971033" cy="1437287"/>
            <a:chOff x="3490003" y="4342175"/>
            <a:chExt cx="4971033" cy="1437287"/>
          </a:xfrm>
        </p:grpSpPr>
        <p:sp>
          <p:nvSpPr>
            <p:cNvPr id="928" name="Google Shape;928;p19"/>
            <p:cNvSpPr/>
            <p:nvPr/>
          </p:nvSpPr>
          <p:spPr>
            <a:xfrm>
              <a:off x="5187056" y="4913962"/>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939" name="Google Shape;939;p19"/>
            <p:cNvSpPr/>
            <p:nvPr/>
          </p:nvSpPr>
          <p:spPr>
            <a:xfrm>
              <a:off x="3490003" y="49139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940" name="Google Shape;940;p19"/>
            <p:cNvSpPr/>
            <p:nvPr/>
          </p:nvSpPr>
          <p:spPr>
            <a:xfrm>
              <a:off x="6824836" y="49064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941" name="Google Shape;941;p19"/>
            <p:cNvGrpSpPr/>
            <p:nvPr/>
          </p:nvGrpSpPr>
          <p:grpSpPr>
            <a:xfrm>
              <a:off x="3527327" y="4363960"/>
              <a:ext cx="2394529" cy="402187"/>
              <a:chOff x="1821" y="2506620"/>
              <a:chExt cx="1479373" cy="2810880"/>
            </a:xfrm>
          </p:grpSpPr>
          <p:sp>
            <p:nvSpPr>
              <p:cNvPr id="942" name="Google Shape;942;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9"/>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944" name="Google Shape;944;p19"/>
            <p:cNvGrpSpPr/>
            <p:nvPr/>
          </p:nvGrpSpPr>
          <p:grpSpPr>
            <a:xfrm>
              <a:off x="5974773" y="4342175"/>
              <a:ext cx="2394529" cy="423972"/>
              <a:chOff x="1821" y="2506620"/>
              <a:chExt cx="1479373" cy="2810880"/>
            </a:xfrm>
          </p:grpSpPr>
          <p:sp>
            <p:nvSpPr>
              <p:cNvPr id="945" name="Google Shape;945;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9"/>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grpSp>
        <p:nvGrpSpPr>
          <p:cNvPr id="947" name="Google Shape;947;p19"/>
          <p:cNvGrpSpPr/>
          <p:nvPr/>
        </p:nvGrpSpPr>
        <p:grpSpPr>
          <a:xfrm>
            <a:off x="42985" y="5844213"/>
            <a:ext cx="2654868" cy="914857"/>
            <a:chOff x="45024" y="875316"/>
            <a:chExt cx="2654868" cy="914857"/>
          </a:xfrm>
        </p:grpSpPr>
        <p:grpSp>
          <p:nvGrpSpPr>
            <p:cNvPr id="948" name="Google Shape;948;p19"/>
            <p:cNvGrpSpPr/>
            <p:nvPr/>
          </p:nvGrpSpPr>
          <p:grpSpPr>
            <a:xfrm>
              <a:off x="45024" y="875316"/>
              <a:ext cx="2654868" cy="441416"/>
              <a:chOff x="1821" y="2506620"/>
              <a:chExt cx="1479373" cy="2810880"/>
            </a:xfrm>
          </p:grpSpPr>
          <p:sp>
            <p:nvSpPr>
              <p:cNvPr id="949" name="Google Shape;949;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9"/>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951" name="Google Shape;951;p19"/>
            <p:cNvGrpSpPr/>
            <p:nvPr/>
          </p:nvGrpSpPr>
          <p:grpSpPr>
            <a:xfrm>
              <a:off x="45024" y="1377093"/>
              <a:ext cx="2654868" cy="413080"/>
              <a:chOff x="1821" y="2506620"/>
              <a:chExt cx="1479373" cy="2810880"/>
            </a:xfrm>
          </p:grpSpPr>
          <p:sp>
            <p:nvSpPr>
              <p:cNvPr id="952" name="Google Shape;952;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9"/>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954" name="Google Shape;954;p19"/>
          <p:cNvCxnSpPr>
            <a:stCxn id="925" idx="0"/>
            <a:endCxn id="937" idx="1"/>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955" name="Google Shape;955;p19"/>
          <p:cNvCxnSpPr>
            <a:stCxn id="937" idx="2"/>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956" name="Google Shape;956;p19"/>
          <p:cNvCxnSpPr>
            <a:stCxn id="937"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57" name="Google Shape;957;p19"/>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58" name="Google Shape;958;p19"/>
          <p:cNvCxnSpPr>
            <a:stCxn id="926" idx="0"/>
            <a:endCxn id="932" idx="2"/>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59" name="Google Shape;959;p19"/>
          <p:cNvCxnSpPr>
            <a:stCxn id="926" idx="0"/>
            <a:endCxn id="935" idx="2"/>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60" name="Google Shape;960;p19"/>
          <p:cNvCxnSpPr>
            <a:stCxn id="926" idx="2"/>
            <a:endCxn id="946" idx="0"/>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61" name="Google Shape;961;p19"/>
          <p:cNvCxnSpPr>
            <a:stCxn id="926" idx="2"/>
            <a:endCxn id="942" idx="0"/>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62" name="Google Shape;962;p19"/>
          <p:cNvCxnSpPr>
            <a:stCxn id="923" idx="2"/>
            <a:endCxn id="928"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963" name="Google Shape;963;p19"/>
          <p:cNvCxnSpPr>
            <a:stCxn id="945" idx="3"/>
            <a:endCxn id="929"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964" name="Google Shape;964;p19"/>
          <p:cNvCxnSpPr>
            <a:stCxn id="942" idx="1"/>
            <a:endCxn id="929"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sp>
        <p:nvSpPr>
          <p:cNvPr id="965" name="Google Shape;965;p19"/>
          <p:cNvSpPr/>
          <p:nvPr/>
        </p:nvSpPr>
        <p:spPr>
          <a:xfrm>
            <a:off x="-18925" y="-12200"/>
            <a:ext cx="12210900" cy="6870300"/>
          </a:xfrm>
          <a:prstGeom prst="rect">
            <a:avLst/>
          </a:prstGeom>
          <a:solidFill>
            <a:schemeClr val="accent3">
              <a:alpha val="6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grpSp>
        <p:nvGrpSpPr>
          <p:cNvPr id="966" name="Google Shape;966;p19"/>
          <p:cNvGrpSpPr/>
          <p:nvPr/>
        </p:nvGrpSpPr>
        <p:grpSpPr>
          <a:xfrm>
            <a:off x="9822153" y="1745539"/>
            <a:ext cx="1636200" cy="3767572"/>
            <a:chOff x="10416965" y="1678633"/>
            <a:chExt cx="1636200" cy="3767572"/>
          </a:xfrm>
        </p:grpSpPr>
        <p:grpSp>
          <p:nvGrpSpPr>
            <p:cNvPr id="967" name="Google Shape;967;p19"/>
            <p:cNvGrpSpPr/>
            <p:nvPr/>
          </p:nvGrpSpPr>
          <p:grpSpPr>
            <a:xfrm>
              <a:off x="10416965" y="2187846"/>
              <a:ext cx="1603344" cy="2810880"/>
              <a:chOff x="1821" y="2506620"/>
              <a:chExt cx="1479373" cy="2810880"/>
            </a:xfrm>
          </p:grpSpPr>
          <p:sp>
            <p:nvSpPr>
              <p:cNvPr id="968" name="Google Shape;968;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9"/>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970" name="Google Shape;970;p19"/>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971" name="Google Shape;971;p19"/>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sp>
        <p:nvSpPr>
          <p:cNvPr id="972" name="Google Shape;972;p19"/>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973" name="Google Shape;973;p19"/>
          <p:cNvGrpSpPr/>
          <p:nvPr/>
        </p:nvGrpSpPr>
        <p:grpSpPr>
          <a:xfrm>
            <a:off x="4511550" y="4772637"/>
            <a:ext cx="3996300" cy="915140"/>
            <a:chOff x="4611869" y="952905"/>
            <a:chExt cx="3996300" cy="1992900"/>
          </a:xfrm>
        </p:grpSpPr>
        <p:sp>
          <p:nvSpPr>
            <p:cNvPr id="974" name="Google Shape;974;p19"/>
            <p:cNvSpPr/>
            <p:nvPr/>
          </p:nvSpPr>
          <p:spPr>
            <a:xfrm>
              <a:off x="4611869" y="952905"/>
              <a:ext cx="3996300" cy="1992900"/>
            </a:xfrm>
            <a:prstGeom prst="wedgeRoundRectCallout">
              <a:avLst>
                <a:gd name="adj1" fmla="val 78187"/>
                <a:gd name="adj2" fmla="val -12991"/>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75" name="Google Shape;975;p19"/>
            <p:cNvSpPr txBox="1"/>
            <p:nvPr/>
          </p:nvSpPr>
          <p:spPr>
            <a:xfrm>
              <a:off x="4757454" y="1138605"/>
              <a:ext cx="3745200" cy="1541700"/>
            </a:xfrm>
            <a:prstGeom prst="rect">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負責存儲和管理實際的數據塊，實現數據的分布式存儲。</a:t>
              </a:r>
              <a:endParaRPr sz="2000" b="0" i="0" u="none" strike="noStrike" cap="none">
                <a:solidFill>
                  <a:srgbClr val="000000"/>
                </a:solidFill>
                <a:latin typeface="Arial"/>
                <a:ea typeface="Arial"/>
                <a:cs typeface="Arial"/>
                <a:sym typeface="Arial"/>
              </a:endParaRPr>
            </a:p>
          </p:txBody>
        </p:sp>
      </p:grpSp>
      <p:grpSp>
        <p:nvGrpSpPr>
          <p:cNvPr id="976" name="Google Shape;976;p19"/>
          <p:cNvGrpSpPr/>
          <p:nvPr/>
        </p:nvGrpSpPr>
        <p:grpSpPr>
          <a:xfrm>
            <a:off x="4522950" y="3010121"/>
            <a:ext cx="3996300" cy="1278037"/>
            <a:chOff x="4522917" y="1297692"/>
            <a:chExt cx="3996300" cy="1554600"/>
          </a:xfrm>
        </p:grpSpPr>
        <p:sp>
          <p:nvSpPr>
            <p:cNvPr id="977" name="Google Shape;977;p19"/>
            <p:cNvSpPr/>
            <p:nvPr/>
          </p:nvSpPr>
          <p:spPr>
            <a:xfrm>
              <a:off x="4522917" y="1297692"/>
              <a:ext cx="3996300" cy="1554600"/>
            </a:xfrm>
            <a:prstGeom prst="wedgeRoundRectCallout">
              <a:avLst>
                <a:gd name="adj1" fmla="val 77442"/>
                <a:gd name="adj2" fmla="val -114331"/>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78" name="Google Shape;978;p19"/>
            <p:cNvSpPr txBox="1"/>
            <p:nvPr/>
          </p:nvSpPr>
          <p:spPr>
            <a:xfrm>
              <a:off x="4668417" y="1433843"/>
              <a:ext cx="3697200" cy="1235700"/>
            </a:xfrm>
            <a:prstGeom prst="rect">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負責在節點上管理和監控容器的運行，確保YARN應用程序有效利用資源。</a:t>
              </a:r>
              <a:endParaRPr sz="1600" b="0" i="0" u="none" strike="noStrike" cap="none">
                <a:solidFill>
                  <a:srgbClr val="000000"/>
                </a:solidFill>
                <a:latin typeface="Arial"/>
                <a:ea typeface="Arial"/>
                <a:cs typeface="Arial"/>
                <a:sym typeface="Arial"/>
              </a:endParaRPr>
            </a:p>
          </p:txBody>
        </p:sp>
      </p:grpSp>
      <p:grpSp>
        <p:nvGrpSpPr>
          <p:cNvPr id="979" name="Google Shape;979;p19"/>
          <p:cNvGrpSpPr/>
          <p:nvPr/>
        </p:nvGrpSpPr>
        <p:grpSpPr>
          <a:xfrm>
            <a:off x="4511550" y="1437788"/>
            <a:ext cx="3996300" cy="891030"/>
            <a:chOff x="4522924" y="1031669"/>
            <a:chExt cx="3996300" cy="2368500"/>
          </a:xfrm>
        </p:grpSpPr>
        <p:sp>
          <p:nvSpPr>
            <p:cNvPr id="980" name="Google Shape;980;p19"/>
            <p:cNvSpPr/>
            <p:nvPr/>
          </p:nvSpPr>
          <p:spPr>
            <a:xfrm>
              <a:off x="4522924" y="1031669"/>
              <a:ext cx="3996300" cy="2368500"/>
            </a:xfrm>
            <a:prstGeom prst="wedgeRoundRectCallout">
              <a:avLst>
                <a:gd name="adj1" fmla="val 68526"/>
                <a:gd name="adj2" fmla="val -141205"/>
                <a:gd name="adj3" fmla="val 16667"/>
              </a:avLst>
            </a:prstGeom>
            <a:solidFill>
              <a:srgbClr val="418CA3"/>
            </a:solidFill>
            <a:ln w="25400" cap="flat" cmpd="sng">
              <a:solidFill>
                <a:srgbClr val="418C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1" name="Google Shape;981;p19"/>
            <p:cNvSpPr txBox="1"/>
            <p:nvPr/>
          </p:nvSpPr>
          <p:spPr>
            <a:xfrm>
              <a:off x="4640674" y="1245675"/>
              <a:ext cx="3696900" cy="1881900"/>
            </a:xfrm>
            <a:prstGeom prst="rect">
              <a:avLst/>
            </a:prstGeom>
            <a:solidFill>
              <a:srgbClr val="418CA3"/>
            </a:solidFill>
            <a:ln w="9525" cap="flat" cmpd="sng">
              <a:solidFill>
                <a:srgbClr val="418CA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Arial"/>
                  <a:ea typeface="Arial"/>
                  <a:cs typeface="Arial"/>
                  <a:sym typeface="Arial"/>
                </a:rPr>
                <a:t>負責儲存系統的工作歷史</a:t>
              </a:r>
              <a:r>
                <a:rPr lang="zh-TW" sz="2000">
                  <a:solidFill>
                    <a:srgbClr val="FFFFFF"/>
                  </a:solidFill>
                </a:rPr>
                <a:t>日</a:t>
              </a:r>
              <a:r>
                <a:rPr lang="zh-TW" sz="2000" b="0" i="0" u="none" strike="noStrike" cap="none">
                  <a:solidFill>
                    <a:srgbClr val="FFFFFF"/>
                  </a:solidFill>
                  <a:latin typeface="Arial"/>
                  <a:ea typeface="Arial"/>
                  <a:cs typeface="Arial"/>
                  <a:sym typeface="Arial"/>
                </a:rPr>
                <a:t>誌。</a:t>
              </a:r>
              <a:endParaRPr sz="2000" b="0" i="0" u="none" strike="noStrike" cap="none">
                <a:solidFill>
                  <a:srgbClr val="FFFFFF"/>
                </a:solidFill>
                <a:latin typeface="Arial"/>
                <a:ea typeface="Arial"/>
                <a:cs typeface="Arial"/>
                <a:sym typeface="Arial"/>
              </a:endParaRPr>
            </a:p>
          </p:txBody>
        </p:sp>
      </p:grpSp>
      <p:grpSp>
        <p:nvGrpSpPr>
          <p:cNvPr id="982" name="Google Shape;982;p19"/>
          <p:cNvGrpSpPr/>
          <p:nvPr/>
        </p:nvGrpSpPr>
        <p:grpSpPr>
          <a:xfrm>
            <a:off x="171450" y="468189"/>
            <a:ext cx="8007294" cy="708000"/>
            <a:chOff x="171450" y="636516"/>
            <a:chExt cx="8007294" cy="708000"/>
          </a:xfrm>
        </p:grpSpPr>
        <p:sp>
          <p:nvSpPr>
            <p:cNvPr id="983" name="Google Shape;983;p19"/>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984" name="Google Shape;984;p1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985" name="Google Shape;985;p19"/>
          <p:cNvSpPr txBox="1"/>
          <p:nvPr/>
        </p:nvSpPr>
        <p:spPr>
          <a:xfrm>
            <a:off x="9774005" y="6297589"/>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986" name="Google Shape;986;p19"/>
          <p:cNvGrpSpPr/>
          <p:nvPr/>
        </p:nvGrpSpPr>
        <p:grpSpPr>
          <a:xfrm>
            <a:off x="9349951" y="5813622"/>
            <a:ext cx="2580607" cy="422445"/>
            <a:chOff x="1821" y="2506620"/>
            <a:chExt cx="1479373" cy="2810880"/>
          </a:xfrm>
        </p:grpSpPr>
        <p:sp>
          <p:nvSpPr>
            <p:cNvPr id="987" name="Google Shape;987;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9"/>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989" name="Google Shape;989;p19"/>
          <p:cNvGrpSpPr/>
          <p:nvPr/>
        </p:nvGrpSpPr>
        <p:grpSpPr>
          <a:xfrm>
            <a:off x="9442991" y="1021057"/>
            <a:ext cx="2394529" cy="423972"/>
            <a:chOff x="1821" y="2506620"/>
            <a:chExt cx="1479373" cy="2810880"/>
          </a:xfrm>
        </p:grpSpPr>
        <p:sp>
          <p:nvSpPr>
            <p:cNvPr id="990" name="Google Shape;990;p19"/>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9"/>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cxnSp>
        <p:nvCxnSpPr>
          <p:cNvPr id="996" name="Google Shape;996;p20"/>
          <p:cNvCxnSpPr>
            <a:stCxn id="997" idx="0"/>
            <a:endCxn id="998" idx="1"/>
          </p:cNvCxnSpPr>
          <p:nvPr/>
        </p:nvCxnSpPr>
        <p:spPr>
          <a:xfrm rot="-5400000">
            <a:off x="2612731" y="224441"/>
            <a:ext cx="1313700" cy="38202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grpSp>
        <p:nvGrpSpPr>
          <p:cNvPr id="999" name="Google Shape;999;p20"/>
          <p:cNvGrpSpPr/>
          <p:nvPr/>
        </p:nvGrpSpPr>
        <p:grpSpPr>
          <a:xfrm>
            <a:off x="573781" y="2791391"/>
            <a:ext cx="1579427" cy="1595420"/>
            <a:chOff x="111893" y="2441240"/>
            <a:chExt cx="1579427" cy="1595420"/>
          </a:xfrm>
        </p:grpSpPr>
        <p:grpSp>
          <p:nvGrpSpPr>
            <p:cNvPr id="1000" name="Google Shape;1000;p20"/>
            <p:cNvGrpSpPr/>
            <p:nvPr/>
          </p:nvGrpSpPr>
          <p:grpSpPr>
            <a:xfrm>
              <a:off x="119920" y="3149227"/>
              <a:ext cx="1571400" cy="887433"/>
              <a:chOff x="1821" y="2506620"/>
              <a:chExt cx="1479300" cy="2811000"/>
            </a:xfrm>
          </p:grpSpPr>
          <p:sp>
            <p:nvSpPr>
              <p:cNvPr id="1001" name="Google Shape;1001;p20"/>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4E1F1"/>
                  </a:highlight>
                  <a:latin typeface="Arial"/>
                  <a:ea typeface="Arial"/>
                  <a:cs typeface="Arial"/>
                  <a:sym typeface="Arial"/>
                </a:endParaRPr>
              </a:p>
            </p:txBody>
          </p:sp>
          <p:sp>
            <p:nvSpPr>
              <p:cNvPr id="1002" name="Google Shape;1002;p20"/>
              <p:cNvSpPr txBox="1"/>
              <p:nvPr/>
            </p:nvSpPr>
            <p:spPr>
              <a:xfrm>
                <a:off x="74038" y="2578837"/>
                <a:ext cx="1335000" cy="2666400"/>
              </a:xfrm>
              <a:prstGeom prst="rect">
                <a:avLst/>
              </a:prstGeom>
              <a:noFill/>
              <a:ln>
                <a:noFill/>
              </a:ln>
            </p:spPr>
            <p:txBody>
              <a:bodyPr spcFirstLastPara="1" wrap="square" lIns="96000" tIns="96000" rIns="128000" bIns="144000" anchor="b"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Client</a:t>
                </a:r>
                <a:endParaRPr sz="1800" b="0" i="0" u="none" strike="noStrike" cap="none">
                  <a:solidFill>
                    <a:schemeClr val="dk1"/>
                  </a:solidFill>
                  <a:highlight>
                    <a:srgbClr val="D4E1F1"/>
                  </a:highlight>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highlight>
                      <a:srgbClr val="D4E1F1"/>
                    </a:highlight>
                    <a:latin typeface="Calibri"/>
                    <a:ea typeface="Calibri"/>
                    <a:cs typeface="Calibri"/>
                    <a:sym typeface="Calibri"/>
                  </a:rPr>
                  <a:t>c3a1</a:t>
                </a:r>
                <a:endParaRPr sz="1800" b="0" i="0" u="none" strike="noStrike" cap="none">
                  <a:solidFill>
                    <a:schemeClr val="dk1"/>
                  </a:solidFill>
                  <a:highlight>
                    <a:srgbClr val="D4E1F1"/>
                  </a:highlight>
                  <a:latin typeface="Calibri"/>
                  <a:ea typeface="Calibri"/>
                  <a:cs typeface="Calibri"/>
                  <a:sym typeface="Calibri"/>
                </a:endParaRPr>
              </a:p>
            </p:txBody>
          </p:sp>
        </p:grpSp>
        <p:sp>
          <p:nvSpPr>
            <p:cNvPr id="997" name="Google Shape;997;p20"/>
            <p:cNvSpPr/>
            <p:nvPr/>
          </p:nvSpPr>
          <p:spPr>
            <a:xfrm>
              <a:off x="111893" y="2441240"/>
              <a:ext cx="1571400" cy="887400"/>
            </a:xfrm>
            <a:prstGeom prst="roundRect">
              <a:avLst>
                <a:gd name="adj" fmla="val 16667"/>
              </a:avLst>
            </a:prstGeom>
            <a:solidFill>
              <a:schemeClr val="accent4"/>
            </a:solid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Edge Node</a:t>
              </a:r>
              <a:endParaRPr sz="2000" b="0" i="0" u="none" strike="noStrike" cap="none">
                <a:solidFill>
                  <a:schemeClr val="lt1"/>
                </a:solidFill>
                <a:latin typeface="Calibri"/>
                <a:ea typeface="Calibri"/>
                <a:cs typeface="Calibri"/>
                <a:sym typeface="Calibri"/>
              </a:endParaRPr>
            </a:p>
          </p:txBody>
        </p:sp>
      </p:grpSp>
      <p:sp>
        <p:nvSpPr>
          <p:cNvPr id="1003" name="Google Shape;1003;p20"/>
          <p:cNvSpPr/>
          <p:nvPr/>
        </p:nvSpPr>
        <p:spPr>
          <a:xfrm>
            <a:off x="4769896" y="2787199"/>
            <a:ext cx="2391121" cy="424379"/>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Zookeeper</a:t>
            </a:r>
            <a:endParaRPr sz="2000" b="0" i="0" u="none" strike="noStrike" cap="none">
              <a:solidFill>
                <a:schemeClr val="lt1"/>
              </a:solidFill>
              <a:latin typeface="Calibri"/>
              <a:ea typeface="Calibri"/>
              <a:cs typeface="Calibri"/>
              <a:sym typeface="Calibri"/>
            </a:endParaRPr>
          </a:p>
        </p:txBody>
      </p:sp>
      <p:cxnSp>
        <p:nvCxnSpPr>
          <p:cNvPr id="1004" name="Google Shape;1004;p20"/>
          <p:cNvCxnSpPr>
            <a:stCxn id="1005" idx="0"/>
            <a:endCxn id="1006" idx="1"/>
          </p:cNvCxnSpPr>
          <p:nvPr/>
        </p:nvCxnSpPr>
        <p:spPr>
          <a:xfrm rot="-5400000" flipH="1">
            <a:off x="7581082" y="2802425"/>
            <a:ext cx="688200" cy="3859500"/>
          </a:xfrm>
          <a:prstGeom prst="bentConnector4">
            <a:avLst>
              <a:gd name="adj1" fmla="val -112472"/>
              <a:gd name="adj2" fmla="val 81379"/>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sp>
        <p:nvSpPr>
          <p:cNvPr id="1007" name="Google Shape;1007;p20"/>
          <p:cNvSpPr/>
          <p:nvPr/>
        </p:nvSpPr>
        <p:spPr>
          <a:xfrm>
            <a:off x="4769896" y="5986966"/>
            <a:ext cx="2394658" cy="435606"/>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Journal Nodes</a:t>
            </a:r>
            <a:endParaRPr sz="2000" b="0" i="0" u="none" strike="noStrike" cap="none">
              <a:solidFill>
                <a:schemeClr val="lt1"/>
              </a:solidFill>
              <a:latin typeface="Calibri"/>
              <a:ea typeface="Calibri"/>
              <a:cs typeface="Calibri"/>
              <a:sym typeface="Calibri"/>
            </a:endParaRPr>
          </a:p>
        </p:txBody>
      </p:sp>
      <p:grpSp>
        <p:nvGrpSpPr>
          <p:cNvPr id="1008" name="Google Shape;1008;p20"/>
          <p:cNvGrpSpPr/>
          <p:nvPr/>
        </p:nvGrpSpPr>
        <p:grpSpPr>
          <a:xfrm>
            <a:off x="9822153" y="1745539"/>
            <a:ext cx="1636200" cy="3767572"/>
            <a:chOff x="10416965" y="1678633"/>
            <a:chExt cx="1636200" cy="3767572"/>
          </a:xfrm>
        </p:grpSpPr>
        <p:grpSp>
          <p:nvGrpSpPr>
            <p:cNvPr id="1009" name="Google Shape;1009;p20"/>
            <p:cNvGrpSpPr/>
            <p:nvPr/>
          </p:nvGrpSpPr>
          <p:grpSpPr>
            <a:xfrm>
              <a:off x="10416965" y="2187846"/>
              <a:ext cx="1603344" cy="2810880"/>
              <a:chOff x="1821" y="2506620"/>
              <a:chExt cx="1479373" cy="2810880"/>
            </a:xfrm>
          </p:grpSpPr>
          <p:sp>
            <p:nvSpPr>
              <p:cNvPr id="1010" name="Google Shape;1010;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0"/>
              <p:cNvSpPr txBox="1"/>
              <p:nvPr/>
            </p:nvSpPr>
            <p:spPr>
              <a:xfrm>
                <a:off x="74038" y="2578837"/>
                <a:ext cx="1334939"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Worker</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c3w1</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c3w2</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c3w3</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c3w4</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c3w6</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c3w7</a:t>
                </a:r>
                <a:endParaRPr sz="1800" b="0" i="0" u="none" strike="noStrike" cap="none">
                  <a:solidFill>
                    <a:schemeClr val="dk1"/>
                  </a:solidFill>
                  <a:latin typeface="Calibri"/>
                  <a:ea typeface="Calibri"/>
                  <a:cs typeface="Calibri"/>
                  <a:sym typeface="Calibri"/>
                </a:endParaRPr>
              </a:p>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c3w8</a:t>
                </a:r>
                <a:endParaRPr sz="1800" b="0" i="0" u="none" strike="noStrike" cap="none">
                  <a:solidFill>
                    <a:schemeClr val="dk1"/>
                  </a:solidFill>
                  <a:latin typeface="Calibri"/>
                  <a:ea typeface="Calibri"/>
                  <a:cs typeface="Calibri"/>
                  <a:sym typeface="Calibri"/>
                </a:endParaRPr>
              </a:p>
            </p:txBody>
          </p:sp>
        </p:grpSp>
        <p:sp>
          <p:nvSpPr>
            <p:cNvPr id="1012" name="Google Shape;1012;p20"/>
            <p:cNvSpPr/>
            <p:nvPr/>
          </p:nvSpPr>
          <p:spPr>
            <a:xfrm>
              <a:off x="10416965" y="1678633"/>
              <a:ext cx="1636200"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sp>
          <p:nvSpPr>
            <p:cNvPr id="1006" name="Google Shape;1006;p20"/>
            <p:cNvSpPr/>
            <p:nvPr/>
          </p:nvSpPr>
          <p:spPr>
            <a:xfrm>
              <a:off x="10449821" y="4572305"/>
              <a:ext cx="1603344" cy="873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Data Node</a:t>
              </a:r>
              <a:endParaRPr sz="2000" b="0" i="0" u="none" strike="noStrike" cap="none">
                <a:solidFill>
                  <a:schemeClr val="lt1"/>
                </a:solidFill>
                <a:latin typeface="Calibri"/>
                <a:ea typeface="Calibri"/>
                <a:cs typeface="Calibri"/>
                <a:sym typeface="Calibri"/>
              </a:endParaRPr>
            </a:p>
          </p:txBody>
        </p:sp>
      </p:grpSp>
      <p:grpSp>
        <p:nvGrpSpPr>
          <p:cNvPr id="1013" name="Google Shape;1013;p20"/>
          <p:cNvGrpSpPr/>
          <p:nvPr/>
        </p:nvGrpSpPr>
        <p:grpSpPr>
          <a:xfrm>
            <a:off x="3314290" y="1044950"/>
            <a:ext cx="5428372" cy="873000"/>
            <a:chOff x="2404615" y="428309"/>
            <a:chExt cx="5428372" cy="873000"/>
          </a:xfrm>
        </p:grpSpPr>
        <p:grpSp>
          <p:nvGrpSpPr>
            <p:cNvPr id="1014" name="Google Shape;1014;p20"/>
            <p:cNvGrpSpPr/>
            <p:nvPr/>
          </p:nvGrpSpPr>
          <p:grpSpPr>
            <a:xfrm>
              <a:off x="5426322" y="859894"/>
              <a:ext cx="2406665" cy="420423"/>
              <a:chOff x="1821" y="2506620"/>
              <a:chExt cx="1479300" cy="2811000"/>
            </a:xfrm>
          </p:grpSpPr>
          <p:sp>
            <p:nvSpPr>
              <p:cNvPr id="1015" name="Google Shape;1015;p20"/>
              <p:cNvSpPr/>
              <p:nvPr/>
            </p:nvSpPr>
            <p:spPr>
              <a:xfrm>
                <a:off x="1821" y="2506620"/>
                <a:ext cx="1479300" cy="281100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0"/>
              <p:cNvSpPr txBox="1"/>
              <p:nvPr/>
            </p:nvSpPr>
            <p:spPr>
              <a:xfrm>
                <a:off x="74038" y="2578837"/>
                <a:ext cx="1335000" cy="2666401"/>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c3m1</a:t>
                </a:r>
                <a:endParaRPr sz="1800" b="0" i="0" u="none" strike="noStrike" cap="none">
                  <a:solidFill>
                    <a:schemeClr val="dk1"/>
                  </a:solidFill>
                  <a:latin typeface="Calibri"/>
                  <a:ea typeface="Calibri"/>
                  <a:cs typeface="Calibri"/>
                  <a:sym typeface="Calibri"/>
                </a:endParaRPr>
              </a:p>
            </p:txBody>
          </p:sp>
        </p:grpSp>
        <p:grpSp>
          <p:nvGrpSpPr>
            <p:cNvPr id="1017" name="Google Shape;1017;p20"/>
            <p:cNvGrpSpPr/>
            <p:nvPr/>
          </p:nvGrpSpPr>
          <p:grpSpPr>
            <a:xfrm>
              <a:off x="2404615" y="877337"/>
              <a:ext cx="2394529" cy="423972"/>
              <a:chOff x="1821" y="2506620"/>
              <a:chExt cx="1479373" cy="2810880"/>
            </a:xfrm>
          </p:grpSpPr>
          <p:sp>
            <p:nvSpPr>
              <p:cNvPr id="1018" name="Google Shape;1018;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0"/>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c3m2</a:t>
                </a:r>
                <a:endParaRPr sz="1800" b="0" i="0" u="none" strike="noStrike" cap="none">
                  <a:solidFill>
                    <a:schemeClr val="dk1"/>
                  </a:solidFill>
                  <a:latin typeface="Calibri"/>
                  <a:ea typeface="Calibri"/>
                  <a:cs typeface="Calibri"/>
                  <a:sym typeface="Calibri"/>
                </a:endParaRPr>
              </a:p>
            </p:txBody>
          </p:sp>
        </p:grpSp>
        <p:sp>
          <p:nvSpPr>
            <p:cNvPr id="998" name="Google Shape;998;p20"/>
            <p:cNvSpPr/>
            <p:nvPr/>
          </p:nvSpPr>
          <p:spPr>
            <a:xfrm>
              <a:off x="4270082" y="428309"/>
              <a:ext cx="15714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Resource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Manager</a:t>
              </a:r>
              <a:endParaRPr sz="2000" b="0" i="0" u="none" strike="noStrike" cap="none">
                <a:solidFill>
                  <a:schemeClr val="lt1"/>
                </a:solidFill>
                <a:latin typeface="Calibri"/>
                <a:ea typeface="Calibri"/>
                <a:cs typeface="Calibri"/>
                <a:sym typeface="Calibri"/>
              </a:endParaRPr>
            </a:p>
          </p:txBody>
        </p:sp>
      </p:grpSp>
      <p:sp>
        <p:nvSpPr>
          <p:cNvPr id="1020" name="Google Shape;1020;p20"/>
          <p:cNvSpPr/>
          <p:nvPr/>
        </p:nvSpPr>
        <p:spPr>
          <a:xfrm>
            <a:off x="9448154" y="368794"/>
            <a:ext cx="2394659" cy="435606"/>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Job History Server</a:t>
            </a:r>
            <a:endParaRPr sz="2000" b="0" i="0" u="none" strike="noStrike" cap="none">
              <a:solidFill>
                <a:schemeClr val="lt1"/>
              </a:solidFill>
              <a:latin typeface="Calibri"/>
              <a:ea typeface="Calibri"/>
              <a:cs typeface="Calibri"/>
              <a:sym typeface="Calibri"/>
            </a:endParaRPr>
          </a:p>
        </p:txBody>
      </p:sp>
      <p:grpSp>
        <p:nvGrpSpPr>
          <p:cNvPr id="1021" name="Google Shape;1021;p20"/>
          <p:cNvGrpSpPr/>
          <p:nvPr/>
        </p:nvGrpSpPr>
        <p:grpSpPr>
          <a:xfrm>
            <a:off x="3512679" y="3816288"/>
            <a:ext cx="4971033" cy="1437287"/>
            <a:chOff x="3490003" y="4342175"/>
            <a:chExt cx="4971033" cy="1437287"/>
          </a:xfrm>
        </p:grpSpPr>
        <p:sp>
          <p:nvSpPr>
            <p:cNvPr id="1005" name="Google Shape;1005;p20"/>
            <p:cNvSpPr/>
            <p:nvPr/>
          </p:nvSpPr>
          <p:spPr>
            <a:xfrm>
              <a:off x="5187056" y="4913962"/>
              <a:ext cx="1571400" cy="858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1022" name="Google Shape;1022;p20"/>
            <p:cNvSpPr/>
            <p:nvPr/>
          </p:nvSpPr>
          <p:spPr>
            <a:xfrm>
              <a:off x="3490003" y="49139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Secondary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sp>
          <p:nvSpPr>
            <p:cNvPr id="1023" name="Google Shape;1023;p20"/>
            <p:cNvSpPr/>
            <p:nvPr/>
          </p:nvSpPr>
          <p:spPr>
            <a:xfrm>
              <a:off x="6824836" y="4906462"/>
              <a:ext cx="1636200" cy="8655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Standby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Name Node</a:t>
              </a:r>
              <a:endParaRPr sz="2000" b="0" i="0" u="none" strike="noStrike" cap="none">
                <a:solidFill>
                  <a:schemeClr val="lt1"/>
                </a:solidFill>
                <a:latin typeface="Calibri"/>
                <a:ea typeface="Calibri"/>
                <a:cs typeface="Calibri"/>
                <a:sym typeface="Calibri"/>
              </a:endParaRPr>
            </a:p>
          </p:txBody>
        </p:sp>
        <p:grpSp>
          <p:nvGrpSpPr>
            <p:cNvPr id="1024" name="Google Shape;1024;p20"/>
            <p:cNvGrpSpPr/>
            <p:nvPr/>
          </p:nvGrpSpPr>
          <p:grpSpPr>
            <a:xfrm>
              <a:off x="3527327" y="4363960"/>
              <a:ext cx="2394529" cy="402187"/>
              <a:chOff x="1821" y="2506620"/>
              <a:chExt cx="1479373" cy="2810880"/>
            </a:xfrm>
          </p:grpSpPr>
          <p:sp>
            <p:nvSpPr>
              <p:cNvPr id="1025" name="Google Shape;1025;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0"/>
              <p:cNvSpPr txBox="1"/>
              <p:nvPr/>
            </p:nvSpPr>
            <p:spPr>
              <a:xfrm>
                <a:off x="74037" y="2578837"/>
                <a:ext cx="1334940" cy="2666446"/>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Active c3m1</a:t>
                </a:r>
                <a:endParaRPr sz="1800" b="0" i="0" u="none" strike="noStrike" cap="none">
                  <a:solidFill>
                    <a:schemeClr val="dk1"/>
                  </a:solidFill>
                  <a:latin typeface="Calibri"/>
                  <a:ea typeface="Calibri"/>
                  <a:cs typeface="Calibri"/>
                  <a:sym typeface="Calibri"/>
                </a:endParaRPr>
              </a:p>
            </p:txBody>
          </p:sp>
        </p:grpSp>
        <p:grpSp>
          <p:nvGrpSpPr>
            <p:cNvPr id="1027" name="Google Shape;1027;p20"/>
            <p:cNvGrpSpPr/>
            <p:nvPr/>
          </p:nvGrpSpPr>
          <p:grpSpPr>
            <a:xfrm>
              <a:off x="5974773" y="4342175"/>
              <a:ext cx="2394529" cy="423972"/>
              <a:chOff x="1821" y="2506620"/>
              <a:chExt cx="1479373" cy="2810880"/>
            </a:xfrm>
          </p:grpSpPr>
          <p:sp>
            <p:nvSpPr>
              <p:cNvPr id="1028" name="Google Shape;1028;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0"/>
              <p:cNvSpPr txBox="1"/>
              <p:nvPr/>
            </p:nvSpPr>
            <p:spPr>
              <a:xfrm>
                <a:off x="74037" y="2578837"/>
                <a:ext cx="1334940" cy="2666445"/>
              </a:xfrm>
              <a:prstGeom prst="rect">
                <a:avLst/>
              </a:prstGeom>
              <a:noFill/>
              <a:ln>
                <a:noFill/>
              </a:ln>
            </p:spPr>
            <p:txBody>
              <a:bodyPr spcFirstLastPara="1" wrap="square" lIns="96000" tIns="96000" rIns="128000" bIns="144000" anchor="ctr"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Standby c3m2</a:t>
                </a:r>
                <a:endParaRPr sz="1800" b="0" i="0" u="none" strike="noStrike" cap="none">
                  <a:solidFill>
                    <a:schemeClr val="dk1"/>
                  </a:solidFill>
                  <a:latin typeface="Calibri"/>
                  <a:ea typeface="Calibri"/>
                  <a:cs typeface="Calibri"/>
                  <a:sym typeface="Calibri"/>
                </a:endParaRPr>
              </a:p>
            </p:txBody>
          </p:sp>
        </p:grpSp>
      </p:grpSp>
      <p:grpSp>
        <p:nvGrpSpPr>
          <p:cNvPr id="1030" name="Google Shape;1030;p20"/>
          <p:cNvGrpSpPr/>
          <p:nvPr/>
        </p:nvGrpSpPr>
        <p:grpSpPr>
          <a:xfrm>
            <a:off x="9349951" y="5813622"/>
            <a:ext cx="2580607" cy="422445"/>
            <a:chOff x="1821" y="2506620"/>
            <a:chExt cx="1479373" cy="2810880"/>
          </a:xfrm>
        </p:grpSpPr>
        <p:sp>
          <p:nvSpPr>
            <p:cNvPr id="1031" name="Google Shape;1031;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0"/>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處理分散儲存的資料</a:t>
              </a:r>
              <a:endParaRPr sz="1800" b="0" i="0" u="none" strike="noStrike" cap="none">
                <a:solidFill>
                  <a:schemeClr val="dk1"/>
                </a:solidFill>
                <a:latin typeface="Microsoft JhengHei"/>
                <a:ea typeface="Microsoft JhengHei"/>
                <a:cs typeface="Microsoft JhengHei"/>
                <a:sym typeface="Microsoft JhengHei"/>
              </a:endParaRPr>
            </a:p>
          </p:txBody>
        </p:sp>
      </p:grpSp>
      <p:grpSp>
        <p:nvGrpSpPr>
          <p:cNvPr id="1033" name="Google Shape;1033;p20"/>
          <p:cNvGrpSpPr/>
          <p:nvPr/>
        </p:nvGrpSpPr>
        <p:grpSpPr>
          <a:xfrm>
            <a:off x="42985" y="5844213"/>
            <a:ext cx="2654868" cy="914857"/>
            <a:chOff x="45024" y="875316"/>
            <a:chExt cx="2654868" cy="914857"/>
          </a:xfrm>
        </p:grpSpPr>
        <p:grpSp>
          <p:nvGrpSpPr>
            <p:cNvPr id="1034" name="Google Shape;1034;p20"/>
            <p:cNvGrpSpPr/>
            <p:nvPr/>
          </p:nvGrpSpPr>
          <p:grpSpPr>
            <a:xfrm>
              <a:off x="45024" y="875316"/>
              <a:ext cx="2654868" cy="441416"/>
              <a:chOff x="1821" y="2506620"/>
              <a:chExt cx="1479373" cy="2810880"/>
            </a:xfrm>
          </p:grpSpPr>
          <p:sp>
            <p:nvSpPr>
              <p:cNvPr id="1035" name="Google Shape;1035;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0"/>
              <p:cNvSpPr txBox="1"/>
              <p:nvPr/>
            </p:nvSpPr>
            <p:spPr>
              <a:xfrm>
                <a:off x="42190" y="2578838"/>
                <a:ext cx="1417449" cy="2666450"/>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00B050"/>
                    </a:solidFill>
                    <a:latin typeface="Microsoft JhengHei"/>
                    <a:ea typeface="Microsoft JhengHei"/>
                    <a:cs typeface="Microsoft JhengHei"/>
                    <a:sym typeface="Microsoft JhengHei"/>
                  </a:rPr>
                  <a:t>HDFS分散式檔案系統</a:t>
                </a:r>
                <a:endParaRPr sz="1800" b="0" i="0" u="none" strike="noStrike" cap="none">
                  <a:solidFill>
                    <a:srgbClr val="00B050"/>
                  </a:solidFill>
                  <a:latin typeface="Microsoft JhengHei"/>
                  <a:ea typeface="Microsoft JhengHei"/>
                  <a:cs typeface="Microsoft JhengHei"/>
                  <a:sym typeface="Microsoft JhengHei"/>
                </a:endParaRPr>
              </a:p>
            </p:txBody>
          </p:sp>
        </p:grpSp>
        <p:grpSp>
          <p:nvGrpSpPr>
            <p:cNvPr id="1037" name="Google Shape;1037;p20"/>
            <p:cNvGrpSpPr/>
            <p:nvPr/>
          </p:nvGrpSpPr>
          <p:grpSpPr>
            <a:xfrm>
              <a:off x="45024" y="1377093"/>
              <a:ext cx="2654868" cy="413080"/>
              <a:chOff x="1821" y="2506620"/>
              <a:chExt cx="1479373" cy="2810880"/>
            </a:xfrm>
          </p:grpSpPr>
          <p:sp>
            <p:nvSpPr>
              <p:cNvPr id="1038" name="Google Shape;1038;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0"/>
              <p:cNvSpPr txBox="1"/>
              <p:nvPr/>
            </p:nvSpPr>
            <p:spPr>
              <a:xfrm>
                <a:off x="58114" y="2578838"/>
                <a:ext cx="1385602" cy="2666451"/>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rgbClr val="C00000"/>
                    </a:solidFill>
                    <a:latin typeface="Microsoft JhengHei"/>
                    <a:ea typeface="Microsoft JhengHei"/>
                    <a:cs typeface="Microsoft JhengHei"/>
                    <a:sym typeface="Microsoft JhengHei"/>
                  </a:rPr>
                  <a:t>YARN分散式運算系統</a:t>
                </a:r>
                <a:endParaRPr sz="1800" b="0" i="0" u="none" strike="noStrike" cap="none">
                  <a:solidFill>
                    <a:srgbClr val="C00000"/>
                  </a:solidFill>
                  <a:latin typeface="Microsoft JhengHei"/>
                  <a:ea typeface="Microsoft JhengHei"/>
                  <a:cs typeface="Microsoft JhengHei"/>
                  <a:sym typeface="Microsoft JhengHei"/>
                </a:endParaRPr>
              </a:p>
            </p:txBody>
          </p:sp>
        </p:grpSp>
      </p:grpSp>
      <p:cxnSp>
        <p:nvCxnSpPr>
          <p:cNvPr id="1040" name="Google Shape;1040;p20"/>
          <p:cNvCxnSpPr>
            <a:stCxn id="998" idx="2"/>
            <a:endCxn id="1012" idx="1"/>
          </p:cNvCxnSpPr>
          <p:nvPr/>
        </p:nvCxnSpPr>
        <p:spPr>
          <a:xfrm rot="-5400000" flipH="1">
            <a:off x="7757807" y="118100"/>
            <a:ext cx="272100" cy="3856800"/>
          </a:xfrm>
          <a:prstGeom prst="bentConnector2">
            <a:avLst/>
          </a:prstGeom>
          <a:noFill/>
          <a:ln w="38100" cap="flat" cmpd="sng">
            <a:solidFill>
              <a:srgbClr val="C0000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1041" name="Google Shape;1041;p20"/>
          <p:cNvCxnSpPr>
            <a:stCxn id="998" idx="3"/>
          </p:cNvCxnSpPr>
          <p:nvPr/>
        </p:nvCxnSpPr>
        <p:spPr>
          <a:xfrm rot="10800000" flipH="1">
            <a:off x="6751157" y="586700"/>
            <a:ext cx="2697000" cy="8910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42" name="Google Shape;1042;p20"/>
          <p:cNvCxnSpPr>
            <a:stCxn id="1012" idx="0"/>
          </p:cNvCxnSpPr>
          <p:nvPr/>
        </p:nvCxnSpPr>
        <p:spPr>
          <a:xfrm rot="10800000" flipH="1">
            <a:off x="10640253" y="804439"/>
            <a:ext cx="5100" cy="941100"/>
          </a:xfrm>
          <a:prstGeom prst="straightConnector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1043" name="Google Shape;1043;p20"/>
          <p:cNvGrpSpPr/>
          <p:nvPr/>
        </p:nvGrpSpPr>
        <p:grpSpPr>
          <a:xfrm>
            <a:off x="9442991" y="1021057"/>
            <a:ext cx="2394529" cy="423972"/>
            <a:chOff x="1821" y="2506620"/>
            <a:chExt cx="1479373" cy="2810880"/>
          </a:xfrm>
        </p:grpSpPr>
        <p:sp>
          <p:nvSpPr>
            <p:cNvPr id="1044" name="Google Shape;1044;p20"/>
            <p:cNvSpPr/>
            <p:nvPr/>
          </p:nvSpPr>
          <p:spPr>
            <a:xfrm>
              <a:off x="1821" y="2506620"/>
              <a:ext cx="1479373" cy="2810880"/>
            </a:xfrm>
            <a:prstGeom prst="roundRect">
              <a:avLst>
                <a:gd name="adj" fmla="val 16667"/>
              </a:avLst>
            </a:prstGeom>
            <a:solidFill>
              <a:srgbClr val="CFDEEF">
                <a:alpha val="88235"/>
              </a:srgbClr>
            </a:solidFill>
            <a:ln w="12700" cap="flat" cmpd="sng">
              <a:solidFill>
                <a:srgbClr val="CFDEE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0"/>
            <p:cNvSpPr txBox="1"/>
            <p:nvPr/>
          </p:nvSpPr>
          <p:spPr>
            <a:xfrm>
              <a:off x="74037" y="2578839"/>
              <a:ext cx="1334940" cy="2666448"/>
            </a:xfrm>
            <a:prstGeom prst="rect">
              <a:avLst/>
            </a:prstGeom>
            <a:noFill/>
            <a:ln>
              <a:noFill/>
            </a:ln>
          </p:spPr>
          <p:txBody>
            <a:bodyPr spcFirstLastPara="1" wrap="square" lIns="96000" tIns="96000" rIns="128000" bIns="144000" anchor="t" anchorCtr="0">
              <a:noAutofit/>
            </a:bodyPr>
            <a:lstStyle/>
            <a:p>
              <a:pPr marL="0" marR="0" lvl="1" indent="0" algn="ctr" rtl="0">
                <a:lnSpc>
                  <a:spcPct val="9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運算資源分配</a:t>
              </a:r>
              <a:endParaRPr sz="1800" b="0" i="0" u="none" strike="noStrike" cap="none">
                <a:solidFill>
                  <a:schemeClr val="dk1"/>
                </a:solidFill>
                <a:latin typeface="Microsoft JhengHei"/>
                <a:ea typeface="Microsoft JhengHei"/>
                <a:cs typeface="Microsoft JhengHei"/>
                <a:sym typeface="Microsoft JhengHei"/>
              </a:endParaRPr>
            </a:p>
          </p:txBody>
        </p:sp>
      </p:grpSp>
      <p:cxnSp>
        <p:nvCxnSpPr>
          <p:cNvPr id="1046" name="Google Shape;1046;p20"/>
          <p:cNvCxnSpPr>
            <a:stCxn id="1003" idx="0"/>
            <a:endCxn id="1015" idx="2"/>
          </p:cNvCxnSpPr>
          <p:nvPr/>
        </p:nvCxnSpPr>
        <p:spPr>
          <a:xfrm rot="10800000" flipH="1">
            <a:off x="5965457" y="1897099"/>
            <a:ext cx="1573800" cy="890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47" name="Google Shape;1047;p20"/>
          <p:cNvCxnSpPr>
            <a:stCxn id="1003" idx="0"/>
            <a:endCxn id="1018" idx="2"/>
          </p:cNvCxnSpPr>
          <p:nvPr/>
        </p:nvCxnSpPr>
        <p:spPr>
          <a:xfrm rot="10800000">
            <a:off x="4511657" y="1918099"/>
            <a:ext cx="1453800" cy="8691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48" name="Google Shape;1048;p20"/>
          <p:cNvCxnSpPr>
            <a:stCxn id="1003" idx="2"/>
            <a:endCxn id="1029" idx="0"/>
          </p:cNvCxnSpPr>
          <p:nvPr/>
        </p:nvCxnSpPr>
        <p:spPr>
          <a:xfrm>
            <a:off x="5965457" y="3211578"/>
            <a:ext cx="1229400" cy="6156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49" name="Google Shape;1049;p20"/>
          <p:cNvCxnSpPr>
            <a:stCxn id="1003" idx="2"/>
            <a:endCxn id="1025" idx="0"/>
          </p:cNvCxnSpPr>
          <p:nvPr/>
        </p:nvCxnSpPr>
        <p:spPr>
          <a:xfrm flipH="1">
            <a:off x="4747157" y="3211578"/>
            <a:ext cx="1218300" cy="6264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50" name="Google Shape;1050;p20"/>
          <p:cNvCxnSpPr>
            <a:stCxn id="1001" idx="2"/>
            <a:endCxn id="1005" idx="2"/>
          </p:cNvCxnSpPr>
          <p:nvPr/>
        </p:nvCxnSpPr>
        <p:spPr>
          <a:xfrm rot="-5400000" flipH="1">
            <a:off x="3251808" y="2502511"/>
            <a:ext cx="859200" cy="4627800"/>
          </a:xfrm>
          <a:prstGeom prst="bentConnector3">
            <a:avLst>
              <a:gd name="adj1" fmla="val 126613"/>
            </a:avLst>
          </a:prstGeom>
          <a:noFill/>
          <a:ln w="38100" cap="flat" cmpd="sng">
            <a:solidFill>
              <a:srgbClr val="00B050"/>
            </a:solidFill>
            <a:prstDash val="solid"/>
            <a:round/>
            <a:headEnd type="triangle" w="med" len="med"/>
            <a:tailEnd type="triangle" w="med" len="med"/>
          </a:ln>
          <a:effectLst>
            <a:outerShdw blurRad="40000" dist="23000" dir="5400000" rotWithShape="0">
              <a:srgbClr val="000000">
                <a:alpha val="33725"/>
              </a:srgbClr>
            </a:outerShdw>
          </a:effectLst>
        </p:spPr>
      </p:cxnSp>
      <p:cxnSp>
        <p:nvCxnSpPr>
          <p:cNvPr id="1051" name="Google Shape;1051;p20"/>
          <p:cNvCxnSpPr>
            <a:stCxn id="1028" idx="3"/>
            <a:endCxn id="1007" idx="3"/>
          </p:cNvCxnSpPr>
          <p:nvPr/>
        </p:nvCxnSpPr>
        <p:spPr>
          <a:xfrm flipH="1">
            <a:off x="7164678" y="4028274"/>
            <a:ext cx="1227300" cy="2176500"/>
          </a:xfrm>
          <a:prstGeom prst="bentConnector3">
            <a:avLst>
              <a:gd name="adj1" fmla="val -19402"/>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1052" name="Google Shape;1052;p20"/>
          <p:cNvCxnSpPr>
            <a:stCxn id="1025" idx="1"/>
            <a:endCxn id="1007" idx="1"/>
          </p:cNvCxnSpPr>
          <p:nvPr/>
        </p:nvCxnSpPr>
        <p:spPr>
          <a:xfrm>
            <a:off x="3550003" y="4039167"/>
            <a:ext cx="1219800" cy="2165700"/>
          </a:xfrm>
          <a:prstGeom prst="bentConnector3">
            <a:avLst>
              <a:gd name="adj1" fmla="val -18741"/>
            </a:avLst>
          </a:prstGeom>
          <a:noFill/>
          <a:ln w="38100" cap="flat" cmpd="sng">
            <a:solidFill>
              <a:srgbClr val="418CA3"/>
            </a:solidFill>
            <a:prstDash val="solid"/>
            <a:round/>
            <a:headEnd type="none" w="sm" len="sm"/>
            <a:tailEnd type="triangle" w="med" len="med"/>
          </a:ln>
          <a:effectLst>
            <a:outerShdw blurRad="40000" dist="23000" dir="5400000" rotWithShape="0">
              <a:srgbClr val="000000">
                <a:alpha val="33725"/>
              </a:srgbClr>
            </a:outerShdw>
          </a:effectLst>
        </p:spPr>
      </p:cxnSp>
      <p:grpSp>
        <p:nvGrpSpPr>
          <p:cNvPr id="1053" name="Google Shape;1053;p20"/>
          <p:cNvGrpSpPr/>
          <p:nvPr/>
        </p:nvGrpSpPr>
        <p:grpSpPr>
          <a:xfrm>
            <a:off x="171450" y="468189"/>
            <a:ext cx="8007294" cy="708000"/>
            <a:chOff x="171450" y="636516"/>
            <a:chExt cx="8007294" cy="708000"/>
          </a:xfrm>
        </p:grpSpPr>
        <p:sp>
          <p:nvSpPr>
            <p:cNvPr id="1054" name="Google Shape;1054;p20"/>
            <p:cNvSpPr txBox="1"/>
            <p:nvPr/>
          </p:nvSpPr>
          <p:spPr>
            <a:xfrm>
              <a:off x="337644" y="636516"/>
              <a:ext cx="7841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Hadoop</a:t>
              </a:r>
              <a:endParaRPr sz="4000" b="1" i="0" u="none" strike="noStrike" cap="none">
                <a:solidFill>
                  <a:srgbClr val="262626"/>
                </a:solidFill>
                <a:latin typeface="Arial"/>
                <a:ea typeface="Arial"/>
                <a:cs typeface="Arial"/>
                <a:sym typeface="Arial"/>
              </a:endParaRPr>
            </a:p>
          </p:txBody>
        </p:sp>
        <p:sp>
          <p:nvSpPr>
            <p:cNvPr id="1055" name="Google Shape;1055;p20"/>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056" name="Google Shape;1056;p20"/>
          <p:cNvSpPr txBox="1"/>
          <p:nvPr/>
        </p:nvSpPr>
        <p:spPr>
          <a:xfrm>
            <a:off x="9774005" y="6297589"/>
            <a:ext cx="2418000" cy="46170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1057" name="Google Shape;1057;p20"/>
          <p:cNvSpPr/>
          <p:nvPr/>
        </p:nvSpPr>
        <p:spPr>
          <a:xfrm>
            <a:off x="6457262" y="4476625"/>
            <a:ext cx="707400" cy="131400"/>
          </a:xfrm>
          <a:prstGeom prst="lef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grpSp>
        <p:nvGrpSpPr>
          <p:cNvPr id="1062" name="Google Shape;1062;p62"/>
          <p:cNvGrpSpPr/>
          <p:nvPr/>
        </p:nvGrpSpPr>
        <p:grpSpPr>
          <a:xfrm>
            <a:off x="171450" y="468200"/>
            <a:ext cx="5924698" cy="708000"/>
            <a:chOff x="171450" y="636527"/>
            <a:chExt cx="5924698" cy="708000"/>
          </a:xfrm>
        </p:grpSpPr>
        <p:sp>
          <p:nvSpPr>
            <p:cNvPr id="1063" name="Google Shape;1063;p62"/>
            <p:cNvSpPr txBox="1"/>
            <p:nvPr/>
          </p:nvSpPr>
          <p:spPr>
            <a:xfrm>
              <a:off x="337648" y="636527"/>
              <a:ext cx="5758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環境建置 - 叢集效能測試</a:t>
              </a:r>
              <a:endParaRPr sz="4000" b="1" i="0" u="none" strike="noStrike" cap="none">
                <a:solidFill>
                  <a:srgbClr val="262626"/>
                </a:solidFill>
                <a:latin typeface="Arial"/>
                <a:ea typeface="Arial"/>
                <a:cs typeface="Arial"/>
                <a:sym typeface="Arial"/>
              </a:endParaRPr>
            </a:p>
          </p:txBody>
        </p:sp>
        <p:sp>
          <p:nvSpPr>
            <p:cNvPr id="1064" name="Google Shape;1064;p6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1065" name="Google Shape;1065;p62"/>
          <p:cNvGrpSpPr/>
          <p:nvPr/>
        </p:nvGrpSpPr>
        <p:grpSpPr>
          <a:xfrm>
            <a:off x="266700" y="1176191"/>
            <a:ext cx="7143750" cy="2681109"/>
            <a:chOff x="266700" y="1485566"/>
            <a:chExt cx="7143750" cy="2681109"/>
          </a:xfrm>
        </p:grpSpPr>
        <p:pic>
          <p:nvPicPr>
            <p:cNvPr id="1066" name="Google Shape;1066;p62"/>
            <p:cNvPicPr preferRelativeResize="0"/>
            <p:nvPr/>
          </p:nvPicPr>
          <p:blipFill rotWithShape="1">
            <a:blip r:embed="rId3">
              <a:alphaModFix/>
            </a:blip>
            <a:srcRect/>
            <a:stretch/>
          </p:blipFill>
          <p:spPr>
            <a:xfrm>
              <a:off x="266700" y="1485566"/>
              <a:ext cx="7143750" cy="2371725"/>
            </a:xfrm>
            <a:prstGeom prst="rect">
              <a:avLst/>
            </a:prstGeom>
            <a:noFill/>
            <a:ln>
              <a:noFill/>
            </a:ln>
          </p:spPr>
        </p:pic>
        <p:grpSp>
          <p:nvGrpSpPr>
            <p:cNvPr id="1067" name="Google Shape;1067;p62"/>
            <p:cNvGrpSpPr/>
            <p:nvPr/>
          </p:nvGrpSpPr>
          <p:grpSpPr>
            <a:xfrm>
              <a:off x="957725" y="3705875"/>
              <a:ext cx="3600000" cy="460800"/>
              <a:chOff x="7753250" y="1485575"/>
              <a:chExt cx="3600000" cy="460800"/>
            </a:xfrm>
          </p:grpSpPr>
          <p:sp>
            <p:nvSpPr>
              <p:cNvPr id="1068" name="Google Shape;1068;p62"/>
              <p:cNvSpPr/>
              <p:nvPr/>
            </p:nvSpPr>
            <p:spPr>
              <a:xfrm>
                <a:off x="7753250" y="1485575"/>
                <a:ext cx="3600000" cy="460800"/>
              </a:xfrm>
              <a:prstGeom prst="ellipse">
                <a:avLst/>
              </a:prstGeom>
              <a:solidFill>
                <a:srgbClr val="F2F2F2"/>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9" name="Google Shape;1069;p62"/>
              <p:cNvPicPr preferRelativeResize="0"/>
              <p:nvPr/>
            </p:nvPicPr>
            <p:blipFill rotWithShape="1">
              <a:blip r:embed="rId3">
                <a:alphaModFix/>
              </a:blip>
              <a:srcRect t="93395" r="80455"/>
              <a:stretch/>
            </p:blipFill>
            <p:spPr>
              <a:xfrm>
                <a:off x="8272600" y="1577275"/>
                <a:ext cx="2478051" cy="278025"/>
              </a:xfrm>
              <a:prstGeom prst="rect">
                <a:avLst/>
              </a:prstGeom>
              <a:noFill/>
              <a:ln>
                <a:noFill/>
              </a:ln>
            </p:spPr>
          </p:pic>
        </p:grpSp>
      </p:grpSp>
      <p:grpSp>
        <p:nvGrpSpPr>
          <p:cNvPr id="1070" name="Google Shape;1070;p62"/>
          <p:cNvGrpSpPr/>
          <p:nvPr/>
        </p:nvGrpSpPr>
        <p:grpSpPr>
          <a:xfrm>
            <a:off x="171450" y="3923078"/>
            <a:ext cx="11658600" cy="2546859"/>
            <a:chOff x="266700" y="4166666"/>
            <a:chExt cx="11658600" cy="2546859"/>
          </a:xfrm>
        </p:grpSpPr>
        <p:pic>
          <p:nvPicPr>
            <p:cNvPr id="1071" name="Google Shape;1071;p62"/>
            <p:cNvPicPr preferRelativeResize="0"/>
            <p:nvPr/>
          </p:nvPicPr>
          <p:blipFill rotWithShape="1">
            <a:blip r:embed="rId4">
              <a:alphaModFix/>
            </a:blip>
            <a:srcRect/>
            <a:stretch/>
          </p:blipFill>
          <p:spPr>
            <a:xfrm>
              <a:off x="266700" y="4166666"/>
              <a:ext cx="11658600" cy="2228850"/>
            </a:xfrm>
            <a:prstGeom prst="rect">
              <a:avLst/>
            </a:prstGeom>
            <a:noFill/>
            <a:ln>
              <a:noFill/>
            </a:ln>
          </p:spPr>
        </p:pic>
        <p:grpSp>
          <p:nvGrpSpPr>
            <p:cNvPr id="1072" name="Google Shape;1072;p62"/>
            <p:cNvGrpSpPr/>
            <p:nvPr/>
          </p:nvGrpSpPr>
          <p:grpSpPr>
            <a:xfrm>
              <a:off x="1042149" y="6252125"/>
              <a:ext cx="3600000" cy="461400"/>
              <a:chOff x="7780599" y="3396850"/>
              <a:chExt cx="3600000" cy="461400"/>
            </a:xfrm>
          </p:grpSpPr>
          <p:sp>
            <p:nvSpPr>
              <p:cNvPr id="1073" name="Google Shape;1073;p62"/>
              <p:cNvSpPr/>
              <p:nvPr/>
            </p:nvSpPr>
            <p:spPr>
              <a:xfrm>
                <a:off x="7780599" y="3396850"/>
                <a:ext cx="3600000" cy="461400"/>
              </a:xfrm>
              <a:prstGeom prst="ellipse">
                <a:avLst/>
              </a:prstGeom>
              <a:solidFill>
                <a:srgbClr val="0C0C0C"/>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4" name="Google Shape;1074;p62"/>
              <p:cNvPicPr preferRelativeResize="0"/>
              <p:nvPr/>
            </p:nvPicPr>
            <p:blipFill rotWithShape="1">
              <a:blip r:embed="rId4">
                <a:alphaModFix/>
              </a:blip>
              <a:srcRect t="92971" r="86549"/>
              <a:stretch/>
            </p:blipFill>
            <p:spPr>
              <a:xfrm>
                <a:off x="8314225" y="3503776"/>
                <a:ext cx="2478049" cy="247549"/>
              </a:xfrm>
              <a:prstGeom prst="rect">
                <a:avLst/>
              </a:prstGeom>
              <a:noFill/>
              <a:ln>
                <a:noFill/>
              </a:ln>
            </p:spPr>
          </p:pic>
        </p:grpSp>
      </p:grpSp>
      <p:sp>
        <p:nvSpPr>
          <p:cNvPr id="1075" name="Google Shape;1075;p62"/>
          <p:cNvSpPr txBox="1"/>
          <p:nvPr/>
        </p:nvSpPr>
        <p:spPr>
          <a:xfrm>
            <a:off x="4728575" y="2224088"/>
            <a:ext cx="964200" cy="58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000000"/>
                </a:solidFill>
                <a:latin typeface="Microsoft JhengHei"/>
                <a:ea typeface="Microsoft JhengHei"/>
                <a:cs typeface="Microsoft JhengHei"/>
                <a:sym typeface="Microsoft JhengHei"/>
              </a:rPr>
              <a:t>單機</a:t>
            </a:r>
            <a:endParaRPr sz="3100" b="0" i="0" u="none" strike="noStrike" cap="none">
              <a:solidFill>
                <a:srgbClr val="000000"/>
              </a:solidFill>
              <a:latin typeface="Microsoft JhengHei"/>
              <a:ea typeface="Microsoft JhengHei"/>
              <a:cs typeface="Microsoft JhengHei"/>
              <a:sym typeface="Microsoft JhengHei"/>
            </a:endParaRPr>
          </a:p>
        </p:txBody>
      </p:sp>
      <p:sp>
        <p:nvSpPr>
          <p:cNvPr id="1076" name="Google Shape;1076;p62"/>
          <p:cNvSpPr txBox="1"/>
          <p:nvPr/>
        </p:nvSpPr>
        <p:spPr>
          <a:xfrm>
            <a:off x="4728575" y="5076050"/>
            <a:ext cx="964200" cy="58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chemeClr val="lt1"/>
                </a:solidFill>
                <a:latin typeface="Arial"/>
                <a:ea typeface="Arial"/>
                <a:cs typeface="Arial"/>
                <a:sym typeface="Arial"/>
              </a:rPr>
              <a:t>叢集</a:t>
            </a:r>
            <a:endParaRPr sz="3100" b="0" i="0" u="none" strike="noStrike" cap="none">
              <a:solidFill>
                <a:schemeClr val="lt1"/>
              </a:solidFill>
              <a:latin typeface="Arial"/>
              <a:ea typeface="Arial"/>
              <a:cs typeface="Arial"/>
              <a:sym typeface="Arial"/>
            </a:endParaRPr>
          </a:p>
        </p:txBody>
      </p:sp>
      <p:sp>
        <p:nvSpPr>
          <p:cNvPr id="1077" name="Google Shape;1077;p62"/>
          <p:cNvSpPr txBox="1"/>
          <p:nvPr/>
        </p:nvSpPr>
        <p:spPr>
          <a:xfrm>
            <a:off x="7267575" y="1705075"/>
            <a:ext cx="4781550" cy="16233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a:solidFill>
                  <a:srgbClr val="000000"/>
                </a:solidFill>
                <a:latin typeface="Microsoft JhengHei"/>
                <a:ea typeface="Microsoft JhengHei"/>
                <a:cs typeface="Microsoft JhengHei"/>
                <a:sym typeface="Microsoft JhengHei"/>
              </a:rPr>
              <a:t>叢集運算比單機快上</a:t>
            </a:r>
            <a:r>
              <a:rPr lang="zh-TW" sz="5400" b="0" i="0" u="none" strike="noStrike" cap="none">
                <a:solidFill>
                  <a:srgbClr val="C00000"/>
                </a:solidFill>
                <a:latin typeface="Microsoft JhengHei"/>
                <a:ea typeface="Microsoft JhengHei"/>
                <a:cs typeface="Microsoft JhengHei"/>
                <a:sym typeface="Microsoft JhengHei"/>
              </a:rPr>
              <a:t>2.87倍</a:t>
            </a:r>
            <a:endParaRPr sz="9600" b="0" i="0" u="none" strike="noStrike" cap="none">
              <a:solidFill>
                <a:srgbClr val="C00000"/>
              </a:solidFill>
              <a:latin typeface="Microsoft JhengHei"/>
              <a:ea typeface="Microsoft JhengHei"/>
              <a:cs typeface="Microsoft JhengHei"/>
              <a:sym typeface="Microsoft JhengHei"/>
            </a:endParaRPr>
          </a:p>
        </p:txBody>
      </p:sp>
      <p:sp>
        <p:nvSpPr>
          <p:cNvPr id="1078" name="Google Shape;1078;p62"/>
          <p:cNvSpPr txBox="1"/>
          <p:nvPr/>
        </p:nvSpPr>
        <p:spPr>
          <a:xfrm>
            <a:off x="9889580" y="46764"/>
            <a:ext cx="2418000" cy="579600"/>
          </a:xfrm>
          <a:prstGeom prst="rect">
            <a:avLst/>
          </a:prstGeom>
          <a:noFill/>
          <a:ln>
            <a:noFill/>
          </a:ln>
        </p:spPr>
        <p:txBody>
          <a:bodyPr spcFirstLastPara="1" wrap="square" lIns="91425" tIns="45700" rIns="91425" bIns="45700" anchor="b" anchorCtr="1">
            <a:no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呂芳宇</a:t>
            </a:r>
            <a:endParaRPr sz="2400" b="1" i="0" u="none" strike="noStrike" cap="none">
              <a:solidFill>
                <a:srgbClr val="07121F"/>
              </a:solidFill>
              <a:latin typeface="Microsoft JhengHei"/>
              <a:ea typeface="Microsoft JhengHei"/>
              <a:cs typeface="Microsoft JhengHei"/>
              <a:sym typeface="Microsoft JhengHei"/>
            </a:endParaRPr>
          </a:p>
        </p:txBody>
      </p:sp>
      <p:grpSp>
        <p:nvGrpSpPr>
          <p:cNvPr id="1079" name="Google Shape;1079;p62"/>
          <p:cNvGrpSpPr/>
          <p:nvPr/>
        </p:nvGrpSpPr>
        <p:grpSpPr>
          <a:xfrm>
            <a:off x="-247986" y="6515264"/>
            <a:ext cx="12630486" cy="348553"/>
            <a:chOff x="-247986" y="6493492"/>
            <a:chExt cx="12630486" cy="348553"/>
          </a:xfrm>
        </p:grpSpPr>
        <p:sp>
          <p:nvSpPr>
            <p:cNvPr id="1080" name="Google Shape;1080;p62"/>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081" name="Google Shape;1081;p6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082" name="Google Shape;1082;p6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083" name="Google Shape;1083;p62"/>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084" name="Google Shape;1084;p62"/>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085" name="Google Shape;1085;p62"/>
            <p:cNvSpPr/>
            <p:nvPr/>
          </p:nvSpPr>
          <p:spPr>
            <a:xfrm>
              <a:off x="1171859"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1086" name="Google Shape;1086;p6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087" name="Google Shape;1087;p6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63"/>
          <p:cNvGrpSpPr/>
          <p:nvPr/>
        </p:nvGrpSpPr>
        <p:grpSpPr>
          <a:xfrm>
            <a:off x="171450" y="468200"/>
            <a:ext cx="9779700" cy="708000"/>
            <a:chOff x="171450" y="636527"/>
            <a:chExt cx="9779700" cy="708000"/>
          </a:xfrm>
        </p:grpSpPr>
        <p:sp>
          <p:nvSpPr>
            <p:cNvPr id="1093" name="Google Shape;1093;p63"/>
            <p:cNvSpPr txBox="1"/>
            <p:nvPr/>
          </p:nvSpPr>
          <p:spPr>
            <a:xfrm>
              <a:off x="337650" y="636527"/>
              <a:ext cx="9613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網頁環境建置 - </a:t>
              </a:r>
              <a:r>
                <a:rPr lang="zh-TW" sz="4000" b="1">
                  <a:solidFill>
                    <a:srgbClr val="262626"/>
                  </a:solidFill>
                </a:rPr>
                <a:t>GCP平台</a:t>
              </a:r>
              <a:r>
                <a:rPr lang="zh-TW" sz="4000" b="1" i="0" u="none" strike="noStrike" cap="none">
                  <a:solidFill>
                    <a:srgbClr val="262626"/>
                  </a:solidFill>
                  <a:latin typeface="Arial"/>
                  <a:ea typeface="Arial"/>
                  <a:cs typeface="Arial"/>
                  <a:sym typeface="Arial"/>
                </a:rPr>
                <a:t>建立</a:t>
              </a:r>
              <a:r>
                <a:rPr lang="zh-TW" sz="4000" b="1">
                  <a:solidFill>
                    <a:srgbClr val="262626"/>
                  </a:solidFill>
                </a:rPr>
                <a:t>Docker容器</a:t>
              </a:r>
              <a:endParaRPr sz="4000" b="1">
                <a:solidFill>
                  <a:srgbClr val="262626"/>
                </a:solidFill>
              </a:endParaRPr>
            </a:p>
          </p:txBody>
        </p:sp>
        <p:sp>
          <p:nvSpPr>
            <p:cNvPr id="1094" name="Google Shape;1094;p63"/>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095" name="Google Shape;1095;p63"/>
          <p:cNvSpPr txBox="1"/>
          <p:nvPr/>
        </p:nvSpPr>
        <p:spPr>
          <a:xfrm>
            <a:off x="9889580" y="46764"/>
            <a:ext cx="2418000" cy="579600"/>
          </a:xfrm>
          <a:prstGeom prst="rect">
            <a:avLst/>
          </a:prstGeom>
          <a:noFill/>
          <a:ln>
            <a:noFill/>
          </a:ln>
        </p:spPr>
        <p:txBody>
          <a:bodyPr spcFirstLastPara="1" wrap="square" lIns="91425" tIns="45700" rIns="91425" bIns="45700" anchor="b" anchorCtr="1">
            <a:no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 呂芳宇</a:t>
            </a:r>
            <a:endParaRPr sz="2400" b="1" i="0" u="none" strike="noStrike" cap="none">
              <a:solidFill>
                <a:srgbClr val="3A3838"/>
              </a:solidFill>
              <a:latin typeface="Microsoft JhengHei"/>
              <a:ea typeface="Microsoft JhengHei"/>
              <a:cs typeface="Microsoft JhengHei"/>
              <a:sym typeface="Microsoft JhengHei"/>
            </a:endParaRPr>
          </a:p>
        </p:txBody>
      </p:sp>
      <p:sp>
        <p:nvSpPr>
          <p:cNvPr id="1096" name="Google Shape;1096;p63"/>
          <p:cNvSpPr/>
          <p:nvPr/>
        </p:nvSpPr>
        <p:spPr>
          <a:xfrm>
            <a:off x="5157288" y="2954650"/>
            <a:ext cx="1877400" cy="34590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097" name="Google Shape;1097;p63"/>
          <p:cNvGrpSpPr/>
          <p:nvPr/>
        </p:nvGrpSpPr>
        <p:grpSpPr>
          <a:xfrm>
            <a:off x="3042138" y="3719513"/>
            <a:ext cx="1440000" cy="1800000"/>
            <a:chOff x="3108888" y="3719513"/>
            <a:chExt cx="1440000" cy="1800000"/>
          </a:xfrm>
        </p:grpSpPr>
        <p:pic>
          <p:nvPicPr>
            <p:cNvPr id="1098" name="Google Shape;1098;p63"/>
            <p:cNvPicPr preferRelativeResize="0"/>
            <p:nvPr/>
          </p:nvPicPr>
          <p:blipFill rotWithShape="1">
            <a:blip r:embed="rId3">
              <a:alphaModFix/>
            </a:blip>
            <a:srcRect l="24435" t="13157" r="25171" b="24859"/>
            <a:stretch/>
          </p:blipFill>
          <p:spPr>
            <a:xfrm>
              <a:off x="3108888" y="3719513"/>
              <a:ext cx="1440000" cy="1800000"/>
            </a:xfrm>
            <a:prstGeom prst="rect">
              <a:avLst/>
            </a:prstGeom>
            <a:noFill/>
            <a:ln w="9525" cap="flat" cmpd="sng">
              <a:solidFill>
                <a:srgbClr val="4472C4"/>
              </a:solidFill>
              <a:prstDash val="solid"/>
              <a:round/>
              <a:headEnd type="none" w="sm" len="sm"/>
              <a:tailEnd type="none" w="sm" len="sm"/>
            </a:ln>
          </p:spPr>
        </p:pic>
        <p:pic>
          <p:nvPicPr>
            <p:cNvPr id="1099" name="Google Shape;1099;p63"/>
            <p:cNvPicPr preferRelativeResize="0"/>
            <p:nvPr/>
          </p:nvPicPr>
          <p:blipFill rotWithShape="1">
            <a:blip r:embed="rId3">
              <a:alphaModFix/>
            </a:blip>
            <a:srcRect l="30973" t="79313" r="31229" b="13587"/>
            <a:stretch/>
          </p:blipFill>
          <p:spPr>
            <a:xfrm>
              <a:off x="3288888" y="5205426"/>
              <a:ext cx="1080000" cy="206076"/>
            </a:xfrm>
            <a:prstGeom prst="rect">
              <a:avLst/>
            </a:prstGeom>
            <a:noFill/>
            <a:ln>
              <a:noFill/>
            </a:ln>
          </p:spPr>
        </p:pic>
      </p:grpSp>
      <p:pic>
        <p:nvPicPr>
          <p:cNvPr id="1100" name="Google Shape;1100;p63" descr="後端幼幼班Day12 Flask篇Flask介紹- iT 邦幫忙::一起幫忙解決難題，拯救IT 人的一天"/>
          <p:cNvPicPr preferRelativeResize="0"/>
          <p:nvPr/>
        </p:nvPicPr>
        <p:blipFill rotWithShape="1">
          <a:blip r:embed="rId4">
            <a:alphaModFix/>
          </a:blip>
          <a:srcRect/>
          <a:stretch/>
        </p:blipFill>
        <p:spPr>
          <a:xfrm>
            <a:off x="5555993" y="4479640"/>
            <a:ext cx="1080000" cy="720000"/>
          </a:xfrm>
          <a:prstGeom prst="rect">
            <a:avLst/>
          </a:prstGeom>
          <a:noFill/>
          <a:ln>
            <a:noFill/>
          </a:ln>
        </p:spPr>
      </p:pic>
      <p:sp>
        <p:nvSpPr>
          <p:cNvPr id="1101" name="Google Shape;1101;p63"/>
          <p:cNvSpPr/>
          <p:nvPr/>
        </p:nvSpPr>
        <p:spPr>
          <a:xfrm>
            <a:off x="413550" y="1084850"/>
            <a:ext cx="10097400" cy="170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2" name="Google Shape;1102;p63"/>
          <p:cNvPicPr preferRelativeResize="0"/>
          <p:nvPr/>
        </p:nvPicPr>
        <p:blipFill rotWithShape="1">
          <a:blip r:embed="rId5">
            <a:alphaModFix/>
          </a:blip>
          <a:srcRect/>
          <a:stretch/>
        </p:blipFill>
        <p:spPr>
          <a:xfrm>
            <a:off x="5556012" y="3314662"/>
            <a:ext cx="1080000" cy="1080000"/>
          </a:xfrm>
          <a:prstGeom prst="rect">
            <a:avLst/>
          </a:prstGeom>
          <a:noFill/>
          <a:ln>
            <a:noFill/>
          </a:ln>
        </p:spPr>
      </p:pic>
      <p:sp>
        <p:nvSpPr>
          <p:cNvPr id="1103" name="Google Shape;1103;p63"/>
          <p:cNvSpPr/>
          <p:nvPr/>
        </p:nvSpPr>
        <p:spPr>
          <a:xfrm>
            <a:off x="5157300" y="2913775"/>
            <a:ext cx="1877400" cy="360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Images</a:t>
            </a:r>
            <a:endParaRPr sz="2000" b="0" i="0" u="none" strike="noStrike" cap="none">
              <a:solidFill>
                <a:schemeClr val="lt1"/>
              </a:solidFill>
              <a:latin typeface="Calibri"/>
              <a:ea typeface="Calibri"/>
              <a:cs typeface="Calibri"/>
              <a:sym typeface="Calibri"/>
            </a:endParaRPr>
          </a:p>
        </p:txBody>
      </p:sp>
      <p:sp>
        <p:nvSpPr>
          <p:cNvPr id="1104" name="Google Shape;1104;p63"/>
          <p:cNvSpPr/>
          <p:nvPr/>
        </p:nvSpPr>
        <p:spPr>
          <a:xfrm>
            <a:off x="6956400" y="4127075"/>
            <a:ext cx="1440000" cy="9849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Docker</a:t>
            </a:r>
            <a:br>
              <a:rPr lang="zh-TW" sz="2000">
                <a:solidFill>
                  <a:schemeClr val="lt1"/>
                </a:solidFill>
                <a:latin typeface="Calibri"/>
                <a:ea typeface="Calibri"/>
                <a:cs typeface="Calibri"/>
                <a:sym typeface="Calibri"/>
              </a:rPr>
            </a:br>
            <a:r>
              <a:rPr lang="zh-TW" sz="2000">
                <a:solidFill>
                  <a:schemeClr val="lt1"/>
                </a:solidFill>
                <a:latin typeface="Calibri"/>
                <a:ea typeface="Calibri"/>
                <a:cs typeface="Calibri"/>
                <a:sym typeface="Calibri"/>
              </a:rPr>
              <a:t>Compose</a:t>
            </a:r>
            <a:endParaRPr sz="2000" b="0" i="0" u="none" strike="noStrike" cap="none">
              <a:solidFill>
                <a:schemeClr val="lt1"/>
              </a:solidFill>
              <a:latin typeface="Calibri"/>
              <a:ea typeface="Calibri"/>
              <a:cs typeface="Calibri"/>
              <a:sym typeface="Calibri"/>
            </a:endParaRPr>
          </a:p>
        </p:txBody>
      </p:sp>
      <p:pic>
        <p:nvPicPr>
          <p:cNvPr id="1105" name="Google Shape;1105;p63"/>
          <p:cNvPicPr preferRelativeResize="0"/>
          <p:nvPr/>
        </p:nvPicPr>
        <p:blipFill rotWithShape="1">
          <a:blip r:embed="rId6">
            <a:alphaModFix/>
          </a:blip>
          <a:srcRect/>
          <a:stretch/>
        </p:blipFill>
        <p:spPr>
          <a:xfrm>
            <a:off x="413550" y="3252735"/>
            <a:ext cx="2225399" cy="2821955"/>
          </a:xfrm>
          <a:prstGeom prst="rect">
            <a:avLst/>
          </a:prstGeom>
          <a:noFill/>
          <a:ln>
            <a:noFill/>
          </a:ln>
        </p:spPr>
      </p:pic>
      <p:grpSp>
        <p:nvGrpSpPr>
          <p:cNvPr id="1106" name="Google Shape;1106;p63"/>
          <p:cNvGrpSpPr/>
          <p:nvPr/>
        </p:nvGrpSpPr>
        <p:grpSpPr>
          <a:xfrm>
            <a:off x="8296538" y="2901275"/>
            <a:ext cx="2262025" cy="3656688"/>
            <a:chOff x="7529650" y="3128788"/>
            <a:chExt cx="2262025" cy="3656688"/>
          </a:xfrm>
        </p:grpSpPr>
        <p:sp>
          <p:nvSpPr>
            <p:cNvPr id="1107" name="Google Shape;1107;p63"/>
            <p:cNvSpPr/>
            <p:nvPr/>
          </p:nvSpPr>
          <p:spPr>
            <a:xfrm>
              <a:off x="7529650" y="3147675"/>
              <a:ext cx="1877400" cy="36378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08" name="Google Shape;1108;p63"/>
            <p:cNvSpPr/>
            <p:nvPr/>
          </p:nvSpPr>
          <p:spPr>
            <a:xfrm>
              <a:off x="7529650" y="3128788"/>
              <a:ext cx="1877400" cy="3600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Containers</a:t>
              </a:r>
              <a:endParaRPr sz="2000" b="0" i="0" u="none" strike="noStrike" cap="none">
                <a:solidFill>
                  <a:schemeClr val="lt1"/>
                </a:solidFill>
                <a:latin typeface="Calibri"/>
                <a:ea typeface="Calibri"/>
                <a:cs typeface="Calibri"/>
                <a:sym typeface="Calibri"/>
              </a:endParaRPr>
            </a:p>
          </p:txBody>
        </p:sp>
        <p:pic>
          <p:nvPicPr>
            <p:cNvPr id="1109" name="Google Shape;1109;p63"/>
            <p:cNvPicPr preferRelativeResize="0"/>
            <p:nvPr/>
          </p:nvPicPr>
          <p:blipFill rotWithShape="1">
            <a:blip r:embed="rId7">
              <a:alphaModFix/>
            </a:blip>
            <a:srcRect l="19331" t="28298" r="19656" b="17808"/>
            <a:stretch/>
          </p:blipFill>
          <p:spPr>
            <a:xfrm>
              <a:off x="7799975" y="4607747"/>
              <a:ext cx="1440000" cy="1080002"/>
            </a:xfrm>
            <a:prstGeom prst="rect">
              <a:avLst/>
            </a:prstGeom>
            <a:noFill/>
            <a:ln>
              <a:noFill/>
            </a:ln>
          </p:spPr>
        </p:pic>
        <p:pic>
          <p:nvPicPr>
            <p:cNvPr id="1110" name="Google Shape;1110;p63"/>
            <p:cNvPicPr preferRelativeResize="0"/>
            <p:nvPr/>
          </p:nvPicPr>
          <p:blipFill rotWithShape="1">
            <a:blip r:embed="rId7">
              <a:alphaModFix/>
            </a:blip>
            <a:srcRect l="19331" t="28298" r="19656" b="17808"/>
            <a:stretch/>
          </p:blipFill>
          <p:spPr>
            <a:xfrm>
              <a:off x="7799975" y="5687734"/>
              <a:ext cx="1440000" cy="1080002"/>
            </a:xfrm>
            <a:prstGeom prst="rect">
              <a:avLst/>
            </a:prstGeom>
            <a:noFill/>
            <a:ln>
              <a:noFill/>
            </a:ln>
          </p:spPr>
        </p:pic>
        <p:pic>
          <p:nvPicPr>
            <p:cNvPr id="1111" name="Google Shape;1111;p63"/>
            <p:cNvPicPr preferRelativeResize="0"/>
            <p:nvPr/>
          </p:nvPicPr>
          <p:blipFill rotWithShape="1">
            <a:blip r:embed="rId7">
              <a:alphaModFix/>
            </a:blip>
            <a:srcRect l="19331" t="28298" r="19656" b="17808"/>
            <a:stretch/>
          </p:blipFill>
          <p:spPr>
            <a:xfrm>
              <a:off x="7799975" y="3547822"/>
              <a:ext cx="1440000" cy="1080002"/>
            </a:xfrm>
            <a:prstGeom prst="rect">
              <a:avLst/>
            </a:prstGeom>
            <a:noFill/>
            <a:ln>
              <a:noFill/>
            </a:ln>
          </p:spPr>
        </p:pic>
        <p:sp>
          <p:nvSpPr>
            <p:cNvPr id="1112" name="Google Shape;1112;p63"/>
            <p:cNvSpPr/>
            <p:nvPr/>
          </p:nvSpPr>
          <p:spPr>
            <a:xfrm>
              <a:off x="8495975" y="3809300"/>
              <a:ext cx="1295700" cy="360000"/>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Port 3306</a:t>
              </a:r>
              <a:endParaRPr sz="2000" b="0" i="0" u="none" strike="noStrike" cap="none">
                <a:solidFill>
                  <a:schemeClr val="lt1"/>
                </a:solidFill>
                <a:latin typeface="Calibri"/>
                <a:ea typeface="Calibri"/>
                <a:cs typeface="Calibri"/>
                <a:sym typeface="Calibri"/>
              </a:endParaRPr>
            </a:p>
          </p:txBody>
        </p:sp>
        <p:sp>
          <p:nvSpPr>
            <p:cNvPr id="1113" name="Google Shape;1113;p63"/>
            <p:cNvSpPr/>
            <p:nvPr/>
          </p:nvSpPr>
          <p:spPr>
            <a:xfrm>
              <a:off x="8495975" y="4876113"/>
              <a:ext cx="1295700" cy="360000"/>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Port 5000</a:t>
              </a:r>
              <a:endParaRPr sz="2000" b="0" i="0" u="none" strike="noStrike" cap="none">
                <a:solidFill>
                  <a:schemeClr val="lt1"/>
                </a:solidFill>
                <a:latin typeface="Calibri"/>
                <a:ea typeface="Calibri"/>
                <a:cs typeface="Calibri"/>
                <a:sym typeface="Calibri"/>
              </a:endParaRPr>
            </a:p>
          </p:txBody>
        </p:sp>
        <p:sp>
          <p:nvSpPr>
            <p:cNvPr id="1114" name="Google Shape;1114;p63"/>
            <p:cNvSpPr/>
            <p:nvPr/>
          </p:nvSpPr>
          <p:spPr>
            <a:xfrm>
              <a:off x="8495975" y="5942913"/>
              <a:ext cx="1295700" cy="360000"/>
            </a:xfrm>
            <a:prstGeom prst="roundRect">
              <a:avLst>
                <a:gd name="adj" fmla="val 16667"/>
              </a:avLst>
            </a:prstGeom>
            <a:solidFill>
              <a:schemeClr val="accent2"/>
            </a:solid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Port 80 </a:t>
              </a:r>
              <a:endParaRPr sz="2000" b="0" i="0" u="none" strike="noStrike" cap="none">
                <a:solidFill>
                  <a:schemeClr val="lt1"/>
                </a:solidFill>
                <a:latin typeface="Calibri"/>
                <a:ea typeface="Calibri"/>
                <a:cs typeface="Calibri"/>
                <a:sym typeface="Calibri"/>
              </a:endParaRPr>
            </a:p>
          </p:txBody>
        </p:sp>
      </p:grpSp>
      <p:pic>
        <p:nvPicPr>
          <p:cNvPr id="1115" name="Google Shape;1115;p63"/>
          <p:cNvPicPr preferRelativeResize="0"/>
          <p:nvPr/>
        </p:nvPicPr>
        <p:blipFill rotWithShape="1">
          <a:blip r:embed="rId8">
            <a:alphaModFix/>
          </a:blip>
          <a:srcRect/>
          <a:stretch/>
        </p:blipFill>
        <p:spPr>
          <a:xfrm>
            <a:off x="10870662" y="4189625"/>
            <a:ext cx="1080000" cy="1080000"/>
          </a:xfrm>
          <a:prstGeom prst="rect">
            <a:avLst/>
          </a:prstGeom>
          <a:noFill/>
          <a:ln>
            <a:noFill/>
          </a:ln>
        </p:spPr>
      </p:pic>
      <p:grpSp>
        <p:nvGrpSpPr>
          <p:cNvPr id="1116" name="Google Shape;1116;p63"/>
          <p:cNvGrpSpPr/>
          <p:nvPr/>
        </p:nvGrpSpPr>
        <p:grpSpPr>
          <a:xfrm>
            <a:off x="508567" y="1125298"/>
            <a:ext cx="9772433" cy="1606802"/>
            <a:chOff x="508567" y="1125298"/>
            <a:chExt cx="9772433" cy="1606802"/>
          </a:xfrm>
        </p:grpSpPr>
        <p:pic>
          <p:nvPicPr>
            <p:cNvPr id="1117" name="Google Shape;1117;p63"/>
            <p:cNvPicPr preferRelativeResize="0"/>
            <p:nvPr/>
          </p:nvPicPr>
          <p:blipFill rotWithShape="1">
            <a:blip r:embed="rId9">
              <a:alphaModFix/>
            </a:blip>
            <a:srcRect/>
            <a:stretch/>
          </p:blipFill>
          <p:spPr>
            <a:xfrm>
              <a:off x="508567" y="1388700"/>
              <a:ext cx="1080000" cy="1080000"/>
            </a:xfrm>
            <a:prstGeom prst="rect">
              <a:avLst/>
            </a:prstGeom>
            <a:noFill/>
            <a:ln>
              <a:noFill/>
            </a:ln>
          </p:spPr>
        </p:pic>
        <p:grpSp>
          <p:nvGrpSpPr>
            <p:cNvPr id="1118" name="Google Shape;1118;p63"/>
            <p:cNvGrpSpPr/>
            <p:nvPr/>
          </p:nvGrpSpPr>
          <p:grpSpPr>
            <a:xfrm>
              <a:off x="1911000" y="1125298"/>
              <a:ext cx="8370000" cy="1606802"/>
              <a:chOff x="1519700" y="1201473"/>
              <a:chExt cx="8370000" cy="1606802"/>
            </a:xfrm>
          </p:grpSpPr>
          <p:sp>
            <p:nvSpPr>
              <p:cNvPr id="1119" name="Google Shape;1119;p63"/>
              <p:cNvSpPr/>
              <p:nvPr/>
            </p:nvSpPr>
            <p:spPr>
              <a:xfrm>
                <a:off x="1519700" y="1201475"/>
                <a:ext cx="8370000" cy="1606800"/>
              </a:xfrm>
              <a:prstGeom prst="roundRect">
                <a:avLst>
                  <a:gd name="adj" fmla="val 16667"/>
                </a:avLst>
              </a:prstGeom>
              <a:noFill/>
              <a:ln w="38100"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120" name="Google Shape;1120;p63"/>
              <p:cNvPicPr preferRelativeResize="0"/>
              <p:nvPr/>
            </p:nvPicPr>
            <p:blipFill rotWithShape="1">
              <a:blip r:embed="rId10">
                <a:alphaModFix/>
              </a:blip>
              <a:srcRect/>
              <a:stretch/>
            </p:blipFill>
            <p:spPr>
              <a:xfrm>
                <a:off x="5763900" y="1447499"/>
                <a:ext cx="1080000" cy="1114668"/>
              </a:xfrm>
              <a:prstGeom prst="rect">
                <a:avLst/>
              </a:prstGeom>
              <a:noFill/>
              <a:ln>
                <a:noFill/>
              </a:ln>
            </p:spPr>
          </p:pic>
          <p:pic>
            <p:nvPicPr>
              <p:cNvPr id="1121" name="Google Shape;1121;p63"/>
              <p:cNvPicPr preferRelativeResize="0"/>
              <p:nvPr/>
            </p:nvPicPr>
            <p:blipFill rotWithShape="1">
              <a:blip r:embed="rId5">
                <a:alphaModFix/>
              </a:blip>
              <a:srcRect/>
              <a:stretch/>
            </p:blipFill>
            <p:spPr>
              <a:xfrm>
                <a:off x="7232687" y="1447561"/>
                <a:ext cx="1080000" cy="1114668"/>
              </a:xfrm>
              <a:prstGeom prst="rect">
                <a:avLst/>
              </a:prstGeom>
              <a:noFill/>
              <a:ln>
                <a:noFill/>
              </a:ln>
            </p:spPr>
          </p:pic>
          <p:pic>
            <p:nvPicPr>
              <p:cNvPr id="1122" name="Google Shape;1122;p63"/>
              <p:cNvPicPr preferRelativeResize="0"/>
              <p:nvPr/>
            </p:nvPicPr>
            <p:blipFill rotWithShape="1">
              <a:blip r:embed="rId11">
                <a:alphaModFix/>
              </a:blip>
              <a:srcRect/>
              <a:stretch/>
            </p:blipFill>
            <p:spPr>
              <a:xfrm>
                <a:off x="4295113" y="1447549"/>
                <a:ext cx="1080000" cy="1114668"/>
              </a:xfrm>
              <a:prstGeom prst="rect">
                <a:avLst/>
              </a:prstGeom>
              <a:noFill/>
              <a:ln>
                <a:noFill/>
              </a:ln>
            </p:spPr>
          </p:pic>
          <p:sp>
            <p:nvSpPr>
              <p:cNvPr id="1123" name="Google Shape;1123;p63"/>
              <p:cNvSpPr/>
              <p:nvPr/>
            </p:nvSpPr>
            <p:spPr>
              <a:xfrm>
                <a:off x="1519700" y="1201473"/>
                <a:ext cx="1440000" cy="371700"/>
              </a:xfrm>
              <a:prstGeom prst="roundRect">
                <a:avLst>
                  <a:gd name="adj" fmla="val 16667"/>
                </a:avLst>
              </a:prstGeom>
              <a:solidFill>
                <a:srgbClr val="418CA3"/>
              </a:solidFill>
              <a:ln w="28575" cap="flat" cmpd="sng">
                <a:solidFill>
                  <a:srgbClr val="418C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Calibri"/>
                    <a:ea typeface="Calibri"/>
                    <a:cs typeface="Calibri"/>
                    <a:sym typeface="Calibri"/>
                  </a:rPr>
                  <a:t>Registry</a:t>
                </a:r>
                <a:endParaRPr sz="2000" b="0" i="0" u="none" strike="noStrike" cap="none">
                  <a:solidFill>
                    <a:schemeClr val="lt1"/>
                  </a:solidFill>
                  <a:latin typeface="Calibri"/>
                  <a:ea typeface="Calibri"/>
                  <a:cs typeface="Calibri"/>
                  <a:sym typeface="Calibri"/>
                </a:endParaRPr>
              </a:p>
            </p:txBody>
          </p:sp>
          <p:pic>
            <p:nvPicPr>
              <p:cNvPr id="1124" name="Google Shape;1124;p63"/>
              <p:cNvPicPr preferRelativeResize="0"/>
              <p:nvPr/>
            </p:nvPicPr>
            <p:blipFill rotWithShape="1">
              <a:blip r:embed="rId12">
                <a:alphaModFix/>
              </a:blip>
              <a:srcRect/>
              <a:stretch/>
            </p:blipFill>
            <p:spPr>
              <a:xfrm>
                <a:off x="2826338" y="1447501"/>
                <a:ext cx="1080000" cy="1114668"/>
              </a:xfrm>
              <a:prstGeom prst="rect">
                <a:avLst/>
              </a:prstGeom>
              <a:noFill/>
              <a:ln>
                <a:noFill/>
              </a:ln>
            </p:spPr>
          </p:pic>
          <p:pic>
            <p:nvPicPr>
              <p:cNvPr id="1125" name="Google Shape;1125;p63"/>
              <p:cNvPicPr preferRelativeResize="0"/>
              <p:nvPr/>
            </p:nvPicPr>
            <p:blipFill rotWithShape="1">
              <a:blip r:embed="rId13">
                <a:alphaModFix/>
              </a:blip>
              <a:srcRect l="6923" t="15102" r="56620" b="15903"/>
              <a:stretch/>
            </p:blipFill>
            <p:spPr>
              <a:xfrm>
                <a:off x="8701450" y="1464888"/>
                <a:ext cx="1080003" cy="1080000"/>
              </a:xfrm>
              <a:prstGeom prst="rect">
                <a:avLst/>
              </a:prstGeom>
              <a:noFill/>
              <a:ln>
                <a:noFill/>
              </a:ln>
            </p:spPr>
          </p:pic>
        </p:grpSp>
      </p:grpSp>
      <p:pic>
        <p:nvPicPr>
          <p:cNvPr id="1126" name="Google Shape;1126;p63"/>
          <p:cNvPicPr preferRelativeResize="0"/>
          <p:nvPr/>
        </p:nvPicPr>
        <p:blipFill rotWithShape="1">
          <a:blip r:embed="rId13">
            <a:alphaModFix/>
          </a:blip>
          <a:srcRect l="6923" t="15102" r="56620" b="15903"/>
          <a:stretch/>
        </p:blipFill>
        <p:spPr>
          <a:xfrm>
            <a:off x="5556000" y="5284638"/>
            <a:ext cx="1080003" cy="1080000"/>
          </a:xfrm>
          <a:prstGeom prst="rect">
            <a:avLst/>
          </a:prstGeom>
          <a:noFill/>
          <a:ln>
            <a:noFill/>
          </a:ln>
        </p:spPr>
      </p:pic>
      <p:cxnSp>
        <p:nvCxnSpPr>
          <p:cNvPr id="1127" name="Google Shape;1127;p63"/>
          <p:cNvCxnSpPr>
            <a:stCxn id="1124" idx="2"/>
            <a:endCxn id="1098" idx="0"/>
          </p:cNvCxnSpPr>
          <p:nvPr/>
        </p:nvCxnSpPr>
        <p:spPr>
          <a:xfrm>
            <a:off x="3757638" y="2485994"/>
            <a:ext cx="4500" cy="1233600"/>
          </a:xfrm>
          <a:prstGeom prst="straightConnector1">
            <a:avLst/>
          </a:prstGeom>
          <a:noFill/>
          <a:ln w="38100" cap="flat" cmpd="sng">
            <a:solidFill>
              <a:srgbClr val="418CA3"/>
            </a:solidFill>
            <a:prstDash val="solid"/>
            <a:round/>
            <a:headEnd type="none" w="med" len="med"/>
            <a:tailEnd type="triangle" w="med" len="med"/>
          </a:ln>
        </p:spPr>
      </p:cxnSp>
      <p:cxnSp>
        <p:nvCxnSpPr>
          <p:cNvPr id="1128" name="Google Shape;1128;p63"/>
          <p:cNvCxnSpPr>
            <a:stCxn id="1098" idx="3"/>
            <a:endCxn id="1102" idx="1"/>
          </p:cNvCxnSpPr>
          <p:nvPr/>
        </p:nvCxnSpPr>
        <p:spPr>
          <a:xfrm rot="10800000" flipH="1">
            <a:off x="4482138" y="3854513"/>
            <a:ext cx="1074000" cy="765000"/>
          </a:xfrm>
          <a:prstGeom prst="straightConnector1">
            <a:avLst/>
          </a:prstGeom>
          <a:noFill/>
          <a:ln w="38100" cap="flat" cmpd="sng">
            <a:solidFill>
              <a:srgbClr val="418CA3"/>
            </a:solidFill>
            <a:prstDash val="solid"/>
            <a:round/>
            <a:headEnd type="none" w="med" len="med"/>
            <a:tailEnd type="triangle" w="med" len="med"/>
          </a:ln>
        </p:spPr>
      </p:cxnSp>
      <p:cxnSp>
        <p:nvCxnSpPr>
          <p:cNvPr id="1129" name="Google Shape;1129;p63"/>
          <p:cNvCxnSpPr>
            <a:stCxn id="1098" idx="3"/>
            <a:endCxn id="1100" idx="1"/>
          </p:cNvCxnSpPr>
          <p:nvPr/>
        </p:nvCxnSpPr>
        <p:spPr>
          <a:xfrm>
            <a:off x="4482138" y="4619513"/>
            <a:ext cx="1074000" cy="220200"/>
          </a:xfrm>
          <a:prstGeom prst="straightConnector1">
            <a:avLst/>
          </a:prstGeom>
          <a:noFill/>
          <a:ln w="38100" cap="flat" cmpd="sng">
            <a:solidFill>
              <a:srgbClr val="418CA3"/>
            </a:solidFill>
            <a:prstDash val="solid"/>
            <a:round/>
            <a:headEnd type="none" w="med" len="med"/>
            <a:tailEnd type="triangle" w="med" len="med"/>
          </a:ln>
        </p:spPr>
      </p:cxnSp>
      <p:cxnSp>
        <p:nvCxnSpPr>
          <p:cNvPr id="1130" name="Google Shape;1130;p63"/>
          <p:cNvCxnSpPr>
            <a:stCxn id="1098" idx="3"/>
            <a:endCxn id="1126" idx="1"/>
          </p:cNvCxnSpPr>
          <p:nvPr/>
        </p:nvCxnSpPr>
        <p:spPr>
          <a:xfrm>
            <a:off x="4482138" y="4619513"/>
            <a:ext cx="1074000" cy="1205100"/>
          </a:xfrm>
          <a:prstGeom prst="straightConnector1">
            <a:avLst/>
          </a:prstGeom>
          <a:noFill/>
          <a:ln w="38100" cap="flat" cmpd="sng">
            <a:solidFill>
              <a:srgbClr val="418CA3"/>
            </a:solidFill>
            <a:prstDash val="solid"/>
            <a:round/>
            <a:headEnd type="none" w="med" len="med"/>
            <a:tailEnd type="triangle" w="med" len="med"/>
          </a:ln>
        </p:spPr>
      </p:cxnSp>
      <p:cxnSp>
        <p:nvCxnSpPr>
          <p:cNvPr id="1131" name="Google Shape;1131;p63"/>
          <p:cNvCxnSpPr>
            <a:stCxn id="1112" idx="3"/>
            <a:endCxn id="1113" idx="3"/>
          </p:cNvCxnSpPr>
          <p:nvPr/>
        </p:nvCxnSpPr>
        <p:spPr>
          <a:xfrm>
            <a:off x="10558563" y="3761788"/>
            <a:ext cx="0" cy="1066800"/>
          </a:xfrm>
          <a:prstGeom prst="straightConnector1">
            <a:avLst/>
          </a:prstGeom>
          <a:noFill/>
          <a:ln w="38100" cap="flat" cmpd="sng">
            <a:solidFill>
              <a:schemeClr val="accent2"/>
            </a:solidFill>
            <a:prstDash val="solid"/>
            <a:round/>
            <a:headEnd type="none" w="med" len="med"/>
            <a:tailEnd type="triangle" w="med" len="med"/>
          </a:ln>
        </p:spPr>
      </p:cxnSp>
      <p:cxnSp>
        <p:nvCxnSpPr>
          <p:cNvPr id="1132" name="Google Shape;1132;p63"/>
          <p:cNvCxnSpPr>
            <a:stCxn id="1113" idx="3"/>
            <a:endCxn id="1114" idx="3"/>
          </p:cNvCxnSpPr>
          <p:nvPr/>
        </p:nvCxnSpPr>
        <p:spPr>
          <a:xfrm>
            <a:off x="10558563" y="4828601"/>
            <a:ext cx="0" cy="1066800"/>
          </a:xfrm>
          <a:prstGeom prst="straightConnector1">
            <a:avLst/>
          </a:prstGeom>
          <a:noFill/>
          <a:ln w="38100" cap="flat" cmpd="sng">
            <a:solidFill>
              <a:schemeClr val="accent2"/>
            </a:solidFill>
            <a:prstDash val="solid"/>
            <a:round/>
            <a:headEnd type="none" w="med" len="med"/>
            <a:tailEnd type="triangle" w="med" len="med"/>
          </a:ln>
        </p:spPr>
      </p:cxnSp>
      <p:cxnSp>
        <p:nvCxnSpPr>
          <p:cNvPr id="1133" name="Google Shape;1133;p63"/>
          <p:cNvCxnSpPr>
            <a:stCxn id="1115" idx="2"/>
            <a:endCxn id="1114" idx="3"/>
          </p:cNvCxnSpPr>
          <p:nvPr/>
        </p:nvCxnSpPr>
        <p:spPr>
          <a:xfrm flipH="1">
            <a:off x="10558662" y="5269625"/>
            <a:ext cx="852000" cy="625800"/>
          </a:xfrm>
          <a:prstGeom prst="straightConnector1">
            <a:avLst/>
          </a:prstGeom>
          <a:noFill/>
          <a:ln w="38100" cap="flat" cmpd="sng">
            <a:solidFill>
              <a:srgbClr val="FFEB60"/>
            </a:solidFill>
            <a:prstDash val="solid"/>
            <a:round/>
            <a:headEnd type="none" w="med" len="med"/>
            <a:tailEnd type="triangle" w="med" len="med"/>
          </a:ln>
        </p:spPr>
      </p:cxnSp>
      <p:cxnSp>
        <p:nvCxnSpPr>
          <p:cNvPr id="1134" name="Google Shape;1134;p63"/>
          <p:cNvCxnSpPr>
            <a:stCxn id="1113" idx="1"/>
            <a:endCxn id="1112" idx="1"/>
          </p:cNvCxnSpPr>
          <p:nvPr/>
        </p:nvCxnSpPr>
        <p:spPr>
          <a:xfrm rot="10800000">
            <a:off x="9262863" y="3761801"/>
            <a:ext cx="0" cy="1066800"/>
          </a:xfrm>
          <a:prstGeom prst="straightConnector1">
            <a:avLst/>
          </a:prstGeom>
          <a:noFill/>
          <a:ln w="38100" cap="flat" cmpd="sng">
            <a:solidFill>
              <a:schemeClr val="accent2"/>
            </a:solidFill>
            <a:prstDash val="solid"/>
            <a:round/>
            <a:headEnd type="none" w="med" len="med"/>
            <a:tailEnd type="triangle" w="med" len="med"/>
          </a:ln>
        </p:spPr>
      </p:cxnSp>
      <p:grpSp>
        <p:nvGrpSpPr>
          <p:cNvPr id="1135" name="Google Shape;1135;p63"/>
          <p:cNvGrpSpPr/>
          <p:nvPr/>
        </p:nvGrpSpPr>
        <p:grpSpPr>
          <a:xfrm>
            <a:off x="-247986" y="6515264"/>
            <a:ext cx="12630547" cy="348522"/>
            <a:chOff x="-247986" y="6493492"/>
            <a:chExt cx="12630547" cy="348522"/>
          </a:xfrm>
        </p:grpSpPr>
        <p:sp>
          <p:nvSpPr>
            <p:cNvPr id="1136" name="Google Shape;1136;p63"/>
            <p:cNvSpPr/>
            <p:nvPr/>
          </p:nvSpPr>
          <p:spPr>
            <a:xfrm>
              <a:off x="5428397" y="6493498"/>
              <a:ext cx="147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137" name="Google Shape;1137;p63"/>
            <p:cNvSpPr/>
            <p:nvPr/>
          </p:nvSpPr>
          <p:spPr>
            <a:xfrm>
              <a:off x="8247711" y="6493498"/>
              <a:ext cx="216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138" name="Google Shape;1138;p63"/>
            <p:cNvSpPr/>
            <p:nvPr/>
          </p:nvSpPr>
          <p:spPr>
            <a:xfrm>
              <a:off x="6839282" y="6493498"/>
              <a:ext cx="147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139" name="Google Shape;1139;p63"/>
            <p:cNvSpPr/>
            <p:nvPr/>
          </p:nvSpPr>
          <p:spPr>
            <a:xfrm>
              <a:off x="4014042" y="6495814"/>
              <a:ext cx="147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140" name="Google Shape;1140;p63"/>
            <p:cNvSpPr/>
            <p:nvPr/>
          </p:nvSpPr>
          <p:spPr>
            <a:xfrm>
              <a:off x="2595190" y="6495579"/>
              <a:ext cx="147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141" name="Google Shape;1141;p63"/>
            <p:cNvSpPr/>
            <p:nvPr/>
          </p:nvSpPr>
          <p:spPr>
            <a:xfrm>
              <a:off x="1171859"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環境建置</a:t>
              </a:r>
              <a:endParaRPr/>
            </a:p>
          </p:txBody>
        </p:sp>
        <p:sp>
          <p:nvSpPr>
            <p:cNvPr id="1142" name="Google Shape;1142;p63"/>
            <p:cNvSpPr/>
            <p:nvPr/>
          </p:nvSpPr>
          <p:spPr>
            <a:xfrm>
              <a:off x="-247986" y="6493498"/>
              <a:ext cx="14760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143" name="Google Shape;1143;p63"/>
            <p:cNvSpPr/>
            <p:nvPr/>
          </p:nvSpPr>
          <p:spPr>
            <a:xfrm>
              <a:off x="10349161" y="6493492"/>
              <a:ext cx="2033400" cy="346200"/>
            </a:xfrm>
            <a:prstGeom prst="chevron">
              <a:avLst>
                <a:gd name="adj" fmla="val 50000"/>
              </a:avLst>
            </a:prstGeom>
            <a:solidFill>
              <a:srgbClr val="418CA3">
                <a:alpha val="486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grpSp>
        <p:nvGrpSpPr>
          <p:cNvPr id="1144" name="Google Shape;1144;p63"/>
          <p:cNvGrpSpPr/>
          <p:nvPr/>
        </p:nvGrpSpPr>
        <p:grpSpPr>
          <a:xfrm>
            <a:off x="2940639" y="2280176"/>
            <a:ext cx="4202484" cy="4235201"/>
            <a:chOff x="2869375" y="2280174"/>
            <a:chExt cx="4290000" cy="4235201"/>
          </a:xfrm>
        </p:grpSpPr>
        <p:sp>
          <p:nvSpPr>
            <p:cNvPr id="1145" name="Google Shape;1145;p63"/>
            <p:cNvSpPr/>
            <p:nvPr/>
          </p:nvSpPr>
          <p:spPr>
            <a:xfrm>
              <a:off x="2869375" y="2876675"/>
              <a:ext cx="4290000" cy="3638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rot="3870552">
              <a:off x="3837379" y="2612384"/>
              <a:ext cx="1130665" cy="625579"/>
            </a:xfrm>
            <a:prstGeom prst="rightArrow">
              <a:avLst>
                <a:gd name="adj1" fmla="val 50000"/>
                <a:gd name="adj2" fmla="val 50000"/>
              </a:avLst>
            </a:prstGeom>
            <a:solidFill>
              <a:srgbClr val="C00000"/>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63"/>
          <p:cNvSpPr/>
          <p:nvPr/>
        </p:nvSpPr>
        <p:spPr>
          <a:xfrm>
            <a:off x="6866775" y="2878600"/>
            <a:ext cx="5121600" cy="365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0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64"/>
          <p:cNvSpPr txBox="1"/>
          <p:nvPr/>
        </p:nvSpPr>
        <p:spPr>
          <a:xfrm>
            <a:off x="2076448" y="2773118"/>
            <a:ext cx="3262432"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資料蒐集</a:t>
            </a:r>
            <a:endParaRPr sz="6000" b="1" i="0" u="none" strike="noStrike" cap="none">
              <a:solidFill>
                <a:srgbClr val="FFFFFF"/>
              </a:solidFill>
              <a:latin typeface="Arial"/>
              <a:ea typeface="Arial"/>
              <a:cs typeface="Arial"/>
              <a:sym typeface="Arial"/>
            </a:endParaRPr>
          </a:p>
        </p:txBody>
      </p:sp>
      <p:pic>
        <p:nvPicPr>
          <p:cNvPr id="1154" name="Google Shape;1154;p64"/>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1155" name="Google Shape;1155;p64"/>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03</a:t>
            </a:r>
            <a:endParaRPr sz="16600" b="0" i="0" u="none" strike="noStrike" cap="none">
              <a:solidFill>
                <a:srgbClr val="FFFFFF"/>
              </a:solidFill>
              <a:latin typeface="Teko"/>
              <a:ea typeface="Teko"/>
              <a:cs typeface="Teko"/>
              <a:sym typeface="Teko"/>
            </a:endParaRPr>
          </a:p>
        </p:txBody>
      </p:sp>
      <p:sp>
        <p:nvSpPr>
          <p:cNvPr id="1156" name="Google Shape;1156;p6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講者:郭育萍</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22"/>
          <p:cNvSpPr/>
          <p:nvPr/>
        </p:nvSpPr>
        <p:spPr>
          <a:xfrm>
            <a:off x="5724525" y="0"/>
            <a:ext cx="6467475" cy="6858000"/>
          </a:xfrm>
          <a:prstGeom prst="rect">
            <a:avLst/>
          </a:prstGeom>
          <a:solidFill>
            <a:srgbClr val="F07A54"/>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742950" marR="0" lvl="0" indent="-196850" algn="l" rtl="0">
              <a:lnSpc>
                <a:spcPct val="100000"/>
              </a:lnSpc>
              <a:spcBef>
                <a:spcPts val="0"/>
              </a:spcBef>
              <a:spcAft>
                <a:spcPts val="0"/>
              </a:spcAft>
              <a:buClr>
                <a:schemeClr val="lt1"/>
              </a:buClr>
              <a:buSzPts val="1400"/>
              <a:buFont typeface="Noto Sans Symbols"/>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163" name="Google Shape;1163;p22"/>
          <p:cNvSpPr/>
          <p:nvPr/>
        </p:nvSpPr>
        <p:spPr>
          <a:xfrm rot="5400000">
            <a:off x="5646921" y="1521127"/>
            <a:ext cx="466511" cy="37022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4" name="Google Shape;1164;p22"/>
          <p:cNvSpPr/>
          <p:nvPr/>
        </p:nvSpPr>
        <p:spPr>
          <a:xfrm rot="-5400000">
            <a:off x="5301560" y="2803728"/>
            <a:ext cx="466511" cy="370226"/>
          </a:xfrm>
          <a:prstGeom prst="triangle">
            <a:avLst>
              <a:gd name="adj" fmla="val 50000"/>
            </a:avLst>
          </a:prstGeom>
          <a:solidFill>
            <a:srgbClr val="FF6F41">
              <a:alpha val="7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5" name="Google Shape;1165;p22"/>
          <p:cNvSpPr/>
          <p:nvPr/>
        </p:nvSpPr>
        <p:spPr>
          <a:xfrm rot="5400000">
            <a:off x="5655259" y="4061936"/>
            <a:ext cx="466511" cy="37022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6" name="Google Shape;1166;p22"/>
          <p:cNvSpPr/>
          <p:nvPr/>
        </p:nvSpPr>
        <p:spPr>
          <a:xfrm rot="-5400000">
            <a:off x="5302468" y="5293046"/>
            <a:ext cx="466511" cy="370226"/>
          </a:xfrm>
          <a:prstGeom prst="triangle">
            <a:avLst>
              <a:gd name="adj" fmla="val 50000"/>
            </a:avLst>
          </a:prstGeom>
          <a:solidFill>
            <a:srgbClr val="FF6F41">
              <a:alpha val="7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67" name="Google Shape;1167;p22"/>
          <p:cNvGrpSpPr/>
          <p:nvPr/>
        </p:nvGrpSpPr>
        <p:grpSpPr>
          <a:xfrm>
            <a:off x="6231826" y="1392621"/>
            <a:ext cx="7133491" cy="3521560"/>
            <a:chOff x="6231826" y="1392621"/>
            <a:chExt cx="7133491" cy="3521560"/>
          </a:xfrm>
        </p:grpSpPr>
        <p:sp>
          <p:nvSpPr>
            <p:cNvPr id="1168" name="Google Shape;1168;p22"/>
            <p:cNvSpPr/>
            <p:nvPr/>
          </p:nvSpPr>
          <p:spPr>
            <a:xfrm>
              <a:off x="6626186" y="1392621"/>
              <a:ext cx="446126" cy="457567"/>
            </a:xfrm>
            <a:custGeom>
              <a:avLst/>
              <a:gdLst/>
              <a:ahLst/>
              <a:cxnLst/>
              <a:rect l="l" t="t" r="r" b="b"/>
              <a:pathLst>
                <a:path w="51" h="52" extrusionOk="0">
                  <a:moveTo>
                    <a:pt x="18" y="21"/>
                  </a:moveTo>
                  <a:cubicBezTo>
                    <a:pt x="33" y="21"/>
                    <a:pt x="33" y="21"/>
                    <a:pt x="33" y="21"/>
                  </a:cubicBezTo>
                  <a:cubicBezTo>
                    <a:pt x="33" y="25"/>
                    <a:pt x="33" y="25"/>
                    <a:pt x="33" y="25"/>
                  </a:cubicBezTo>
                  <a:cubicBezTo>
                    <a:pt x="36" y="25"/>
                    <a:pt x="39" y="26"/>
                    <a:pt x="41" y="26"/>
                  </a:cubicBezTo>
                  <a:cubicBezTo>
                    <a:pt x="41" y="21"/>
                    <a:pt x="41" y="21"/>
                    <a:pt x="41" y="21"/>
                  </a:cubicBezTo>
                  <a:cubicBezTo>
                    <a:pt x="49" y="21"/>
                    <a:pt x="49" y="21"/>
                    <a:pt x="49" y="21"/>
                  </a:cubicBezTo>
                  <a:cubicBezTo>
                    <a:pt x="49" y="29"/>
                    <a:pt x="49" y="29"/>
                    <a:pt x="49" y="29"/>
                  </a:cubicBezTo>
                  <a:cubicBezTo>
                    <a:pt x="49" y="29"/>
                    <a:pt x="48" y="29"/>
                    <a:pt x="48" y="29"/>
                  </a:cubicBezTo>
                  <a:cubicBezTo>
                    <a:pt x="50" y="30"/>
                    <a:pt x="51" y="32"/>
                    <a:pt x="51" y="33"/>
                  </a:cubicBezTo>
                  <a:cubicBezTo>
                    <a:pt x="51" y="33"/>
                    <a:pt x="51" y="33"/>
                    <a:pt x="51" y="33"/>
                  </a:cubicBezTo>
                  <a:cubicBezTo>
                    <a:pt x="51" y="52"/>
                    <a:pt x="51" y="52"/>
                    <a:pt x="51" y="52"/>
                  </a:cubicBezTo>
                  <a:cubicBezTo>
                    <a:pt x="39" y="52"/>
                    <a:pt x="39" y="52"/>
                    <a:pt x="39" y="52"/>
                  </a:cubicBezTo>
                  <a:cubicBezTo>
                    <a:pt x="39" y="48"/>
                    <a:pt x="39" y="48"/>
                    <a:pt x="39" y="48"/>
                  </a:cubicBezTo>
                  <a:cubicBezTo>
                    <a:pt x="39" y="46"/>
                    <a:pt x="38" y="45"/>
                    <a:pt x="36" y="45"/>
                  </a:cubicBezTo>
                  <a:cubicBezTo>
                    <a:pt x="36" y="45"/>
                    <a:pt x="36" y="45"/>
                    <a:pt x="36" y="45"/>
                  </a:cubicBezTo>
                  <a:cubicBezTo>
                    <a:pt x="35" y="45"/>
                    <a:pt x="33" y="46"/>
                    <a:pt x="33" y="48"/>
                  </a:cubicBezTo>
                  <a:cubicBezTo>
                    <a:pt x="33" y="52"/>
                    <a:pt x="33" y="52"/>
                    <a:pt x="33" y="52"/>
                  </a:cubicBezTo>
                  <a:cubicBezTo>
                    <a:pt x="29" y="52"/>
                    <a:pt x="29" y="52"/>
                    <a:pt x="29" y="52"/>
                  </a:cubicBezTo>
                  <a:cubicBezTo>
                    <a:pt x="29" y="45"/>
                    <a:pt x="29" y="45"/>
                    <a:pt x="29" y="45"/>
                  </a:cubicBezTo>
                  <a:cubicBezTo>
                    <a:pt x="29" y="44"/>
                    <a:pt x="28" y="42"/>
                    <a:pt x="26" y="42"/>
                  </a:cubicBezTo>
                  <a:cubicBezTo>
                    <a:pt x="26" y="42"/>
                    <a:pt x="26" y="42"/>
                    <a:pt x="26" y="42"/>
                  </a:cubicBezTo>
                  <a:cubicBezTo>
                    <a:pt x="24" y="42"/>
                    <a:pt x="23" y="44"/>
                    <a:pt x="23" y="45"/>
                  </a:cubicBezTo>
                  <a:cubicBezTo>
                    <a:pt x="23" y="52"/>
                    <a:pt x="23" y="52"/>
                    <a:pt x="23" y="52"/>
                  </a:cubicBezTo>
                  <a:cubicBezTo>
                    <a:pt x="19" y="52"/>
                    <a:pt x="19" y="52"/>
                    <a:pt x="19" y="52"/>
                  </a:cubicBezTo>
                  <a:cubicBezTo>
                    <a:pt x="19" y="48"/>
                    <a:pt x="19" y="48"/>
                    <a:pt x="19" y="48"/>
                  </a:cubicBezTo>
                  <a:cubicBezTo>
                    <a:pt x="19" y="46"/>
                    <a:pt x="18" y="45"/>
                    <a:pt x="16" y="45"/>
                  </a:cubicBezTo>
                  <a:cubicBezTo>
                    <a:pt x="16" y="45"/>
                    <a:pt x="16" y="45"/>
                    <a:pt x="16" y="45"/>
                  </a:cubicBezTo>
                  <a:cubicBezTo>
                    <a:pt x="14" y="45"/>
                    <a:pt x="13" y="46"/>
                    <a:pt x="13" y="48"/>
                  </a:cubicBezTo>
                  <a:cubicBezTo>
                    <a:pt x="13" y="52"/>
                    <a:pt x="13" y="52"/>
                    <a:pt x="13" y="52"/>
                  </a:cubicBezTo>
                  <a:cubicBezTo>
                    <a:pt x="0" y="52"/>
                    <a:pt x="0" y="52"/>
                    <a:pt x="0" y="52"/>
                  </a:cubicBezTo>
                  <a:cubicBezTo>
                    <a:pt x="0" y="33"/>
                    <a:pt x="0" y="33"/>
                    <a:pt x="0" y="33"/>
                  </a:cubicBezTo>
                  <a:cubicBezTo>
                    <a:pt x="0" y="33"/>
                    <a:pt x="0" y="33"/>
                    <a:pt x="0" y="33"/>
                  </a:cubicBezTo>
                  <a:cubicBezTo>
                    <a:pt x="0" y="31"/>
                    <a:pt x="1" y="30"/>
                    <a:pt x="2" y="29"/>
                  </a:cubicBezTo>
                  <a:cubicBezTo>
                    <a:pt x="2" y="21"/>
                    <a:pt x="2" y="21"/>
                    <a:pt x="2" y="21"/>
                  </a:cubicBezTo>
                  <a:cubicBezTo>
                    <a:pt x="10" y="21"/>
                    <a:pt x="10" y="21"/>
                    <a:pt x="10" y="21"/>
                  </a:cubicBezTo>
                  <a:cubicBezTo>
                    <a:pt x="10" y="25"/>
                    <a:pt x="10" y="25"/>
                    <a:pt x="10" y="25"/>
                  </a:cubicBezTo>
                  <a:cubicBezTo>
                    <a:pt x="13" y="25"/>
                    <a:pt x="15" y="25"/>
                    <a:pt x="18" y="24"/>
                  </a:cubicBezTo>
                  <a:cubicBezTo>
                    <a:pt x="18" y="21"/>
                    <a:pt x="18" y="21"/>
                    <a:pt x="18" y="21"/>
                  </a:cubicBezTo>
                  <a:close/>
                  <a:moveTo>
                    <a:pt x="47" y="6"/>
                  </a:moveTo>
                  <a:cubicBezTo>
                    <a:pt x="47" y="8"/>
                    <a:pt x="47" y="8"/>
                    <a:pt x="47" y="8"/>
                  </a:cubicBezTo>
                  <a:cubicBezTo>
                    <a:pt x="45" y="8"/>
                    <a:pt x="45" y="8"/>
                    <a:pt x="45" y="8"/>
                  </a:cubicBezTo>
                  <a:cubicBezTo>
                    <a:pt x="45" y="9"/>
                    <a:pt x="45" y="9"/>
                    <a:pt x="45" y="9"/>
                  </a:cubicBezTo>
                  <a:cubicBezTo>
                    <a:pt x="46" y="10"/>
                    <a:pt x="46" y="10"/>
                    <a:pt x="46" y="10"/>
                  </a:cubicBezTo>
                  <a:cubicBezTo>
                    <a:pt x="46" y="11"/>
                    <a:pt x="46" y="11"/>
                    <a:pt x="46" y="11"/>
                  </a:cubicBezTo>
                  <a:cubicBezTo>
                    <a:pt x="48" y="14"/>
                    <a:pt x="51" y="15"/>
                    <a:pt x="49"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0" y="18"/>
                    <a:pt x="40" y="18"/>
                    <a:pt x="40" y="18"/>
                  </a:cubicBezTo>
                  <a:cubicBezTo>
                    <a:pt x="38" y="15"/>
                    <a:pt x="42" y="14"/>
                    <a:pt x="44" y="11"/>
                  </a:cubicBezTo>
                  <a:cubicBezTo>
                    <a:pt x="43" y="11"/>
                    <a:pt x="43" y="11"/>
                    <a:pt x="43" y="10"/>
                  </a:cubicBezTo>
                  <a:cubicBezTo>
                    <a:pt x="43" y="10"/>
                    <a:pt x="43" y="9"/>
                    <a:pt x="44" y="9"/>
                  </a:cubicBezTo>
                  <a:cubicBezTo>
                    <a:pt x="44" y="8"/>
                    <a:pt x="44" y="8"/>
                    <a:pt x="44" y="8"/>
                  </a:cubicBezTo>
                  <a:cubicBezTo>
                    <a:pt x="42" y="8"/>
                    <a:pt x="42" y="8"/>
                    <a:pt x="42" y="8"/>
                  </a:cubicBezTo>
                  <a:cubicBezTo>
                    <a:pt x="42" y="6"/>
                    <a:pt x="42" y="6"/>
                    <a:pt x="42" y="6"/>
                  </a:cubicBezTo>
                  <a:cubicBezTo>
                    <a:pt x="44" y="6"/>
                    <a:pt x="44" y="6"/>
                    <a:pt x="44" y="6"/>
                  </a:cubicBezTo>
                  <a:cubicBezTo>
                    <a:pt x="44" y="5"/>
                    <a:pt x="44" y="5"/>
                    <a:pt x="44" y="5"/>
                  </a:cubicBezTo>
                  <a:cubicBezTo>
                    <a:pt x="45" y="5"/>
                    <a:pt x="45" y="5"/>
                    <a:pt x="45" y="5"/>
                  </a:cubicBezTo>
                  <a:cubicBezTo>
                    <a:pt x="45" y="6"/>
                    <a:pt x="45" y="6"/>
                    <a:pt x="45" y="6"/>
                  </a:cubicBezTo>
                  <a:cubicBezTo>
                    <a:pt x="47" y="6"/>
                    <a:pt x="47" y="6"/>
                    <a:pt x="47" y="6"/>
                  </a:cubicBezTo>
                  <a:close/>
                  <a:moveTo>
                    <a:pt x="28" y="1"/>
                  </a:moveTo>
                  <a:cubicBezTo>
                    <a:pt x="26" y="1"/>
                    <a:pt x="26" y="1"/>
                    <a:pt x="26" y="1"/>
                  </a:cubicBezTo>
                  <a:cubicBezTo>
                    <a:pt x="26" y="0"/>
                    <a:pt x="26" y="0"/>
                    <a:pt x="26" y="0"/>
                  </a:cubicBezTo>
                  <a:cubicBezTo>
                    <a:pt x="25" y="0"/>
                    <a:pt x="25" y="0"/>
                    <a:pt x="25" y="0"/>
                  </a:cubicBezTo>
                  <a:cubicBezTo>
                    <a:pt x="25" y="1"/>
                    <a:pt x="25" y="1"/>
                    <a:pt x="25" y="1"/>
                  </a:cubicBezTo>
                  <a:cubicBezTo>
                    <a:pt x="23" y="1"/>
                    <a:pt x="23" y="1"/>
                    <a:pt x="23" y="1"/>
                  </a:cubicBezTo>
                  <a:cubicBezTo>
                    <a:pt x="23" y="2"/>
                    <a:pt x="23" y="2"/>
                    <a:pt x="23" y="2"/>
                  </a:cubicBezTo>
                  <a:cubicBezTo>
                    <a:pt x="25" y="2"/>
                    <a:pt x="25" y="2"/>
                    <a:pt x="25" y="2"/>
                  </a:cubicBezTo>
                  <a:cubicBezTo>
                    <a:pt x="25" y="4"/>
                    <a:pt x="25" y="4"/>
                    <a:pt x="25" y="4"/>
                  </a:cubicBezTo>
                  <a:cubicBezTo>
                    <a:pt x="25" y="4"/>
                    <a:pt x="24" y="4"/>
                    <a:pt x="24" y="5"/>
                  </a:cubicBezTo>
                  <a:cubicBezTo>
                    <a:pt x="24" y="5"/>
                    <a:pt x="24" y="5"/>
                    <a:pt x="25" y="6"/>
                  </a:cubicBezTo>
                  <a:cubicBezTo>
                    <a:pt x="21" y="10"/>
                    <a:pt x="13" y="12"/>
                    <a:pt x="18"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33" y="18"/>
                    <a:pt x="33" y="18"/>
                    <a:pt x="33" y="18"/>
                  </a:cubicBezTo>
                  <a:cubicBezTo>
                    <a:pt x="38" y="12"/>
                    <a:pt x="30" y="10"/>
                    <a:pt x="27" y="6"/>
                  </a:cubicBezTo>
                  <a:cubicBezTo>
                    <a:pt x="27" y="5"/>
                    <a:pt x="27" y="5"/>
                    <a:pt x="27" y="5"/>
                  </a:cubicBezTo>
                  <a:cubicBezTo>
                    <a:pt x="27" y="4"/>
                    <a:pt x="27" y="4"/>
                    <a:pt x="26" y="4"/>
                  </a:cubicBezTo>
                  <a:cubicBezTo>
                    <a:pt x="26" y="2"/>
                    <a:pt x="26" y="2"/>
                    <a:pt x="26" y="2"/>
                  </a:cubicBezTo>
                  <a:cubicBezTo>
                    <a:pt x="28" y="2"/>
                    <a:pt x="28" y="2"/>
                    <a:pt x="28" y="2"/>
                  </a:cubicBezTo>
                  <a:cubicBezTo>
                    <a:pt x="28" y="1"/>
                    <a:pt x="28" y="1"/>
                    <a:pt x="28" y="1"/>
                  </a:cubicBezTo>
                  <a:close/>
                  <a:moveTo>
                    <a:pt x="9" y="6"/>
                  </a:moveTo>
                  <a:cubicBezTo>
                    <a:pt x="9" y="8"/>
                    <a:pt x="9" y="8"/>
                    <a:pt x="9" y="8"/>
                  </a:cubicBezTo>
                  <a:cubicBezTo>
                    <a:pt x="7" y="8"/>
                    <a:pt x="7" y="8"/>
                    <a:pt x="7" y="8"/>
                  </a:cubicBezTo>
                  <a:cubicBezTo>
                    <a:pt x="7" y="9"/>
                    <a:pt x="7" y="9"/>
                    <a:pt x="7" y="9"/>
                  </a:cubicBezTo>
                  <a:cubicBezTo>
                    <a:pt x="7" y="10"/>
                    <a:pt x="8" y="10"/>
                    <a:pt x="8" y="10"/>
                  </a:cubicBezTo>
                  <a:cubicBezTo>
                    <a:pt x="8" y="11"/>
                    <a:pt x="7" y="11"/>
                    <a:pt x="7" y="11"/>
                  </a:cubicBezTo>
                  <a:cubicBezTo>
                    <a:pt x="9" y="14"/>
                    <a:pt x="13" y="15"/>
                    <a:pt x="11"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2" y="18"/>
                    <a:pt x="2" y="18"/>
                    <a:pt x="2" y="18"/>
                  </a:cubicBezTo>
                  <a:cubicBezTo>
                    <a:pt x="0" y="15"/>
                    <a:pt x="3" y="14"/>
                    <a:pt x="5" y="11"/>
                  </a:cubicBezTo>
                  <a:cubicBezTo>
                    <a:pt x="5" y="11"/>
                    <a:pt x="5" y="11"/>
                    <a:pt x="5" y="10"/>
                  </a:cubicBezTo>
                  <a:cubicBezTo>
                    <a:pt x="5" y="10"/>
                    <a:pt x="5" y="9"/>
                    <a:pt x="6" y="9"/>
                  </a:cubicBezTo>
                  <a:cubicBezTo>
                    <a:pt x="6" y="8"/>
                    <a:pt x="6" y="8"/>
                    <a:pt x="6" y="8"/>
                  </a:cubicBezTo>
                  <a:cubicBezTo>
                    <a:pt x="4" y="8"/>
                    <a:pt x="4" y="8"/>
                    <a:pt x="4" y="8"/>
                  </a:cubicBezTo>
                  <a:cubicBezTo>
                    <a:pt x="4" y="6"/>
                    <a:pt x="4" y="6"/>
                    <a:pt x="4" y="6"/>
                  </a:cubicBezTo>
                  <a:cubicBezTo>
                    <a:pt x="6" y="6"/>
                    <a:pt x="6" y="6"/>
                    <a:pt x="6" y="6"/>
                  </a:cubicBezTo>
                  <a:cubicBezTo>
                    <a:pt x="6" y="5"/>
                    <a:pt x="6" y="5"/>
                    <a:pt x="6" y="5"/>
                  </a:cubicBezTo>
                  <a:cubicBezTo>
                    <a:pt x="7" y="5"/>
                    <a:pt x="7" y="5"/>
                    <a:pt x="7" y="5"/>
                  </a:cubicBezTo>
                  <a:cubicBezTo>
                    <a:pt x="7" y="6"/>
                    <a:pt x="7" y="6"/>
                    <a:pt x="7" y="6"/>
                  </a:cubicBezTo>
                  <a:lnTo>
                    <a:pt x="9" y="6"/>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Arial"/>
                <a:ea typeface="Arial"/>
                <a:cs typeface="Arial"/>
                <a:sym typeface="Arial"/>
              </a:endParaRPr>
            </a:p>
          </p:txBody>
        </p:sp>
        <p:sp>
          <p:nvSpPr>
            <p:cNvPr id="1169" name="Google Shape;1169;p22"/>
            <p:cNvSpPr txBox="1"/>
            <p:nvPr/>
          </p:nvSpPr>
          <p:spPr>
            <a:xfrm>
              <a:off x="7254077" y="1477831"/>
              <a:ext cx="611124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交通部觀光局觀光統計資料庫</a:t>
              </a:r>
              <a:endParaRPr sz="2400" b="1" i="0" u="none" strike="noStrike" cap="none">
                <a:solidFill>
                  <a:schemeClr val="lt1"/>
                </a:solidFill>
                <a:latin typeface="Microsoft JhengHei"/>
                <a:ea typeface="Microsoft JhengHei"/>
                <a:cs typeface="Microsoft JhengHei"/>
                <a:sym typeface="Microsoft JhengHei"/>
              </a:endParaRPr>
            </a:p>
          </p:txBody>
        </p:sp>
        <p:sp>
          <p:nvSpPr>
            <p:cNvPr id="1170" name="Google Shape;1170;p22"/>
            <p:cNvSpPr txBox="1"/>
            <p:nvPr/>
          </p:nvSpPr>
          <p:spPr>
            <a:xfrm>
              <a:off x="6231826" y="1964271"/>
              <a:ext cx="5748599" cy="2949910"/>
            </a:xfrm>
            <a:prstGeom prst="rect">
              <a:avLst/>
            </a:prstGeom>
            <a:noFill/>
            <a:ln>
              <a:noFill/>
            </a:ln>
          </p:spPr>
          <p:txBody>
            <a:bodyPr spcFirstLastPara="1" wrap="square" lIns="91425" tIns="45700" rIns="91425" bIns="45700" anchor="t" anchorCtr="0">
              <a:spAutoFit/>
            </a:bodyPr>
            <a:lstStyle/>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a:t>
              </a:r>
              <a:r>
                <a:rPr lang="zh-TW" sz="1800" b="1" i="0" u="none" strike="noStrike" cap="none">
                  <a:solidFill>
                    <a:schemeClr val="dk1"/>
                  </a:solidFill>
                  <a:latin typeface="Microsoft JhengHei"/>
                  <a:ea typeface="Microsoft JhengHei"/>
                  <a:cs typeface="Microsoft JhengHei"/>
                  <a:sym typeface="Microsoft JhengHei"/>
                </a:rPr>
                <a:t>居住地</a:t>
              </a:r>
              <a:r>
                <a:rPr lang="zh-TW" sz="1800" b="0" i="0" u="none" strike="noStrike" cap="none">
                  <a:solidFill>
                    <a:schemeClr val="lt1"/>
                  </a:solidFill>
                  <a:latin typeface="Microsoft JhengHei"/>
                  <a:ea typeface="Microsoft JhengHei"/>
                  <a:cs typeface="Microsoft JhengHei"/>
                  <a:sym typeface="Microsoft JhengHei"/>
                </a:rPr>
                <a:t>分析</a:t>
              </a:r>
              <a:endParaRPr sz="1400" b="0" i="0" u="none" strike="noStrike" cap="none">
                <a:solidFill>
                  <a:srgbClr val="000000"/>
                </a:solidFill>
                <a:latin typeface="Arial"/>
                <a:ea typeface="Arial"/>
                <a:cs typeface="Arial"/>
                <a:sym typeface="Arial"/>
              </a:endParaRPr>
            </a:p>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a:t>
              </a:r>
              <a:r>
                <a:rPr lang="zh-TW" sz="1800" b="1" i="0" u="none" strike="noStrike" cap="none">
                  <a:solidFill>
                    <a:schemeClr val="dk1"/>
                  </a:solidFill>
                  <a:latin typeface="Microsoft JhengHei"/>
                  <a:ea typeface="Microsoft JhengHei"/>
                  <a:cs typeface="Microsoft JhengHei"/>
                  <a:sym typeface="Microsoft JhengHei"/>
                </a:rPr>
                <a:t>國籍</a:t>
              </a:r>
              <a:r>
                <a:rPr lang="zh-TW" sz="1800" b="0" i="0" u="none" strike="noStrike" cap="none">
                  <a:solidFill>
                    <a:schemeClr val="lt1"/>
                  </a:solidFill>
                  <a:latin typeface="Microsoft JhengHei"/>
                  <a:ea typeface="Microsoft JhengHei"/>
                  <a:cs typeface="Microsoft JhengHei"/>
                  <a:sym typeface="Microsoft JhengHei"/>
                </a:rPr>
                <a:t>分析</a:t>
              </a:r>
              <a:endParaRPr sz="1400" b="0" i="0" u="none" strike="noStrike" cap="none">
                <a:solidFill>
                  <a:srgbClr val="000000"/>
                </a:solidFill>
                <a:latin typeface="Arial"/>
                <a:ea typeface="Arial"/>
                <a:cs typeface="Arial"/>
                <a:sym typeface="Arial"/>
              </a:endParaRPr>
            </a:p>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a:t>
              </a:r>
              <a:r>
                <a:rPr lang="zh-TW" sz="1800" b="1" i="0" u="none" strike="noStrike" cap="none">
                  <a:solidFill>
                    <a:schemeClr val="dk1"/>
                  </a:solidFill>
                  <a:latin typeface="Microsoft JhengHei"/>
                  <a:ea typeface="Microsoft JhengHei"/>
                  <a:cs typeface="Microsoft JhengHei"/>
                  <a:sym typeface="Microsoft JhengHei"/>
                </a:rPr>
                <a:t>性別</a:t>
              </a:r>
              <a:r>
                <a:rPr lang="zh-TW" sz="1800" b="0" i="0" u="none" strike="noStrike" cap="none">
                  <a:solidFill>
                    <a:schemeClr val="lt1"/>
                  </a:solidFill>
                  <a:latin typeface="Microsoft JhengHei"/>
                  <a:ea typeface="Microsoft JhengHei"/>
                  <a:cs typeface="Microsoft JhengHei"/>
                  <a:sym typeface="Microsoft JhengHei"/>
                </a:rPr>
                <a:t>及</a:t>
              </a:r>
              <a:r>
                <a:rPr lang="zh-TW" sz="1800" b="1" i="0" u="none" strike="noStrike" cap="none">
                  <a:solidFill>
                    <a:schemeClr val="dk1"/>
                  </a:solidFill>
                  <a:latin typeface="Microsoft JhengHei"/>
                  <a:ea typeface="Microsoft JhengHei"/>
                  <a:cs typeface="Microsoft JhengHei"/>
                  <a:sym typeface="Microsoft JhengHei"/>
                </a:rPr>
                <a:t>來臺目的</a:t>
              </a:r>
              <a:r>
                <a:rPr lang="zh-TW" sz="1800" b="0" i="0" u="none" strike="noStrike" cap="none">
                  <a:solidFill>
                    <a:schemeClr val="lt1"/>
                  </a:solidFill>
                  <a:latin typeface="Microsoft JhengHei"/>
                  <a:ea typeface="Microsoft JhengHei"/>
                  <a:cs typeface="Microsoft JhengHei"/>
                  <a:sym typeface="Microsoft JhengHei"/>
                </a:rPr>
                <a:t>分析</a:t>
              </a:r>
              <a:endParaRPr sz="1400" b="0" i="0" u="none" strike="noStrike" cap="none">
                <a:solidFill>
                  <a:srgbClr val="000000"/>
                </a:solidFill>
                <a:latin typeface="Arial"/>
                <a:ea typeface="Arial"/>
                <a:cs typeface="Arial"/>
                <a:sym typeface="Arial"/>
              </a:endParaRPr>
            </a:p>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a:t>
              </a:r>
              <a:r>
                <a:rPr lang="zh-TW" sz="1800" b="1" i="0" u="none" strike="noStrike" cap="none">
                  <a:solidFill>
                    <a:schemeClr val="dk1"/>
                  </a:solidFill>
                  <a:latin typeface="Microsoft JhengHei"/>
                  <a:ea typeface="Microsoft JhengHei"/>
                  <a:cs typeface="Microsoft JhengHei"/>
                  <a:sym typeface="Microsoft JhengHei"/>
                </a:rPr>
                <a:t>年齡</a:t>
              </a:r>
              <a:r>
                <a:rPr lang="zh-TW" sz="1800" b="0" i="0" u="none" strike="noStrike" cap="none">
                  <a:solidFill>
                    <a:schemeClr val="lt1"/>
                  </a:solidFill>
                  <a:latin typeface="Microsoft JhengHei"/>
                  <a:ea typeface="Microsoft JhengHei"/>
                  <a:cs typeface="Microsoft JhengHei"/>
                  <a:sym typeface="Microsoft JhengHei"/>
                </a:rPr>
                <a:t>分析</a:t>
              </a:r>
              <a:endParaRPr sz="1400" b="0" i="0" u="none" strike="noStrike" cap="none">
                <a:solidFill>
                  <a:srgbClr val="000000"/>
                </a:solidFill>
                <a:latin typeface="Arial"/>
                <a:ea typeface="Arial"/>
                <a:cs typeface="Arial"/>
                <a:sym typeface="Arial"/>
              </a:endParaRPr>
            </a:p>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來臺旅客搭乘</a:t>
              </a:r>
              <a:r>
                <a:rPr lang="zh-TW" sz="1800" b="1" i="0" u="none" strike="noStrike" cap="none">
                  <a:solidFill>
                    <a:schemeClr val="dk1"/>
                  </a:solidFill>
                  <a:latin typeface="Microsoft JhengHei"/>
                  <a:ea typeface="Microsoft JhengHei"/>
                  <a:cs typeface="Microsoft JhengHei"/>
                  <a:sym typeface="Microsoft JhengHei"/>
                </a:rPr>
                <a:t>交通工具</a:t>
              </a:r>
              <a:r>
                <a:rPr lang="zh-TW" sz="1800" b="0" i="0" u="none" strike="noStrike" cap="none">
                  <a:solidFill>
                    <a:schemeClr val="lt1"/>
                  </a:solidFill>
                  <a:latin typeface="Microsoft JhengHei"/>
                  <a:ea typeface="Microsoft JhengHei"/>
                  <a:cs typeface="Microsoft JhengHei"/>
                  <a:sym typeface="Microsoft JhengHei"/>
                </a:rPr>
                <a:t>及入境港口分析</a:t>
              </a:r>
              <a:endParaRPr sz="1400" b="0" i="0" u="none" strike="noStrike" cap="none">
                <a:solidFill>
                  <a:srgbClr val="000000"/>
                </a:solidFill>
                <a:latin typeface="Arial"/>
                <a:ea typeface="Arial"/>
                <a:cs typeface="Arial"/>
                <a:sym typeface="Arial"/>
              </a:endParaRPr>
            </a:p>
            <a:p>
              <a:pPr marL="742950" marR="0" lvl="0" indent="-432000" algn="l" rtl="0">
                <a:lnSpc>
                  <a:spcPct val="150000"/>
                </a:lnSpc>
                <a:spcBef>
                  <a:spcPts val="0"/>
                </a:spcBef>
                <a:spcAft>
                  <a:spcPts val="0"/>
                </a:spcAft>
                <a:buClr>
                  <a:schemeClr val="lt1"/>
                </a:buClr>
                <a:buSzPts val="1800"/>
                <a:buFont typeface="Noto Sans Symbols"/>
                <a:buChar char="⮚"/>
              </a:pPr>
              <a:r>
                <a:rPr lang="zh-TW" sz="1800" b="0" i="0" u="none" strike="noStrike" cap="none">
                  <a:solidFill>
                    <a:schemeClr val="lt1"/>
                  </a:solidFill>
                  <a:latin typeface="Microsoft JhengHei"/>
                  <a:ea typeface="Microsoft JhengHei"/>
                  <a:cs typeface="Microsoft JhengHei"/>
                  <a:sym typeface="Microsoft JhengHei"/>
                </a:rPr>
                <a:t>來臺旅客</a:t>
              </a:r>
              <a:r>
                <a:rPr lang="zh-TW" sz="1800" b="1" i="0" u="none" strike="noStrike" cap="none">
                  <a:solidFill>
                    <a:schemeClr val="dk1"/>
                  </a:solidFill>
                  <a:latin typeface="Microsoft JhengHei"/>
                  <a:ea typeface="Microsoft JhengHei"/>
                  <a:cs typeface="Microsoft JhengHei"/>
                  <a:sym typeface="Microsoft JhengHei"/>
                </a:rPr>
                <a:t>停留夜數</a:t>
              </a:r>
              <a:r>
                <a:rPr lang="zh-TW" sz="1800" b="0" i="0" u="none" strike="noStrike" cap="none">
                  <a:solidFill>
                    <a:schemeClr val="lt1"/>
                  </a:solidFill>
                  <a:latin typeface="Microsoft JhengHei"/>
                  <a:ea typeface="Microsoft JhengHei"/>
                  <a:cs typeface="Microsoft JhengHei"/>
                  <a:sym typeface="Microsoft JhengHei"/>
                </a:rPr>
                <a:t>統計</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icrosoft JhengHei"/>
                <a:ea typeface="Microsoft JhengHei"/>
                <a:cs typeface="Microsoft JhengHei"/>
                <a:sym typeface="Microsoft JhengHei"/>
              </a:endParaRPr>
            </a:p>
          </p:txBody>
        </p:sp>
      </p:grpSp>
      <p:sp>
        <p:nvSpPr>
          <p:cNvPr id="1171" name="Google Shape;1171;p22"/>
          <p:cNvSpPr txBox="1"/>
          <p:nvPr/>
        </p:nvSpPr>
        <p:spPr>
          <a:xfrm>
            <a:off x="2708476" y="4829730"/>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2" name="Google Shape;1172;p22"/>
          <p:cNvGrpSpPr/>
          <p:nvPr/>
        </p:nvGrpSpPr>
        <p:grpSpPr>
          <a:xfrm>
            <a:off x="1110373" y="3079790"/>
            <a:ext cx="3565668" cy="1252832"/>
            <a:chOff x="1110373" y="3079790"/>
            <a:chExt cx="3565668" cy="1252832"/>
          </a:xfrm>
        </p:grpSpPr>
        <p:sp>
          <p:nvSpPr>
            <p:cNvPr id="1173" name="Google Shape;1173;p22"/>
            <p:cNvSpPr/>
            <p:nvPr/>
          </p:nvSpPr>
          <p:spPr>
            <a:xfrm>
              <a:off x="1192660" y="3079790"/>
              <a:ext cx="491252" cy="480648"/>
            </a:xfrm>
            <a:custGeom>
              <a:avLst/>
              <a:gdLst/>
              <a:ahLst/>
              <a:cxnLst/>
              <a:rect l="l" t="t" r="r" b="b"/>
              <a:pathLst>
                <a:path w="60" h="59" extrusionOk="0">
                  <a:moveTo>
                    <a:pt x="54" y="44"/>
                  </a:moveTo>
                  <a:cubicBezTo>
                    <a:pt x="58" y="45"/>
                    <a:pt x="60" y="47"/>
                    <a:pt x="60" y="50"/>
                  </a:cubicBezTo>
                  <a:cubicBezTo>
                    <a:pt x="60" y="55"/>
                    <a:pt x="47" y="59"/>
                    <a:pt x="30" y="59"/>
                  </a:cubicBezTo>
                  <a:cubicBezTo>
                    <a:pt x="13" y="59"/>
                    <a:pt x="0" y="55"/>
                    <a:pt x="0" y="50"/>
                  </a:cubicBezTo>
                  <a:cubicBezTo>
                    <a:pt x="0" y="47"/>
                    <a:pt x="2" y="45"/>
                    <a:pt x="6" y="44"/>
                  </a:cubicBezTo>
                  <a:cubicBezTo>
                    <a:pt x="5" y="45"/>
                    <a:pt x="5" y="45"/>
                    <a:pt x="5" y="46"/>
                  </a:cubicBezTo>
                  <a:cubicBezTo>
                    <a:pt x="5" y="49"/>
                    <a:pt x="16" y="52"/>
                    <a:pt x="30" y="52"/>
                  </a:cubicBezTo>
                  <a:cubicBezTo>
                    <a:pt x="44" y="52"/>
                    <a:pt x="55" y="49"/>
                    <a:pt x="55" y="46"/>
                  </a:cubicBezTo>
                  <a:cubicBezTo>
                    <a:pt x="55" y="45"/>
                    <a:pt x="55" y="45"/>
                    <a:pt x="54" y="44"/>
                  </a:cubicBezTo>
                  <a:close/>
                  <a:moveTo>
                    <a:pt x="15" y="2"/>
                  </a:moveTo>
                  <a:cubicBezTo>
                    <a:pt x="18" y="2"/>
                    <a:pt x="21" y="4"/>
                    <a:pt x="21" y="7"/>
                  </a:cubicBezTo>
                  <a:cubicBezTo>
                    <a:pt x="21" y="10"/>
                    <a:pt x="18" y="13"/>
                    <a:pt x="15" y="13"/>
                  </a:cubicBezTo>
                  <a:cubicBezTo>
                    <a:pt x="12" y="13"/>
                    <a:pt x="10" y="10"/>
                    <a:pt x="10" y="7"/>
                  </a:cubicBezTo>
                  <a:cubicBezTo>
                    <a:pt x="10" y="4"/>
                    <a:pt x="12" y="2"/>
                    <a:pt x="15" y="2"/>
                  </a:cubicBezTo>
                  <a:close/>
                  <a:moveTo>
                    <a:pt x="45" y="2"/>
                  </a:moveTo>
                  <a:cubicBezTo>
                    <a:pt x="42" y="2"/>
                    <a:pt x="39" y="4"/>
                    <a:pt x="39" y="7"/>
                  </a:cubicBezTo>
                  <a:cubicBezTo>
                    <a:pt x="39" y="10"/>
                    <a:pt x="42" y="13"/>
                    <a:pt x="45" y="13"/>
                  </a:cubicBezTo>
                  <a:cubicBezTo>
                    <a:pt x="48" y="13"/>
                    <a:pt x="50" y="10"/>
                    <a:pt x="50" y="7"/>
                  </a:cubicBezTo>
                  <a:cubicBezTo>
                    <a:pt x="50" y="4"/>
                    <a:pt x="48" y="2"/>
                    <a:pt x="45" y="2"/>
                  </a:cubicBezTo>
                  <a:close/>
                  <a:moveTo>
                    <a:pt x="39" y="33"/>
                  </a:moveTo>
                  <a:cubicBezTo>
                    <a:pt x="39" y="48"/>
                    <a:pt x="39" y="48"/>
                    <a:pt x="39" y="48"/>
                  </a:cubicBezTo>
                  <a:cubicBezTo>
                    <a:pt x="43" y="48"/>
                    <a:pt x="43" y="48"/>
                    <a:pt x="43" y="48"/>
                  </a:cubicBezTo>
                  <a:cubicBezTo>
                    <a:pt x="45" y="37"/>
                    <a:pt x="45" y="37"/>
                    <a:pt x="45" y="37"/>
                  </a:cubicBezTo>
                  <a:cubicBezTo>
                    <a:pt x="46" y="48"/>
                    <a:pt x="46" y="48"/>
                    <a:pt x="46" y="48"/>
                  </a:cubicBezTo>
                  <a:cubicBezTo>
                    <a:pt x="50" y="48"/>
                    <a:pt x="50" y="48"/>
                    <a:pt x="50" y="48"/>
                  </a:cubicBezTo>
                  <a:cubicBezTo>
                    <a:pt x="50" y="32"/>
                    <a:pt x="50" y="32"/>
                    <a:pt x="50" y="32"/>
                  </a:cubicBezTo>
                  <a:cubicBezTo>
                    <a:pt x="52" y="31"/>
                    <a:pt x="53" y="29"/>
                    <a:pt x="53" y="27"/>
                  </a:cubicBezTo>
                  <a:cubicBezTo>
                    <a:pt x="53" y="19"/>
                    <a:pt x="53" y="19"/>
                    <a:pt x="53" y="19"/>
                  </a:cubicBezTo>
                  <a:cubicBezTo>
                    <a:pt x="53" y="16"/>
                    <a:pt x="51" y="14"/>
                    <a:pt x="48" y="14"/>
                  </a:cubicBezTo>
                  <a:cubicBezTo>
                    <a:pt x="42" y="14"/>
                    <a:pt x="42" y="14"/>
                    <a:pt x="42" y="14"/>
                  </a:cubicBezTo>
                  <a:cubicBezTo>
                    <a:pt x="41" y="14"/>
                    <a:pt x="41" y="14"/>
                    <a:pt x="40" y="14"/>
                  </a:cubicBezTo>
                  <a:cubicBezTo>
                    <a:pt x="41" y="15"/>
                    <a:pt x="42" y="17"/>
                    <a:pt x="42" y="18"/>
                  </a:cubicBezTo>
                  <a:cubicBezTo>
                    <a:pt x="42" y="27"/>
                    <a:pt x="42" y="27"/>
                    <a:pt x="42" y="27"/>
                  </a:cubicBezTo>
                  <a:cubicBezTo>
                    <a:pt x="42" y="30"/>
                    <a:pt x="41" y="32"/>
                    <a:pt x="39" y="33"/>
                  </a:cubicBezTo>
                  <a:close/>
                  <a:moveTo>
                    <a:pt x="30" y="0"/>
                  </a:moveTo>
                  <a:cubicBezTo>
                    <a:pt x="33" y="0"/>
                    <a:pt x="36" y="2"/>
                    <a:pt x="36" y="6"/>
                  </a:cubicBezTo>
                  <a:cubicBezTo>
                    <a:pt x="36" y="9"/>
                    <a:pt x="33" y="12"/>
                    <a:pt x="30" y="12"/>
                  </a:cubicBezTo>
                  <a:cubicBezTo>
                    <a:pt x="27" y="12"/>
                    <a:pt x="24" y="9"/>
                    <a:pt x="24" y="6"/>
                  </a:cubicBezTo>
                  <a:cubicBezTo>
                    <a:pt x="24" y="2"/>
                    <a:pt x="27" y="0"/>
                    <a:pt x="30" y="0"/>
                  </a:cubicBezTo>
                  <a:close/>
                  <a:moveTo>
                    <a:pt x="36" y="32"/>
                  </a:moveTo>
                  <a:cubicBezTo>
                    <a:pt x="38" y="31"/>
                    <a:pt x="39" y="29"/>
                    <a:pt x="39" y="27"/>
                  </a:cubicBezTo>
                  <a:cubicBezTo>
                    <a:pt x="39" y="18"/>
                    <a:pt x="39" y="18"/>
                    <a:pt x="39" y="18"/>
                  </a:cubicBezTo>
                  <a:cubicBezTo>
                    <a:pt x="39" y="15"/>
                    <a:pt x="36" y="13"/>
                    <a:pt x="33" y="13"/>
                  </a:cubicBezTo>
                  <a:cubicBezTo>
                    <a:pt x="26" y="13"/>
                    <a:pt x="26" y="13"/>
                    <a:pt x="26" y="13"/>
                  </a:cubicBezTo>
                  <a:cubicBezTo>
                    <a:pt x="23" y="13"/>
                    <a:pt x="21" y="15"/>
                    <a:pt x="21" y="18"/>
                  </a:cubicBezTo>
                  <a:cubicBezTo>
                    <a:pt x="21" y="27"/>
                    <a:pt x="21" y="27"/>
                    <a:pt x="21" y="27"/>
                  </a:cubicBezTo>
                  <a:cubicBezTo>
                    <a:pt x="21" y="29"/>
                    <a:pt x="22" y="31"/>
                    <a:pt x="24" y="32"/>
                  </a:cubicBezTo>
                  <a:cubicBezTo>
                    <a:pt x="24" y="50"/>
                    <a:pt x="24" y="50"/>
                    <a:pt x="24" y="50"/>
                  </a:cubicBezTo>
                  <a:cubicBezTo>
                    <a:pt x="28" y="50"/>
                    <a:pt x="28" y="50"/>
                    <a:pt x="28" y="50"/>
                  </a:cubicBezTo>
                  <a:cubicBezTo>
                    <a:pt x="30" y="39"/>
                    <a:pt x="30" y="39"/>
                    <a:pt x="30" y="39"/>
                  </a:cubicBezTo>
                  <a:cubicBezTo>
                    <a:pt x="32" y="50"/>
                    <a:pt x="32" y="50"/>
                    <a:pt x="32" y="50"/>
                  </a:cubicBezTo>
                  <a:cubicBezTo>
                    <a:pt x="36" y="50"/>
                    <a:pt x="36" y="50"/>
                    <a:pt x="36" y="50"/>
                  </a:cubicBezTo>
                  <a:cubicBezTo>
                    <a:pt x="36" y="32"/>
                    <a:pt x="36" y="32"/>
                    <a:pt x="36" y="32"/>
                  </a:cubicBezTo>
                  <a:close/>
                  <a:moveTo>
                    <a:pt x="21" y="33"/>
                  </a:moveTo>
                  <a:cubicBezTo>
                    <a:pt x="19" y="32"/>
                    <a:pt x="18" y="30"/>
                    <a:pt x="18" y="27"/>
                  </a:cubicBezTo>
                  <a:cubicBezTo>
                    <a:pt x="18" y="18"/>
                    <a:pt x="18" y="18"/>
                    <a:pt x="18" y="18"/>
                  </a:cubicBezTo>
                  <a:cubicBezTo>
                    <a:pt x="18" y="17"/>
                    <a:pt x="19" y="15"/>
                    <a:pt x="19" y="14"/>
                  </a:cubicBezTo>
                  <a:cubicBezTo>
                    <a:pt x="19" y="14"/>
                    <a:pt x="19" y="14"/>
                    <a:pt x="18" y="14"/>
                  </a:cubicBezTo>
                  <a:cubicBezTo>
                    <a:pt x="12" y="14"/>
                    <a:pt x="12" y="14"/>
                    <a:pt x="12" y="14"/>
                  </a:cubicBezTo>
                  <a:cubicBezTo>
                    <a:pt x="9" y="14"/>
                    <a:pt x="7" y="16"/>
                    <a:pt x="7" y="19"/>
                  </a:cubicBezTo>
                  <a:cubicBezTo>
                    <a:pt x="7" y="27"/>
                    <a:pt x="7" y="27"/>
                    <a:pt x="7" y="27"/>
                  </a:cubicBezTo>
                  <a:cubicBezTo>
                    <a:pt x="7" y="29"/>
                    <a:pt x="8" y="31"/>
                    <a:pt x="9" y="32"/>
                  </a:cubicBezTo>
                  <a:cubicBezTo>
                    <a:pt x="9" y="48"/>
                    <a:pt x="9" y="48"/>
                    <a:pt x="9" y="48"/>
                  </a:cubicBezTo>
                  <a:cubicBezTo>
                    <a:pt x="14" y="48"/>
                    <a:pt x="14" y="48"/>
                    <a:pt x="14" y="48"/>
                  </a:cubicBezTo>
                  <a:cubicBezTo>
                    <a:pt x="15" y="37"/>
                    <a:pt x="15" y="37"/>
                    <a:pt x="15" y="37"/>
                  </a:cubicBezTo>
                  <a:cubicBezTo>
                    <a:pt x="17" y="48"/>
                    <a:pt x="17" y="48"/>
                    <a:pt x="17" y="48"/>
                  </a:cubicBezTo>
                  <a:cubicBezTo>
                    <a:pt x="21" y="48"/>
                    <a:pt x="21" y="48"/>
                    <a:pt x="21" y="48"/>
                  </a:cubicBezTo>
                  <a:lnTo>
                    <a:pt x="21" y="33"/>
                  </a:lnTo>
                  <a:close/>
                </a:path>
              </a:pathLst>
            </a:custGeom>
            <a:solidFill>
              <a:srgbClr val="FF6F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Arial"/>
                <a:ea typeface="Arial"/>
                <a:cs typeface="Arial"/>
                <a:sym typeface="Arial"/>
              </a:endParaRPr>
            </a:p>
          </p:txBody>
        </p:sp>
        <p:sp>
          <p:nvSpPr>
            <p:cNvPr id="1174" name="Google Shape;1174;p22"/>
            <p:cNvSpPr txBox="1"/>
            <p:nvPr/>
          </p:nvSpPr>
          <p:spPr>
            <a:xfrm>
              <a:off x="1110373" y="3686291"/>
              <a:ext cx="3565668"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zh-TW" sz="1800" b="0" i="0" u="none" strike="noStrike" cap="none">
                  <a:solidFill>
                    <a:srgbClr val="000000"/>
                  </a:solidFill>
                  <a:latin typeface="Arial"/>
                  <a:ea typeface="Arial"/>
                  <a:cs typeface="Arial"/>
                  <a:sym typeface="Arial"/>
                </a:rPr>
                <a:t>各機場、港口入出境人數統計資料</a:t>
              </a:r>
              <a:endParaRPr sz="1400" b="0" i="0" u="none" strike="noStrike" cap="none">
                <a:solidFill>
                  <a:srgbClr val="000000"/>
                </a:solidFill>
                <a:latin typeface="Arial"/>
                <a:ea typeface="Arial"/>
                <a:cs typeface="Arial"/>
                <a:sym typeface="Arial"/>
              </a:endParaRPr>
            </a:p>
          </p:txBody>
        </p:sp>
        <p:sp>
          <p:nvSpPr>
            <p:cNvPr id="1175" name="Google Shape;1175;p22"/>
            <p:cNvSpPr txBox="1"/>
            <p:nvPr/>
          </p:nvSpPr>
          <p:spPr>
            <a:xfrm>
              <a:off x="1859170" y="3118439"/>
              <a:ext cx="26468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政府資料開放平台</a:t>
              </a:r>
              <a:endParaRPr sz="1400" b="0" i="0" u="none" strike="noStrike" cap="none">
                <a:solidFill>
                  <a:srgbClr val="000000"/>
                </a:solidFill>
                <a:latin typeface="Arial"/>
                <a:ea typeface="Arial"/>
                <a:cs typeface="Arial"/>
                <a:sym typeface="Arial"/>
              </a:endParaRPr>
            </a:p>
          </p:txBody>
        </p:sp>
      </p:grpSp>
      <p:grpSp>
        <p:nvGrpSpPr>
          <p:cNvPr id="1176" name="Google Shape;1176;p22"/>
          <p:cNvGrpSpPr/>
          <p:nvPr/>
        </p:nvGrpSpPr>
        <p:grpSpPr>
          <a:xfrm>
            <a:off x="1108041" y="1430119"/>
            <a:ext cx="3935693" cy="1589445"/>
            <a:chOff x="1108041" y="1430119"/>
            <a:chExt cx="3935693" cy="1589445"/>
          </a:xfrm>
        </p:grpSpPr>
        <p:sp>
          <p:nvSpPr>
            <p:cNvPr id="1177" name="Google Shape;1177;p22"/>
            <p:cNvSpPr txBox="1"/>
            <p:nvPr/>
          </p:nvSpPr>
          <p:spPr>
            <a:xfrm>
              <a:off x="1837875" y="1450934"/>
              <a:ext cx="29096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交通部民用航空局</a:t>
              </a:r>
              <a:endParaRPr sz="2400" b="1" i="0" u="none" strike="noStrike" cap="none">
                <a:solidFill>
                  <a:srgbClr val="000000"/>
                </a:solidFill>
                <a:latin typeface="Microsoft JhengHei"/>
                <a:ea typeface="Microsoft JhengHei"/>
                <a:cs typeface="Microsoft JhengHei"/>
                <a:sym typeface="Microsoft JhengHei"/>
              </a:endParaRPr>
            </a:p>
          </p:txBody>
        </p:sp>
        <p:sp>
          <p:nvSpPr>
            <p:cNvPr id="1178" name="Google Shape;1178;p22"/>
            <p:cNvSpPr txBox="1"/>
            <p:nvPr/>
          </p:nvSpPr>
          <p:spPr>
            <a:xfrm>
              <a:off x="1108041" y="2096234"/>
              <a:ext cx="3935693"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zh-TW" sz="1800" b="0" i="0" u="none" strike="noStrike" cap="none">
                  <a:solidFill>
                    <a:srgbClr val="000000"/>
                  </a:solidFill>
                  <a:latin typeface="Microsoft JhengHei"/>
                  <a:ea typeface="Microsoft JhengHei"/>
                  <a:cs typeface="Microsoft JhengHei"/>
                  <a:sym typeface="Microsoft JhengHei"/>
                </a:rPr>
                <a:t>國際及兩岸定期航線班機載客率－</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     按航線及航空公司分</a:t>
              </a:r>
              <a:endParaRPr sz="1800" b="0" i="0" u="none" strike="noStrike" cap="none">
                <a:solidFill>
                  <a:srgbClr val="000000"/>
                </a:solidFill>
                <a:latin typeface="Microsoft JhengHei"/>
                <a:ea typeface="Microsoft JhengHei"/>
                <a:cs typeface="Microsoft JhengHei"/>
                <a:sym typeface="Microsoft JhengHei"/>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Microsoft JhengHei"/>
                <a:ea typeface="Microsoft JhengHei"/>
                <a:cs typeface="Microsoft JhengHei"/>
                <a:sym typeface="Microsoft JhengHei"/>
              </a:endParaRPr>
            </a:p>
          </p:txBody>
        </p:sp>
        <p:sp>
          <p:nvSpPr>
            <p:cNvPr id="1179" name="Google Shape;1179;p22"/>
            <p:cNvSpPr/>
            <p:nvPr/>
          </p:nvSpPr>
          <p:spPr>
            <a:xfrm>
              <a:off x="1134718" y="1430119"/>
              <a:ext cx="499664" cy="512309"/>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1180" name="Google Shape;1180;p22"/>
          <p:cNvGrpSpPr/>
          <p:nvPr/>
        </p:nvGrpSpPr>
        <p:grpSpPr>
          <a:xfrm>
            <a:off x="1103526" y="4701635"/>
            <a:ext cx="4142007" cy="1297674"/>
            <a:chOff x="1103526" y="4701635"/>
            <a:chExt cx="4142007" cy="1297674"/>
          </a:xfrm>
        </p:grpSpPr>
        <p:sp>
          <p:nvSpPr>
            <p:cNvPr id="1181" name="Google Shape;1181;p22"/>
            <p:cNvSpPr txBox="1"/>
            <p:nvPr/>
          </p:nvSpPr>
          <p:spPr>
            <a:xfrm>
              <a:off x="1817733" y="4739732"/>
              <a:ext cx="3427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台灣旅宿網</a:t>
              </a:r>
              <a:endParaRPr sz="2400" b="1" i="0" u="none" strike="noStrike" cap="none">
                <a:solidFill>
                  <a:srgbClr val="000000"/>
                </a:solidFill>
                <a:latin typeface="Microsoft JhengHei"/>
                <a:ea typeface="Microsoft JhengHei"/>
                <a:cs typeface="Microsoft JhengHei"/>
                <a:sym typeface="Microsoft JhengHei"/>
              </a:endParaRPr>
            </a:p>
          </p:txBody>
        </p:sp>
        <p:sp>
          <p:nvSpPr>
            <p:cNvPr id="1182" name="Google Shape;1182;p22"/>
            <p:cNvSpPr txBox="1"/>
            <p:nvPr/>
          </p:nvSpPr>
          <p:spPr>
            <a:xfrm>
              <a:off x="1152050" y="5352978"/>
              <a:ext cx="3704860"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zh-TW" sz="1800" b="0" i="0" u="none" strike="noStrike" cap="none">
                  <a:solidFill>
                    <a:srgbClr val="000000"/>
                  </a:solidFill>
                  <a:latin typeface="Microsoft JhengHei"/>
                  <a:ea typeface="Microsoft JhengHei"/>
                  <a:cs typeface="Microsoft JhengHei"/>
                  <a:sym typeface="Microsoft JhengHei"/>
                </a:rPr>
                <a:t>觀光旅館營運統計月報</a:t>
              </a:r>
              <a:endParaRPr sz="18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Noto Sans Symbols"/>
                <a:buChar char="⮚"/>
              </a:pPr>
              <a:r>
                <a:rPr lang="zh-TW" sz="1800" b="0" i="0" u="none" strike="noStrike" cap="none">
                  <a:solidFill>
                    <a:srgbClr val="000000"/>
                  </a:solidFill>
                  <a:latin typeface="Microsoft JhengHei"/>
                  <a:ea typeface="Microsoft JhengHei"/>
                  <a:cs typeface="Microsoft JhengHei"/>
                  <a:sym typeface="Microsoft JhengHei"/>
                </a:rPr>
                <a:t>旅館</a:t>
              </a:r>
              <a:r>
                <a:rPr lang="zh-TW" sz="1800" b="1" i="0" u="none" strike="noStrike" cap="none">
                  <a:solidFill>
                    <a:srgbClr val="000000"/>
                  </a:solidFill>
                  <a:latin typeface="Microsoft JhengHei"/>
                  <a:ea typeface="Microsoft JhengHei"/>
                  <a:cs typeface="Microsoft JhengHei"/>
                  <a:sym typeface="Microsoft JhengHei"/>
                </a:rPr>
                <a:t>住客類別</a:t>
              </a:r>
              <a:r>
                <a:rPr lang="zh-TW" sz="1800" b="0" i="0" u="none" strike="noStrike" cap="none">
                  <a:solidFill>
                    <a:srgbClr val="000000"/>
                  </a:solidFill>
                  <a:latin typeface="Microsoft JhengHei"/>
                  <a:ea typeface="Microsoft JhengHei"/>
                  <a:cs typeface="Microsoft JhengHei"/>
                  <a:sym typeface="Microsoft JhengHei"/>
                </a:rPr>
                <a:t>及</a:t>
              </a:r>
              <a:r>
                <a:rPr lang="zh-TW" sz="1800" b="1" i="0" u="none" strike="noStrike" cap="none">
                  <a:solidFill>
                    <a:srgbClr val="000000"/>
                  </a:solidFill>
                  <a:latin typeface="Microsoft JhengHei"/>
                  <a:ea typeface="Microsoft JhengHei"/>
                  <a:cs typeface="Microsoft JhengHei"/>
                  <a:sym typeface="Microsoft JhengHei"/>
                </a:rPr>
                <a:t>國籍</a:t>
              </a:r>
              <a:r>
                <a:rPr lang="zh-TW" sz="1800" b="0" i="0" u="none" strike="noStrike" cap="none">
                  <a:solidFill>
                    <a:srgbClr val="000000"/>
                  </a:solidFill>
                  <a:latin typeface="Microsoft JhengHei"/>
                  <a:ea typeface="Microsoft JhengHei"/>
                  <a:cs typeface="Microsoft JhengHei"/>
                  <a:sym typeface="Microsoft JhengHei"/>
                </a:rPr>
                <a:t>人數統計表</a:t>
              </a:r>
              <a:endParaRPr sz="1400" b="0" i="0" u="none" strike="noStrike" cap="none">
                <a:solidFill>
                  <a:srgbClr val="000000"/>
                </a:solidFill>
                <a:latin typeface="Arial"/>
                <a:ea typeface="Arial"/>
                <a:cs typeface="Arial"/>
                <a:sym typeface="Arial"/>
              </a:endParaRPr>
            </a:p>
          </p:txBody>
        </p:sp>
        <p:sp>
          <p:nvSpPr>
            <p:cNvPr id="1183" name="Google Shape;1183;p22"/>
            <p:cNvSpPr/>
            <p:nvPr/>
          </p:nvSpPr>
          <p:spPr>
            <a:xfrm>
              <a:off x="1103526" y="4701635"/>
              <a:ext cx="610038" cy="461665"/>
            </a:xfrm>
            <a:custGeom>
              <a:avLst/>
              <a:gdLst/>
              <a:ahLst/>
              <a:cxnLst/>
              <a:rect l="l" t="t" r="r" b="b"/>
              <a:pathLst>
                <a:path w="3228210" h="3222968" extrusionOk="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1184" name="Google Shape;1184;p22"/>
          <p:cNvGrpSpPr/>
          <p:nvPr/>
        </p:nvGrpSpPr>
        <p:grpSpPr>
          <a:xfrm>
            <a:off x="171450" y="468189"/>
            <a:ext cx="6616971" cy="707886"/>
            <a:chOff x="171450" y="636516"/>
            <a:chExt cx="6616971" cy="707886"/>
          </a:xfrm>
        </p:grpSpPr>
        <p:sp>
          <p:nvSpPr>
            <p:cNvPr id="1185" name="Google Shape;1185;p22"/>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資料蒐集－入境資料</a:t>
              </a:r>
              <a:endParaRPr sz="4000" b="1" i="0" u="none" strike="noStrike" cap="none">
                <a:solidFill>
                  <a:srgbClr val="262626"/>
                </a:solidFill>
                <a:latin typeface="Arial"/>
                <a:ea typeface="Arial"/>
                <a:cs typeface="Arial"/>
                <a:sym typeface="Arial"/>
              </a:endParaRPr>
            </a:p>
          </p:txBody>
        </p:sp>
        <p:sp>
          <p:nvSpPr>
            <p:cNvPr id="1186" name="Google Shape;1186;p22"/>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187" name="Google Shape;1187;p2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188" name="Google Shape;1188;p22" descr="台湾旅游插图图片免费下载_台湾旅游插图素材_台湾旅游插图模板-图行天下素材网"/>
          <p:cNvPicPr preferRelativeResize="0"/>
          <p:nvPr/>
        </p:nvPicPr>
        <p:blipFill rotWithShape="1">
          <a:blip r:embed="rId3">
            <a:alphaModFix/>
          </a:blip>
          <a:srcRect t="19496" b="12119"/>
          <a:stretch/>
        </p:blipFill>
        <p:spPr>
          <a:xfrm>
            <a:off x="8301674" y="4130896"/>
            <a:ext cx="3689625" cy="2510355"/>
          </a:xfrm>
          <a:prstGeom prst="rect">
            <a:avLst/>
          </a:prstGeom>
          <a:noFill/>
          <a:ln>
            <a:noFill/>
          </a:ln>
        </p:spPr>
      </p:pic>
      <p:grpSp>
        <p:nvGrpSpPr>
          <p:cNvPr id="1189" name="Google Shape;1189;p22"/>
          <p:cNvGrpSpPr/>
          <p:nvPr/>
        </p:nvGrpSpPr>
        <p:grpSpPr>
          <a:xfrm>
            <a:off x="-247986" y="6515264"/>
            <a:ext cx="12630486" cy="348553"/>
            <a:chOff x="-247986" y="6493492"/>
            <a:chExt cx="12630486" cy="348553"/>
          </a:xfrm>
        </p:grpSpPr>
        <p:sp>
          <p:nvSpPr>
            <p:cNvPr id="1190" name="Google Shape;1190;p22"/>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191" name="Google Shape;1191;p2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192" name="Google Shape;1192;p2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193" name="Google Shape;1193;p22"/>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194" name="Google Shape;1194;p22"/>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195" name="Google Shape;1195;p2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196" name="Google Shape;1196;p2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197" name="Google Shape;1197;p2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Effect transition="in" filter="fade">
                                      <p:cBhvr>
                                        <p:cTn id="7" dur="500"/>
                                        <p:tgtEl>
                                          <p:spTgt spid="1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2"/>
                                        </p:tgtEl>
                                        <p:attrNameLst>
                                          <p:attrName>style.visibility</p:attrName>
                                        </p:attrNameLst>
                                      </p:cBhvr>
                                      <p:to>
                                        <p:strVal val="visible"/>
                                      </p:to>
                                    </p:set>
                                    <p:animEffect transition="in" filter="fade">
                                      <p:cBhvr>
                                        <p:cTn id="12" dur="500"/>
                                        <p:tgtEl>
                                          <p:spTgt spid="1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gtEl>
                                        <p:attrNameLst>
                                          <p:attrName>style.visibility</p:attrName>
                                        </p:attrNameLst>
                                      </p:cBhvr>
                                      <p:to>
                                        <p:strVal val="visible"/>
                                      </p:to>
                                    </p:set>
                                    <p:animEffect transition="in" filter="fade">
                                      <p:cBhvr>
                                        <p:cTn id="17" dur="500"/>
                                        <p:tgtEl>
                                          <p:spTgt spid="11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7"/>
                                        </p:tgtEl>
                                        <p:attrNameLst>
                                          <p:attrName>style.visibility</p:attrName>
                                        </p:attrNameLst>
                                      </p:cBhvr>
                                      <p:to>
                                        <p:strVal val="visible"/>
                                      </p:to>
                                    </p:set>
                                    <p:animEffect transition="in" filter="fade">
                                      <p:cBhvr>
                                        <p:cTn id="22" dur="500"/>
                                        <p:tgtEl>
                                          <p:spTgt spid="1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pic>
        <p:nvPicPr>
          <p:cNvPr id="1202" name="Google Shape;1202;p23"/>
          <p:cNvPicPr preferRelativeResize="0"/>
          <p:nvPr/>
        </p:nvPicPr>
        <p:blipFill rotWithShape="1">
          <a:blip r:embed="rId3">
            <a:alphaModFix/>
          </a:blip>
          <a:srcRect/>
          <a:stretch/>
        </p:blipFill>
        <p:spPr>
          <a:xfrm>
            <a:off x="0" y="1049860"/>
            <a:ext cx="12192000" cy="5354816"/>
          </a:xfrm>
          <a:prstGeom prst="rect">
            <a:avLst/>
          </a:prstGeom>
          <a:noFill/>
          <a:ln>
            <a:noFill/>
          </a:ln>
        </p:spPr>
      </p:pic>
      <p:sp>
        <p:nvSpPr>
          <p:cNvPr id="1203" name="Google Shape;1203;p2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sp>
        <p:nvSpPr>
          <p:cNvPr id="1204" name="Google Shape;1204;p23"/>
          <p:cNvSpPr/>
          <p:nvPr/>
        </p:nvSpPr>
        <p:spPr>
          <a:xfrm>
            <a:off x="1930400" y="3322320"/>
            <a:ext cx="3159760" cy="85344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05" name="Google Shape;1205;p23"/>
          <p:cNvGrpSpPr/>
          <p:nvPr/>
        </p:nvGrpSpPr>
        <p:grpSpPr>
          <a:xfrm>
            <a:off x="-247986" y="6515264"/>
            <a:ext cx="12630486" cy="348553"/>
            <a:chOff x="-247986" y="6493492"/>
            <a:chExt cx="12630486" cy="348553"/>
          </a:xfrm>
        </p:grpSpPr>
        <p:sp>
          <p:nvSpPr>
            <p:cNvPr id="1206" name="Google Shape;1206;p23"/>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207" name="Google Shape;1207;p2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208" name="Google Shape;1208;p2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209" name="Google Shape;1209;p2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210" name="Google Shape;1210;p23"/>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211" name="Google Shape;1211;p2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212" name="Google Shape;1212;p2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213" name="Google Shape;1213;p2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grpSp>
        <p:nvGrpSpPr>
          <p:cNvPr id="1214" name="Google Shape;1214;p23"/>
          <p:cNvGrpSpPr/>
          <p:nvPr/>
        </p:nvGrpSpPr>
        <p:grpSpPr>
          <a:xfrm>
            <a:off x="171450" y="468189"/>
            <a:ext cx="6616971" cy="707886"/>
            <a:chOff x="171450" y="636516"/>
            <a:chExt cx="6616971" cy="707886"/>
          </a:xfrm>
        </p:grpSpPr>
        <p:sp>
          <p:nvSpPr>
            <p:cNvPr id="1215" name="Google Shape;1215;p23"/>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資料蒐集－入境資料</a:t>
              </a:r>
              <a:endParaRPr sz="4000" b="1" i="0" u="none" strike="noStrike" cap="none">
                <a:solidFill>
                  <a:srgbClr val="262626"/>
                </a:solidFill>
                <a:latin typeface="Arial"/>
                <a:ea typeface="Arial"/>
                <a:cs typeface="Arial"/>
                <a:sym typeface="Arial"/>
              </a:endParaRPr>
            </a:p>
          </p:txBody>
        </p:sp>
        <p:sp>
          <p:nvSpPr>
            <p:cNvPr id="1216" name="Google Shape;1216;p23"/>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24"/>
          <p:cNvGrpSpPr/>
          <p:nvPr/>
        </p:nvGrpSpPr>
        <p:grpSpPr>
          <a:xfrm>
            <a:off x="5349703" y="0"/>
            <a:ext cx="6842298" cy="6858000"/>
            <a:chOff x="5349703" y="-46764"/>
            <a:chExt cx="6842298" cy="6858000"/>
          </a:xfrm>
        </p:grpSpPr>
        <p:sp>
          <p:nvSpPr>
            <p:cNvPr id="1223" name="Google Shape;1223;p24"/>
            <p:cNvSpPr/>
            <p:nvPr/>
          </p:nvSpPr>
          <p:spPr>
            <a:xfrm>
              <a:off x="5724525" y="-46764"/>
              <a:ext cx="6467475" cy="6858000"/>
            </a:xfrm>
            <a:prstGeom prst="rect">
              <a:avLst/>
            </a:prstGeom>
            <a:solidFill>
              <a:srgbClr val="FF6F41">
                <a:alpha val="81568"/>
              </a:srgb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742950" marR="0" lvl="0" indent="-196850" algn="l" rtl="0">
                <a:lnSpc>
                  <a:spcPct val="100000"/>
                </a:lnSpc>
                <a:spcBef>
                  <a:spcPts val="0"/>
                </a:spcBef>
                <a:spcAft>
                  <a:spcPts val="0"/>
                </a:spcAft>
                <a:buClr>
                  <a:schemeClr val="lt1"/>
                </a:buClr>
                <a:buSzPts val="1400"/>
                <a:buFont typeface="Noto Sans Symbols"/>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224" name="Google Shape;1224;p24"/>
            <p:cNvSpPr/>
            <p:nvPr/>
          </p:nvSpPr>
          <p:spPr>
            <a:xfrm rot="5400000">
              <a:off x="5646921" y="1521127"/>
              <a:ext cx="466511" cy="37022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5" name="Google Shape;1225;p24"/>
            <p:cNvSpPr/>
            <p:nvPr/>
          </p:nvSpPr>
          <p:spPr>
            <a:xfrm rot="-5400000">
              <a:off x="5301560" y="2803728"/>
              <a:ext cx="466511" cy="370226"/>
            </a:xfrm>
            <a:prstGeom prst="triangle">
              <a:avLst>
                <a:gd name="adj" fmla="val 50000"/>
              </a:avLst>
            </a:prstGeom>
            <a:solidFill>
              <a:srgbClr val="FF6F41">
                <a:alpha val="7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6" name="Google Shape;1226;p24"/>
            <p:cNvSpPr/>
            <p:nvPr/>
          </p:nvSpPr>
          <p:spPr>
            <a:xfrm rot="5400000">
              <a:off x="5655259" y="4061936"/>
              <a:ext cx="466511" cy="37022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7" name="Google Shape;1227;p24"/>
            <p:cNvSpPr/>
            <p:nvPr/>
          </p:nvSpPr>
          <p:spPr>
            <a:xfrm rot="-5400000">
              <a:off x="5302468" y="5293046"/>
              <a:ext cx="466511" cy="370226"/>
            </a:xfrm>
            <a:prstGeom prst="triangle">
              <a:avLst>
                <a:gd name="adj" fmla="val 50000"/>
              </a:avLst>
            </a:prstGeom>
            <a:solidFill>
              <a:srgbClr val="FF6F41">
                <a:alpha val="7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228" name="Google Shape;1228;p24"/>
          <p:cNvGrpSpPr/>
          <p:nvPr/>
        </p:nvGrpSpPr>
        <p:grpSpPr>
          <a:xfrm>
            <a:off x="171450" y="468189"/>
            <a:ext cx="6616971" cy="707886"/>
            <a:chOff x="171450" y="636516"/>
            <a:chExt cx="6616971" cy="707886"/>
          </a:xfrm>
        </p:grpSpPr>
        <p:sp>
          <p:nvSpPr>
            <p:cNvPr id="1229" name="Google Shape;1229;p24"/>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資料蒐集－住宿評論</a:t>
              </a:r>
              <a:endParaRPr sz="4000" b="1" i="0" u="none" strike="noStrike" cap="none">
                <a:solidFill>
                  <a:srgbClr val="262626"/>
                </a:solidFill>
                <a:latin typeface="Arial"/>
                <a:ea typeface="Arial"/>
                <a:cs typeface="Arial"/>
                <a:sym typeface="Arial"/>
              </a:endParaRPr>
            </a:p>
          </p:txBody>
        </p:sp>
        <p:sp>
          <p:nvSpPr>
            <p:cNvPr id="1230" name="Google Shape;1230;p2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231" name="Google Shape;1231;p2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232" name="Google Shape;1232;p24"/>
          <p:cNvPicPr preferRelativeResize="0"/>
          <p:nvPr/>
        </p:nvPicPr>
        <p:blipFill rotWithShape="1">
          <a:blip r:embed="rId3">
            <a:alphaModFix/>
          </a:blip>
          <a:srcRect/>
          <a:stretch/>
        </p:blipFill>
        <p:spPr>
          <a:xfrm>
            <a:off x="816539" y="2272239"/>
            <a:ext cx="4417594" cy="2489325"/>
          </a:xfrm>
          <a:prstGeom prst="rect">
            <a:avLst/>
          </a:prstGeom>
          <a:noFill/>
          <a:ln>
            <a:noFill/>
          </a:ln>
          <a:effectLst>
            <a:outerShdw blurRad="50800" dist="38100" dir="8100000" algn="tr" rotWithShape="0">
              <a:srgbClr val="000000">
                <a:alpha val="40000"/>
              </a:srgbClr>
            </a:outerShdw>
          </a:effectLst>
        </p:spPr>
      </p:pic>
      <p:pic>
        <p:nvPicPr>
          <p:cNvPr id="1233" name="Google Shape;1233;p24" descr="Agoda - Wikipedia"/>
          <p:cNvPicPr preferRelativeResize="0"/>
          <p:nvPr/>
        </p:nvPicPr>
        <p:blipFill rotWithShape="1">
          <a:blip r:embed="rId4">
            <a:alphaModFix/>
            <a:extLst>
              <a:ext uri="{BEBA8EAE-BF5A-486C-A8C5-ECC9F3942E4B}">
                <a14:imgProps xmlns:a14="http://schemas.microsoft.com/office/drawing/2010/main">
                  <a14:imgLayer r:embed="rId5">
                    <a14:imgEffect>
                      <a14:saturation sat="200000"/>
                    </a14:imgEffect>
                  </a14:imgLayer>
                </a14:imgProps>
              </a:ext>
            </a:extLst>
          </a:blip>
          <a:srcRect/>
          <a:stretch/>
        </p:blipFill>
        <p:spPr>
          <a:xfrm>
            <a:off x="7164554" y="2396992"/>
            <a:ext cx="4023003" cy="2064015"/>
          </a:xfrm>
          <a:prstGeom prst="rect">
            <a:avLst/>
          </a:prstGeom>
          <a:noFill/>
          <a:ln>
            <a:noFill/>
          </a:ln>
        </p:spPr>
      </p:pic>
      <p:grpSp>
        <p:nvGrpSpPr>
          <p:cNvPr id="1234" name="Google Shape;1234;p24"/>
          <p:cNvGrpSpPr/>
          <p:nvPr/>
        </p:nvGrpSpPr>
        <p:grpSpPr>
          <a:xfrm>
            <a:off x="-247986" y="6515264"/>
            <a:ext cx="12630486" cy="348553"/>
            <a:chOff x="-247986" y="6493492"/>
            <a:chExt cx="12630486" cy="348553"/>
          </a:xfrm>
        </p:grpSpPr>
        <p:sp>
          <p:nvSpPr>
            <p:cNvPr id="1235" name="Google Shape;1235;p24"/>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236" name="Google Shape;1236;p2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237" name="Google Shape;1237;p2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238" name="Google Shape;1238;p2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239" name="Google Shape;1239;p24"/>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240" name="Google Shape;1240;p2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241" name="Google Shape;1241;p2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242" name="Google Shape;1242;p2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2"/>
                                        </p:tgtEl>
                                        <p:attrNameLst>
                                          <p:attrName>style.visibility</p:attrName>
                                        </p:attrNameLst>
                                      </p:cBhvr>
                                      <p:to>
                                        <p:strVal val="visible"/>
                                      </p:to>
                                    </p:set>
                                    <p:animEffect transition="in" filter="fade">
                                      <p:cBhvr>
                                        <p:cTn id="7" dur="300"/>
                                        <p:tgtEl>
                                          <p:spTgt spid="1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3"/>
                                        </p:tgtEl>
                                        <p:attrNameLst>
                                          <p:attrName>style.visibility</p:attrName>
                                        </p:attrNameLst>
                                      </p:cBhvr>
                                      <p:to>
                                        <p:strVal val="visible"/>
                                      </p:to>
                                    </p:set>
                                    <p:animEffect transition="in" filter="fade">
                                      <p:cBhvr>
                                        <p:cTn id="12"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Google Shape;1247;p26"/>
          <p:cNvPicPr preferRelativeResize="0"/>
          <p:nvPr/>
        </p:nvPicPr>
        <p:blipFill rotWithShape="1">
          <a:blip r:embed="rId3">
            <a:alphaModFix/>
          </a:blip>
          <a:srcRect/>
          <a:stretch/>
        </p:blipFill>
        <p:spPr>
          <a:xfrm>
            <a:off x="0" y="1257735"/>
            <a:ext cx="12192000" cy="5108416"/>
          </a:xfrm>
          <a:prstGeom prst="rect">
            <a:avLst/>
          </a:prstGeom>
          <a:noFill/>
          <a:ln>
            <a:noFill/>
          </a:ln>
        </p:spPr>
      </p:pic>
      <p:grpSp>
        <p:nvGrpSpPr>
          <p:cNvPr id="1248" name="Google Shape;1248;p26"/>
          <p:cNvGrpSpPr/>
          <p:nvPr/>
        </p:nvGrpSpPr>
        <p:grpSpPr>
          <a:xfrm>
            <a:off x="171450" y="468189"/>
            <a:ext cx="6616971" cy="707886"/>
            <a:chOff x="171450" y="636516"/>
            <a:chExt cx="6616971" cy="707886"/>
          </a:xfrm>
        </p:grpSpPr>
        <p:sp>
          <p:nvSpPr>
            <p:cNvPr id="1249" name="Google Shape;1249;p26"/>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250" name="Google Shape;1250;p26"/>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251" name="Google Shape;1251;p2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grpSp>
        <p:nvGrpSpPr>
          <p:cNvPr id="1252" name="Google Shape;1252;p26"/>
          <p:cNvGrpSpPr/>
          <p:nvPr/>
        </p:nvGrpSpPr>
        <p:grpSpPr>
          <a:xfrm>
            <a:off x="-247986" y="6515264"/>
            <a:ext cx="12630486" cy="348553"/>
            <a:chOff x="-247986" y="6493492"/>
            <a:chExt cx="12630486" cy="348553"/>
          </a:xfrm>
        </p:grpSpPr>
        <p:sp>
          <p:nvSpPr>
            <p:cNvPr id="1253" name="Google Shape;1253;p26"/>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254" name="Google Shape;1254;p2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255" name="Google Shape;1255;p2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256" name="Google Shape;1256;p2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257" name="Google Shape;1257;p26"/>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258" name="Google Shape;1258;p2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259" name="Google Shape;1259;p2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260" name="Google Shape;1260;p2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5"/>
          <p:cNvGrpSpPr/>
          <p:nvPr/>
        </p:nvGrpSpPr>
        <p:grpSpPr>
          <a:xfrm>
            <a:off x="171450" y="468189"/>
            <a:ext cx="6616971" cy="707886"/>
            <a:chOff x="171450" y="636516"/>
            <a:chExt cx="6616971" cy="707886"/>
          </a:xfrm>
        </p:grpSpPr>
        <p:sp>
          <p:nvSpPr>
            <p:cNvPr id="213" name="Google Shape;213;p5"/>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團隊介紹</a:t>
              </a:r>
              <a:endParaRPr sz="4000" b="1" i="0" u="none" strike="noStrike" cap="none">
                <a:solidFill>
                  <a:srgbClr val="262626"/>
                </a:solidFill>
                <a:latin typeface="Arial"/>
                <a:ea typeface="Arial"/>
                <a:cs typeface="Arial"/>
                <a:sym typeface="Arial"/>
              </a:endParaRPr>
            </a:p>
          </p:txBody>
        </p:sp>
        <p:sp>
          <p:nvSpPr>
            <p:cNvPr id="214" name="Google Shape;214;p5"/>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215" name="Google Shape;215;p5"/>
          <p:cNvGrpSpPr/>
          <p:nvPr/>
        </p:nvGrpSpPr>
        <p:grpSpPr>
          <a:xfrm>
            <a:off x="4656000" y="1489788"/>
            <a:ext cx="2880000" cy="4936763"/>
            <a:chOff x="4656000" y="1489788"/>
            <a:chExt cx="2880000" cy="4936763"/>
          </a:xfrm>
        </p:grpSpPr>
        <p:sp>
          <p:nvSpPr>
            <p:cNvPr id="216" name="Google Shape;216;p5"/>
            <p:cNvSpPr txBox="1"/>
            <p:nvPr/>
          </p:nvSpPr>
          <p:spPr>
            <a:xfrm>
              <a:off x="4896606" y="5179751"/>
              <a:ext cx="2375400" cy="124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模型建置</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網路爬蟲</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資料清整</a:t>
              </a:r>
              <a:endParaRPr sz="1800" b="0" i="0" u="none" strike="noStrike" cap="none">
                <a:solidFill>
                  <a:srgbClr val="000000"/>
                </a:solidFill>
                <a:latin typeface="Microsoft JhengHei"/>
                <a:ea typeface="Microsoft JhengHei"/>
                <a:cs typeface="Microsoft JhengHei"/>
                <a:sym typeface="Microsoft JhengHei"/>
              </a:endParaRPr>
            </a:p>
          </p:txBody>
        </p:sp>
        <p:grpSp>
          <p:nvGrpSpPr>
            <p:cNvPr id="217" name="Google Shape;217;p5"/>
            <p:cNvGrpSpPr/>
            <p:nvPr/>
          </p:nvGrpSpPr>
          <p:grpSpPr>
            <a:xfrm>
              <a:off x="4656000" y="1489788"/>
              <a:ext cx="2880000" cy="3736401"/>
              <a:chOff x="4656000" y="1489788"/>
              <a:chExt cx="2880000" cy="3736401"/>
            </a:xfrm>
          </p:grpSpPr>
          <p:sp>
            <p:nvSpPr>
              <p:cNvPr id="218" name="Google Shape;218;p5"/>
              <p:cNvSpPr/>
              <p:nvPr/>
            </p:nvSpPr>
            <p:spPr>
              <a:xfrm>
                <a:off x="5294592" y="4062459"/>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9" name="Google Shape;219;p5"/>
              <p:cNvPicPr preferRelativeResize="0"/>
              <p:nvPr/>
            </p:nvPicPr>
            <p:blipFill rotWithShape="1">
              <a:blip r:embed="rId3">
                <a:alphaModFix/>
              </a:blip>
              <a:srcRect l="8012" t="6709" r="8684" b="30871"/>
              <a:stretch/>
            </p:blipFill>
            <p:spPr>
              <a:xfrm>
                <a:off x="4656000" y="1489788"/>
                <a:ext cx="2880000" cy="2880000"/>
              </a:xfrm>
              <a:prstGeom prst="ellipse">
                <a:avLst/>
              </a:prstGeom>
              <a:noFill/>
              <a:ln w="76200" cap="flat" cmpd="sng">
                <a:solidFill>
                  <a:srgbClr val="FF6F41"/>
                </a:solidFill>
                <a:prstDash val="solid"/>
                <a:round/>
                <a:headEnd type="none" w="sm" len="sm"/>
                <a:tailEnd type="none" w="sm" len="sm"/>
              </a:ln>
            </p:spPr>
          </p:pic>
          <p:sp>
            <p:nvSpPr>
              <p:cNvPr id="220" name="Google Shape;220;p5"/>
              <p:cNvSpPr txBox="1"/>
              <p:nvPr/>
            </p:nvSpPr>
            <p:spPr>
              <a:xfrm>
                <a:off x="5555292" y="4538023"/>
                <a:ext cx="1107996"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侯昰宇</a:t>
                </a:r>
                <a:endParaRPr sz="2400" b="1" i="0" u="none" strike="noStrike" cap="none">
                  <a:solidFill>
                    <a:srgbClr val="000000"/>
                  </a:solidFill>
                  <a:latin typeface="Microsoft JhengHei"/>
                  <a:ea typeface="Microsoft JhengHei"/>
                  <a:cs typeface="Microsoft JhengHei"/>
                  <a:sym typeface="Microsoft JhengHei"/>
                </a:endParaRPr>
              </a:p>
            </p:txBody>
          </p:sp>
        </p:grpSp>
      </p:grpSp>
      <p:grpSp>
        <p:nvGrpSpPr>
          <p:cNvPr id="221" name="Google Shape;221;p5"/>
          <p:cNvGrpSpPr/>
          <p:nvPr/>
        </p:nvGrpSpPr>
        <p:grpSpPr>
          <a:xfrm>
            <a:off x="8424000" y="1489788"/>
            <a:ext cx="2880000" cy="4936763"/>
            <a:chOff x="8424000" y="1489788"/>
            <a:chExt cx="2880000" cy="4936763"/>
          </a:xfrm>
        </p:grpSpPr>
        <p:sp>
          <p:nvSpPr>
            <p:cNvPr id="222" name="Google Shape;222;p5"/>
            <p:cNvSpPr/>
            <p:nvPr/>
          </p:nvSpPr>
          <p:spPr>
            <a:xfrm>
              <a:off x="9084453" y="4058290"/>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3" name="Google Shape;223;p5"/>
            <p:cNvPicPr preferRelativeResize="0"/>
            <p:nvPr/>
          </p:nvPicPr>
          <p:blipFill rotWithShape="1">
            <a:blip r:embed="rId4">
              <a:alphaModFix/>
            </a:blip>
            <a:srcRect l="6117" t="14525" r="6270" b="19781"/>
            <a:stretch/>
          </p:blipFill>
          <p:spPr>
            <a:xfrm>
              <a:off x="8424000" y="1489788"/>
              <a:ext cx="2880000" cy="2880000"/>
            </a:xfrm>
            <a:prstGeom prst="ellipse">
              <a:avLst/>
            </a:prstGeom>
            <a:noFill/>
            <a:ln w="76200" cap="flat" cmpd="sng">
              <a:solidFill>
                <a:srgbClr val="FF6F41"/>
              </a:solidFill>
              <a:prstDash val="solid"/>
              <a:round/>
              <a:headEnd type="none" w="sm" len="sm"/>
              <a:tailEnd type="none" w="sm" len="sm"/>
            </a:ln>
          </p:spPr>
        </p:pic>
        <p:sp>
          <p:nvSpPr>
            <p:cNvPr id="224" name="Google Shape;224;p5"/>
            <p:cNvSpPr txBox="1"/>
            <p:nvPr/>
          </p:nvSpPr>
          <p:spPr>
            <a:xfrm>
              <a:off x="8722014" y="5179751"/>
              <a:ext cx="2375400" cy="124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網頁</a:t>
              </a:r>
              <a:r>
                <a:rPr lang="zh-TW" sz="2000" b="1" u="sng">
                  <a:solidFill>
                    <a:srgbClr val="0070C0"/>
                  </a:solidFill>
                  <a:latin typeface="Microsoft JhengHei"/>
                  <a:ea typeface="Microsoft JhengHei"/>
                  <a:cs typeface="Microsoft JhengHei"/>
                  <a:sym typeface="Microsoft JhengHei"/>
                </a:rPr>
                <a:t>架構</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視覺化呈現</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資料分析</a:t>
              </a:r>
              <a:endParaRPr sz="1800" b="0" i="0" u="none" strike="noStrike" cap="none">
                <a:solidFill>
                  <a:srgbClr val="000000"/>
                </a:solidFill>
                <a:latin typeface="Microsoft JhengHei"/>
                <a:ea typeface="Microsoft JhengHei"/>
                <a:cs typeface="Microsoft JhengHei"/>
                <a:sym typeface="Microsoft JhengHei"/>
              </a:endParaRPr>
            </a:p>
          </p:txBody>
        </p:sp>
        <p:sp>
          <p:nvSpPr>
            <p:cNvPr id="225" name="Google Shape;225;p5"/>
            <p:cNvSpPr txBox="1"/>
            <p:nvPr/>
          </p:nvSpPr>
          <p:spPr>
            <a:xfrm>
              <a:off x="9343347" y="4538023"/>
              <a:ext cx="1107996"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謝佩倫</a:t>
              </a:r>
              <a:endParaRPr sz="2400" b="1" i="0" u="none" strike="noStrike" cap="none">
                <a:solidFill>
                  <a:srgbClr val="000000"/>
                </a:solidFill>
                <a:latin typeface="Microsoft JhengHei"/>
                <a:ea typeface="Microsoft JhengHei"/>
                <a:cs typeface="Microsoft JhengHei"/>
                <a:sym typeface="Microsoft JhengHei"/>
              </a:endParaRPr>
            </a:p>
          </p:txBody>
        </p:sp>
      </p:grpSp>
      <p:sp>
        <p:nvSpPr>
          <p:cNvPr id="226" name="Google Shape;226;p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郭育萍</a:t>
            </a:r>
            <a:endParaRPr sz="2400" b="1" i="0" u="none" strike="noStrike" cap="none">
              <a:solidFill>
                <a:srgbClr val="07121F"/>
              </a:solidFill>
              <a:latin typeface="Microsoft JhengHei"/>
              <a:ea typeface="Microsoft JhengHei"/>
              <a:cs typeface="Microsoft JhengHei"/>
              <a:sym typeface="Microsoft JhengHei"/>
            </a:endParaRPr>
          </a:p>
        </p:txBody>
      </p:sp>
      <p:grpSp>
        <p:nvGrpSpPr>
          <p:cNvPr id="227" name="Google Shape;227;p5"/>
          <p:cNvGrpSpPr/>
          <p:nvPr/>
        </p:nvGrpSpPr>
        <p:grpSpPr>
          <a:xfrm>
            <a:off x="886640" y="1492665"/>
            <a:ext cx="2880000" cy="5349386"/>
            <a:chOff x="4656000" y="1492665"/>
            <a:chExt cx="2880000" cy="5349386"/>
          </a:xfrm>
        </p:grpSpPr>
        <p:sp>
          <p:nvSpPr>
            <p:cNvPr id="228" name="Google Shape;228;p5"/>
            <p:cNvSpPr txBox="1"/>
            <p:nvPr/>
          </p:nvSpPr>
          <p:spPr>
            <a:xfrm>
              <a:off x="4896606" y="5179751"/>
              <a:ext cx="2375400" cy="1662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zh-TW" sz="2000" b="1" i="0" u="sng" strike="noStrike" cap="none">
                  <a:solidFill>
                    <a:srgbClr val="0070C0"/>
                  </a:solidFill>
                  <a:latin typeface="Microsoft JhengHei"/>
                  <a:ea typeface="Microsoft JhengHei"/>
                  <a:cs typeface="Microsoft JhengHei"/>
                  <a:sym typeface="Microsoft JhengHei"/>
                </a:rPr>
                <a:t>資料分析</a:t>
              </a:r>
              <a:endParaRPr sz="2000" b="1" i="0" u="sng" strike="noStrike" cap="none">
                <a:solidFill>
                  <a:srgbClr val="0070C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資料清整</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rgbClr val="000000"/>
                  </a:solidFill>
                  <a:latin typeface="Microsoft JhengHei"/>
                  <a:ea typeface="Microsoft JhengHei"/>
                  <a:cs typeface="Microsoft JhengHei"/>
                  <a:sym typeface="Microsoft JhengHei"/>
                </a:rPr>
                <a:t>環境建置</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icrosoft JhengHei"/>
                <a:ea typeface="Microsoft JhengHei"/>
                <a:cs typeface="Microsoft JhengHei"/>
                <a:sym typeface="Microsoft JhengHei"/>
              </a:endParaRPr>
            </a:p>
          </p:txBody>
        </p:sp>
        <p:grpSp>
          <p:nvGrpSpPr>
            <p:cNvPr id="229" name="Google Shape;229;p5"/>
            <p:cNvGrpSpPr/>
            <p:nvPr/>
          </p:nvGrpSpPr>
          <p:grpSpPr>
            <a:xfrm>
              <a:off x="4656000" y="1492665"/>
              <a:ext cx="2880000" cy="3733524"/>
              <a:chOff x="4656000" y="1492665"/>
              <a:chExt cx="2880000" cy="3733524"/>
            </a:xfrm>
          </p:grpSpPr>
          <p:sp>
            <p:nvSpPr>
              <p:cNvPr id="230" name="Google Shape;230;p5"/>
              <p:cNvSpPr/>
              <p:nvPr/>
            </p:nvSpPr>
            <p:spPr>
              <a:xfrm>
                <a:off x="5294592" y="4062459"/>
                <a:ext cx="1619250" cy="1163730"/>
              </a:xfrm>
              <a:prstGeom prst="roundRect">
                <a:avLst>
                  <a:gd name="adj" fmla="val 16667"/>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31" name="Google Shape;231;p5"/>
              <p:cNvPicPr preferRelativeResize="0"/>
              <p:nvPr/>
            </p:nvPicPr>
            <p:blipFill rotWithShape="1">
              <a:blip r:embed="rId5">
                <a:alphaModFix/>
              </a:blip>
              <a:srcRect l="712" t="18491" r="4504" b="21415"/>
              <a:stretch/>
            </p:blipFill>
            <p:spPr>
              <a:xfrm>
                <a:off x="4656000" y="1492665"/>
                <a:ext cx="2880000" cy="2880000"/>
              </a:xfrm>
              <a:prstGeom prst="ellipse">
                <a:avLst/>
              </a:prstGeom>
              <a:noFill/>
              <a:ln w="76200" cap="flat" cmpd="sng">
                <a:solidFill>
                  <a:srgbClr val="FF6F41"/>
                </a:solidFill>
                <a:prstDash val="solid"/>
                <a:round/>
                <a:headEnd type="none" w="sm" len="sm"/>
                <a:tailEnd type="none" w="sm" len="sm"/>
              </a:ln>
            </p:spPr>
          </p:pic>
          <p:sp>
            <p:nvSpPr>
              <p:cNvPr id="232" name="Google Shape;232;p5"/>
              <p:cNvSpPr txBox="1"/>
              <p:nvPr/>
            </p:nvSpPr>
            <p:spPr>
              <a:xfrm>
                <a:off x="5555293" y="4538023"/>
                <a:ext cx="1107996" cy="49539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廖雅雲</a:t>
                </a:r>
                <a:endParaRPr sz="2400" b="1" i="0" u="none" strike="noStrike" cap="none">
                  <a:solidFill>
                    <a:srgbClr val="000000"/>
                  </a:solidFill>
                  <a:latin typeface="Microsoft JhengHei"/>
                  <a:ea typeface="Microsoft JhengHei"/>
                  <a:cs typeface="Microsoft JhengHei"/>
                  <a:sym typeface="Microsoft JhengHei"/>
                </a:endParaRP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pic>
        <p:nvPicPr>
          <p:cNvPr id="1265" name="Google Shape;1265;p27"/>
          <p:cNvPicPr preferRelativeResize="0"/>
          <p:nvPr/>
        </p:nvPicPr>
        <p:blipFill rotWithShape="1">
          <a:blip r:embed="rId3">
            <a:alphaModFix/>
          </a:blip>
          <a:srcRect b="38199"/>
          <a:stretch/>
        </p:blipFill>
        <p:spPr>
          <a:xfrm>
            <a:off x="254547" y="1483527"/>
            <a:ext cx="11795939" cy="4481844"/>
          </a:xfrm>
          <a:prstGeom prst="rect">
            <a:avLst/>
          </a:prstGeom>
          <a:noFill/>
          <a:ln>
            <a:noFill/>
          </a:ln>
        </p:spPr>
      </p:pic>
      <p:grpSp>
        <p:nvGrpSpPr>
          <p:cNvPr id="1266" name="Google Shape;1266;p27"/>
          <p:cNvGrpSpPr/>
          <p:nvPr/>
        </p:nvGrpSpPr>
        <p:grpSpPr>
          <a:xfrm>
            <a:off x="171450" y="468189"/>
            <a:ext cx="6616971" cy="707886"/>
            <a:chOff x="171450" y="636516"/>
            <a:chExt cx="6616971" cy="707886"/>
          </a:xfrm>
        </p:grpSpPr>
        <p:sp>
          <p:nvSpPr>
            <p:cNvPr id="1267" name="Google Shape;1267;p27"/>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268" name="Google Shape;1268;p27"/>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269" name="Google Shape;1269;p2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grpSp>
        <p:nvGrpSpPr>
          <p:cNvPr id="1270" name="Google Shape;1270;p27"/>
          <p:cNvGrpSpPr/>
          <p:nvPr/>
        </p:nvGrpSpPr>
        <p:grpSpPr>
          <a:xfrm>
            <a:off x="-247986" y="6515264"/>
            <a:ext cx="12630486" cy="348553"/>
            <a:chOff x="-247986" y="6493492"/>
            <a:chExt cx="12630486" cy="348553"/>
          </a:xfrm>
        </p:grpSpPr>
        <p:sp>
          <p:nvSpPr>
            <p:cNvPr id="1271" name="Google Shape;1271;p27"/>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272" name="Google Shape;1272;p2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273" name="Google Shape;1273;p2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274" name="Google Shape;1274;p2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275" name="Google Shape;1275;p27"/>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276" name="Google Shape;1276;p2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277" name="Google Shape;1277;p2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278" name="Google Shape;1278;p2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grpSp>
        <p:nvGrpSpPr>
          <p:cNvPr id="1283" name="Google Shape;1283;p28"/>
          <p:cNvGrpSpPr/>
          <p:nvPr/>
        </p:nvGrpSpPr>
        <p:grpSpPr>
          <a:xfrm>
            <a:off x="171450" y="468189"/>
            <a:ext cx="6616971" cy="707886"/>
            <a:chOff x="171450" y="636516"/>
            <a:chExt cx="6616971" cy="707886"/>
          </a:xfrm>
        </p:grpSpPr>
        <p:sp>
          <p:nvSpPr>
            <p:cNvPr id="1284" name="Google Shape;1284;p28"/>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285" name="Google Shape;1285;p28"/>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286" name="Google Shape;1286;p2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grpSp>
        <p:nvGrpSpPr>
          <p:cNvPr id="1287" name="Google Shape;1287;p28"/>
          <p:cNvGrpSpPr/>
          <p:nvPr/>
        </p:nvGrpSpPr>
        <p:grpSpPr>
          <a:xfrm>
            <a:off x="1111746" y="1303075"/>
            <a:ext cx="10176013" cy="4974976"/>
            <a:chOff x="939027" y="1201475"/>
            <a:chExt cx="9924816" cy="4854361"/>
          </a:xfrm>
        </p:grpSpPr>
        <p:pic>
          <p:nvPicPr>
            <p:cNvPr id="1288" name="Google Shape;1288;p28"/>
            <p:cNvPicPr preferRelativeResize="0"/>
            <p:nvPr/>
          </p:nvPicPr>
          <p:blipFill rotWithShape="1">
            <a:blip r:embed="rId3">
              <a:alphaModFix/>
            </a:blip>
            <a:srcRect r="7381"/>
            <a:stretch/>
          </p:blipFill>
          <p:spPr>
            <a:xfrm>
              <a:off x="939027" y="1201475"/>
              <a:ext cx="9464813" cy="4854361"/>
            </a:xfrm>
            <a:prstGeom prst="rect">
              <a:avLst/>
            </a:prstGeom>
            <a:noFill/>
            <a:ln>
              <a:noFill/>
            </a:ln>
          </p:spPr>
        </p:pic>
        <p:sp>
          <p:nvSpPr>
            <p:cNvPr id="1289" name="Google Shape;1289;p28"/>
            <p:cNvSpPr/>
            <p:nvPr/>
          </p:nvSpPr>
          <p:spPr>
            <a:xfrm>
              <a:off x="4014789" y="1696721"/>
              <a:ext cx="689291" cy="254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0" name="Google Shape;1290;p28"/>
            <p:cNvSpPr/>
            <p:nvPr/>
          </p:nvSpPr>
          <p:spPr>
            <a:xfrm>
              <a:off x="4949509" y="1691642"/>
              <a:ext cx="475931" cy="254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1" name="Google Shape;1291;p28"/>
            <p:cNvSpPr/>
            <p:nvPr/>
          </p:nvSpPr>
          <p:spPr>
            <a:xfrm>
              <a:off x="6788421" y="1691642"/>
              <a:ext cx="475931" cy="254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2" name="Google Shape;1292;p28"/>
            <p:cNvSpPr txBox="1"/>
            <p:nvPr/>
          </p:nvSpPr>
          <p:spPr>
            <a:xfrm>
              <a:off x="8627333" y="1614967"/>
              <a:ext cx="223651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rgbClr val="FF0000"/>
                  </a:solidFill>
                  <a:latin typeface="Microsoft JhengHei"/>
                  <a:ea typeface="Microsoft JhengHei"/>
                  <a:cs typeface="Microsoft JhengHei"/>
                  <a:sym typeface="Microsoft JhengHei"/>
                </a:rPr>
                <a:t>我們所需要的網址</a:t>
              </a:r>
              <a:endParaRPr sz="1400" b="0" i="0" u="none" strike="noStrike" cap="none">
                <a:solidFill>
                  <a:srgbClr val="000000"/>
                </a:solidFill>
                <a:latin typeface="Arial"/>
                <a:ea typeface="Arial"/>
                <a:cs typeface="Arial"/>
                <a:sym typeface="Arial"/>
              </a:endParaRPr>
            </a:p>
          </p:txBody>
        </p:sp>
        <p:sp>
          <p:nvSpPr>
            <p:cNvPr id="1293" name="Google Shape;1293;p28"/>
            <p:cNvSpPr/>
            <p:nvPr/>
          </p:nvSpPr>
          <p:spPr>
            <a:xfrm>
              <a:off x="7932377" y="1686086"/>
              <a:ext cx="591864" cy="254000"/>
            </a:xfrm>
            <a:prstGeom prst="rightArrow">
              <a:avLst>
                <a:gd name="adj1" fmla="val 27006"/>
                <a:gd name="adj2" fmla="val 60659"/>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4" name="Google Shape;1294;p28"/>
            <p:cNvSpPr txBox="1"/>
            <p:nvPr/>
          </p:nvSpPr>
          <p:spPr>
            <a:xfrm>
              <a:off x="7367444" y="2015078"/>
              <a:ext cx="1633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rgbClr val="FF0000"/>
                  </a:solidFill>
                  <a:latin typeface="Microsoft JhengHei"/>
                  <a:ea typeface="Microsoft JhengHei"/>
                  <a:cs typeface="Microsoft JhengHei"/>
                  <a:sym typeface="Microsoft JhengHei"/>
                </a:rPr>
                <a:t>API上的網址</a:t>
              </a:r>
              <a:endParaRPr sz="1400" b="0" i="0" u="none" strike="noStrike" cap="none">
                <a:solidFill>
                  <a:srgbClr val="000000"/>
                </a:solidFill>
                <a:latin typeface="Arial"/>
                <a:ea typeface="Arial"/>
                <a:cs typeface="Arial"/>
                <a:sym typeface="Arial"/>
              </a:endParaRPr>
            </a:p>
          </p:txBody>
        </p:sp>
        <p:sp>
          <p:nvSpPr>
            <p:cNvPr id="1295" name="Google Shape;1295;p28"/>
            <p:cNvSpPr/>
            <p:nvPr/>
          </p:nvSpPr>
          <p:spPr>
            <a:xfrm>
              <a:off x="6672488" y="2086197"/>
              <a:ext cx="591864" cy="254000"/>
            </a:xfrm>
            <a:prstGeom prst="rightArrow">
              <a:avLst>
                <a:gd name="adj1" fmla="val 27006"/>
                <a:gd name="adj2" fmla="val 60659"/>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296" name="Google Shape;1296;p28"/>
          <p:cNvGrpSpPr/>
          <p:nvPr/>
        </p:nvGrpSpPr>
        <p:grpSpPr>
          <a:xfrm>
            <a:off x="-247986" y="6515264"/>
            <a:ext cx="12630486" cy="348553"/>
            <a:chOff x="-247986" y="6493492"/>
            <a:chExt cx="12630486" cy="348553"/>
          </a:xfrm>
        </p:grpSpPr>
        <p:sp>
          <p:nvSpPr>
            <p:cNvPr id="1297" name="Google Shape;1297;p2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298" name="Google Shape;1298;p2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299" name="Google Shape;1299;p2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300" name="Google Shape;1300;p2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301" name="Google Shape;1301;p28"/>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302" name="Google Shape;1302;p2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303" name="Google Shape;1303;p2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304" name="Google Shape;1304;p2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pic>
        <p:nvPicPr>
          <p:cNvPr id="1309" name="Google Shape;1309;p29"/>
          <p:cNvPicPr preferRelativeResize="0"/>
          <p:nvPr/>
        </p:nvPicPr>
        <p:blipFill rotWithShape="1">
          <a:blip r:embed="rId3">
            <a:alphaModFix/>
          </a:blip>
          <a:srcRect b="2323"/>
          <a:stretch/>
        </p:blipFill>
        <p:spPr>
          <a:xfrm>
            <a:off x="2423328" y="1007015"/>
            <a:ext cx="7466252" cy="5751179"/>
          </a:xfrm>
          <a:prstGeom prst="rect">
            <a:avLst/>
          </a:prstGeom>
          <a:noFill/>
          <a:ln>
            <a:noFill/>
          </a:ln>
        </p:spPr>
      </p:pic>
      <p:grpSp>
        <p:nvGrpSpPr>
          <p:cNvPr id="1310" name="Google Shape;1310;p29"/>
          <p:cNvGrpSpPr/>
          <p:nvPr/>
        </p:nvGrpSpPr>
        <p:grpSpPr>
          <a:xfrm>
            <a:off x="171450" y="468189"/>
            <a:ext cx="6616971" cy="707886"/>
            <a:chOff x="171450" y="636516"/>
            <a:chExt cx="6616971" cy="707886"/>
          </a:xfrm>
        </p:grpSpPr>
        <p:sp>
          <p:nvSpPr>
            <p:cNvPr id="1311" name="Google Shape;1311;p29"/>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312" name="Google Shape;1312;p29"/>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313" name="Google Shape;1313;p2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sp>
        <p:nvSpPr>
          <p:cNvPr id="1314" name="Google Shape;1314;p29"/>
          <p:cNvSpPr/>
          <p:nvPr/>
        </p:nvSpPr>
        <p:spPr>
          <a:xfrm>
            <a:off x="2785426" y="1100769"/>
            <a:ext cx="3046412" cy="1018485"/>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5" name="Google Shape;1315;p29"/>
          <p:cNvSpPr/>
          <p:nvPr/>
        </p:nvSpPr>
        <p:spPr>
          <a:xfrm>
            <a:off x="2629646" y="2771194"/>
            <a:ext cx="2164080" cy="395472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6" name="Google Shape;1316;p29"/>
          <p:cNvSpPr/>
          <p:nvPr/>
        </p:nvSpPr>
        <p:spPr>
          <a:xfrm>
            <a:off x="4873214" y="3915786"/>
            <a:ext cx="4485939" cy="284240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4"/>
                                        </p:tgtEl>
                                        <p:attrNameLst>
                                          <p:attrName>style.visibility</p:attrName>
                                        </p:attrNameLst>
                                      </p:cBhvr>
                                      <p:to>
                                        <p:strVal val="visible"/>
                                      </p:to>
                                    </p:set>
                                    <p:animEffect transition="in" filter="fade">
                                      <p:cBhvr>
                                        <p:cTn id="7" dur="500"/>
                                        <p:tgtEl>
                                          <p:spTgt spid="1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5"/>
                                        </p:tgtEl>
                                        <p:attrNameLst>
                                          <p:attrName>style.visibility</p:attrName>
                                        </p:attrNameLst>
                                      </p:cBhvr>
                                      <p:to>
                                        <p:strVal val="visible"/>
                                      </p:to>
                                    </p:set>
                                    <p:animEffect transition="in" filter="fade">
                                      <p:cBhvr>
                                        <p:cTn id="12" dur="500"/>
                                        <p:tgtEl>
                                          <p:spTgt spid="13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6"/>
                                        </p:tgtEl>
                                        <p:attrNameLst>
                                          <p:attrName>style.visibility</p:attrName>
                                        </p:attrNameLst>
                                      </p:cBhvr>
                                      <p:to>
                                        <p:strVal val="visible"/>
                                      </p:to>
                                    </p:set>
                                    <p:animEffect transition="in" filter="fade">
                                      <p:cBhvr>
                                        <p:cTn id="17" dur="500"/>
                                        <p:tgtEl>
                                          <p:spTgt spid="1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pic>
        <p:nvPicPr>
          <p:cNvPr id="1322" name="Google Shape;1322;p34"/>
          <p:cNvPicPr preferRelativeResize="0"/>
          <p:nvPr/>
        </p:nvPicPr>
        <p:blipFill rotWithShape="1">
          <a:blip r:embed="rId3">
            <a:alphaModFix/>
          </a:blip>
          <a:srcRect l="13438" b="33577"/>
          <a:stretch/>
        </p:blipFill>
        <p:spPr>
          <a:xfrm>
            <a:off x="577450" y="2028934"/>
            <a:ext cx="11037100" cy="2800131"/>
          </a:xfrm>
          <a:prstGeom prst="rect">
            <a:avLst/>
          </a:prstGeom>
          <a:noFill/>
          <a:ln>
            <a:noFill/>
          </a:ln>
        </p:spPr>
      </p:pic>
      <p:grpSp>
        <p:nvGrpSpPr>
          <p:cNvPr id="1323" name="Google Shape;1323;p34"/>
          <p:cNvGrpSpPr/>
          <p:nvPr/>
        </p:nvGrpSpPr>
        <p:grpSpPr>
          <a:xfrm>
            <a:off x="171450" y="468189"/>
            <a:ext cx="6616971" cy="707886"/>
            <a:chOff x="171450" y="636516"/>
            <a:chExt cx="6616971" cy="707886"/>
          </a:xfrm>
        </p:grpSpPr>
        <p:sp>
          <p:nvSpPr>
            <p:cNvPr id="1324" name="Google Shape;1324;p34"/>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325" name="Google Shape;1325;p3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326" name="Google Shape;1326;p3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cxnSp>
        <p:nvCxnSpPr>
          <p:cNvPr id="1327" name="Google Shape;1327;p34"/>
          <p:cNvCxnSpPr/>
          <p:nvPr/>
        </p:nvCxnSpPr>
        <p:spPr>
          <a:xfrm>
            <a:off x="5039360" y="1543605"/>
            <a:ext cx="0" cy="3855564"/>
          </a:xfrm>
          <a:prstGeom prst="straightConnector1">
            <a:avLst/>
          </a:prstGeom>
          <a:noFill/>
          <a:ln w="38100" cap="flat" cmpd="sng">
            <a:solidFill>
              <a:srgbClr val="FF0000"/>
            </a:solidFill>
            <a:prstDash val="solid"/>
            <a:round/>
            <a:headEnd type="none" w="sm" len="sm"/>
            <a:tailEnd type="none" w="sm" len="sm"/>
          </a:ln>
        </p:spPr>
      </p:cxnSp>
      <p:sp>
        <p:nvSpPr>
          <p:cNvPr id="1328" name="Google Shape;1328;p34"/>
          <p:cNvSpPr/>
          <p:nvPr/>
        </p:nvSpPr>
        <p:spPr>
          <a:xfrm>
            <a:off x="5219294" y="1652123"/>
            <a:ext cx="606844" cy="260311"/>
          </a:xfrm>
          <a:prstGeom prst="rightArrow">
            <a:avLst>
              <a:gd name="adj1" fmla="val 27006"/>
              <a:gd name="adj2" fmla="val 60659"/>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9" name="Google Shape;1329;p34"/>
          <p:cNvSpPr txBox="1"/>
          <p:nvPr/>
        </p:nvSpPr>
        <p:spPr>
          <a:xfrm>
            <a:off x="6006071" y="1592418"/>
            <a:ext cx="121058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rgbClr val="FF0000"/>
                </a:solidFill>
                <a:latin typeface="Microsoft JhengHei"/>
                <a:ea typeface="Microsoft JhengHei"/>
                <a:cs typeface="Microsoft JhengHei"/>
                <a:sym typeface="Microsoft JhengHei"/>
              </a:rPr>
              <a:t>欄位錯位</a:t>
            </a:r>
            <a:endParaRPr sz="1400" b="0" i="0" u="none" strike="noStrike" cap="none">
              <a:solidFill>
                <a:srgbClr val="000000"/>
              </a:solidFill>
              <a:latin typeface="Arial"/>
              <a:ea typeface="Arial"/>
              <a:cs typeface="Arial"/>
              <a:sym typeface="Arial"/>
            </a:endParaRPr>
          </a:p>
        </p:txBody>
      </p:sp>
      <p:grpSp>
        <p:nvGrpSpPr>
          <p:cNvPr id="1330" name="Google Shape;1330;p34"/>
          <p:cNvGrpSpPr/>
          <p:nvPr/>
        </p:nvGrpSpPr>
        <p:grpSpPr>
          <a:xfrm>
            <a:off x="-247986" y="6515264"/>
            <a:ext cx="12630486" cy="348553"/>
            <a:chOff x="-247986" y="6493492"/>
            <a:chExt cx="12630486" cy="348553"/>
          </a:xfrm>
        </p:grpSpPr>
        <p:sp>
          <p:nvSpPr>
            <p:cNvPr id="1331" name="Google Shape;1331;p34"/>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332" name="Google Shape;1332;p3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333" name="Google Shape;1333;p3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334" name="Google Shape;1334;p3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335" name="Google Shape;1335;p34"/>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336" name="Google Shape;1336;p3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337" name="Google Shape;1337;p3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338" name="Google Shape;1338;p3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fade">
                                      <p:cBhvr>
                                        <p:cTn id="7" dur="500"/>
                                        <p:tgtEl>
                                          <p:spTgt spid="1328"/>
                                        </p:tgtEl>
                                      </p:cBhvr>
                                    </p:animEffect>
                                  </p:childTnLst>
                                </p:cTn>
                              </p:par>
                              <p:par>
                                <p:cTn id="8" presetID="10" presetClass="entr" presetSubtype="0" fill="hold" nodeType="withEffect">
                                  <p:stCondLst>
                                    <p:cond delay="0"/>
                                  </p:stCondLst>
                                  <p:childTnLst>
                                    <p:set>
                                      <p:cBhvr>
                                        <p:cTn id="9" dur="1" fill="hold">
                                          <p:stCondLst>
                                            <p:cond delay="0"/>
                                          </p:stCondLst>
                                        </p:cTn>
                                        <p:tgtEl>
                                          <p:spTgt spid="1329"/>
                                        </p:tgtEl>
                                        <p:attrNameLst>
                                          <p:attrName>style.visibility</p:attrName>
                                        </p:attrNameLst>
                                      </p:cBhvr>
                                      <p:to>
                                        <p:strVal val="visible"/>
                                      </p:to>
                                    </p:set>
                                    <p:animEffect transition="in" filter="fade">
                                      <p:cBhvr>
                                        <p:cTn id="10" dur="500"/>
                                        <p:tgtEl>
                                          <p:spTgt spid="1329"/>
                                        </p:tgtEl>
                                      </p:cBhvr>
                                    </p:animEffect>
                                  </p:childTnLst>
                                </p:cTn>
                              </p:par>
                              <p:par>
                                <p:cTn id="11" presetID="10" presetClass="entr" presetSubtype="0" fill="hold" nodeType="withEffect">
                                  <p:stCondLst>
                                    <p:cond delay="0"/>
                                  </p:stCondLst>
                                  <p:childTnLst>
                                    <p:set>
                                      <p:cBhvr>
                                        <p:cTn id="12" dur="1" fill="hold">
                                          <p:stCondLst>
                                            <p:cond delay="0"/>
                                          </p:stCondLst>
                                        </p:cTn>
                                        <p:tgtEl>
                                          <p:spTgt spid="1327"/>
                                        </p:tgtEl>
                                        <p:attrNameLst>
                                          <p:attrName>style.visibility</p:attrName>
                                        </p:attrNameLst>
                                      </p:cBhvr>
                                      <p:to>
                                        <p:strVal val="visible"/>
                                      </p:to>
                                    </p:set>
                                    <p:animEffect transition="in" filter="fade">
                                      <p:cBhvr>
                                        <p:cTn id="13" dur="500"/>
                                        <p:tgtEl>
                                          <p:spTgt spid="1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pic>
        <p:nvPicPr>
          <p:cNvPr id="1343" name="Google Shape;1343;p32"/>
          <p:cNvPicPr preferRelativeResize="0"/>
          <p:nvPr/>
        </p:nvPicPr>
        <p:blipFill rotWithShape="1">
          <a:blip r:embed="rId3">
            <a:alphaModFix/>
          </a:blip>
          <a:srcRect/>
          <a:stretch/>
        </p:blipFill>
        <p:spPr>
          <a:xfrm>
            <a:off x="4257627" y="1088986"/>
            <a:ext cx="3031617" cy="5142236"/>
          </a:xfrm>
          <a:prstGeom prst="rect">
            <a:avLst/>
          </a:prstGeom>
          <a:noFill/>
          <a:ln>
            <a:noFill/>
          </a:ln>
        </p:spPr>
      </p:pic>
      <p:pic>
        <p:nvPicPr>
          <p:cNvPr id="1344" name="Google Shape;1344;p32"/>
          <p:cNvPicPr preferRelativeResize="0"/>
          <p:nvPr/>
        </p:nvPicPr>
        <p:blipFill rotWithShape="1">
          <a:blip r:embed="rId4">
            <a:alphaModFix/>
          </a:blip>
          <a:srcRect/>
          <a:stretch/>
        </p:blipFill>
        <p:spPr>
          <a:xfrm>
            <a:off x="7289244" y="1088986"/>
            <a:ext cx="3271137" cy="5411395"/>
          </a:xfrm>
          <a:prstGeom prst="rect">
            <a:avLst/>
          </a:prstGeom>
          <a:noFill/>
          <a:ln>
            <a:noFill/>
          </a:ln>
        </p:spPr>
      </p:pic>
      <p:sp>
        <p:nvSpPr>
          <p:cNvPr id="1345" name="Google Shape;1345;p3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346" name="Google Shape;1346;p32" descr="表情驚訝圖片PNG去背圖| 矢量圖案素材| 免费下载| Pngtree"/>
          <p:cNvPicPr preferRelativeResize="0"/>
          <p:nvPr/>
        </p:nvPicPr>
        <p:blipFill rotWithShape="1">
          <a:blip r:embed="rId5">
            <a:alphaModFix/>
          </a:blip>
          <a:srcRect/>
          <a:stretch/>
        </p:blipFill>
        <p:spPr>
          <a:xfrm flipH="1">
            <a:off x="901076" y="2221979"/>
            <a:ext cx="2661957" cy="2502101"/>
          </a:xfrm>
          <a:prstGeom prst="rect">
            <a:avLst/>
          </a:prstGeom>
          <a:noFill/>
          <a:ln>
            <a:noFill/>
          </a:ln>
        </p:spPr>
      </p:pic>
      <p:sp>
        <p:nvSpPr>
          <p:cNvPr id="1347" name="Google Shape;1347;p32"/>
          <p:cNvSpPr/>
          <p:nvPr/>
        </p:nvSpPr>
        <p:spPr>
          <a:xfrm>
            <a:off x="4364274" y="5682896"/>
            <a:ext cx="6059886" cy="67056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348" name="Google Shape;1348;p32"/>
          <p:cNvGrpSpPr/>
          <p:nvPr/>
        </p:nvGrpSpPr>
        <p:grpSpPr>
          <a:xfrm>
            <a:off x="-247986" y="6515264"/>
            <a:ext cx="12630486" cy="348553"/>
            <a:chOff x="-247986" y="6493492"/>
            <a:chExt cx="12630486" cy="348553"/>
          </a:xfrm>
        </p:grpSpPr>
        <p:sp>
          <p:nvSpPr>
            <p:cNvPr id="1349" name="Google Shape;1349;p32"/>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350" name="Google Shape;1350;p3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351" name="Google Shape;1351;p3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352" name="Google Shape;1352;p32"/>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353" name="Google Shape;1353;p32"/>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354" name="Google Shape;1354;p3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355" name="Google Shape;1355;p3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356" name="Google Shape;1356;p3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grpSp>
        <p:nvGrpSpPr>
          <p:cNvPr id="1357" name="Google Shape;1357;p32"/>
          <p:cNvGrpSpPr/>
          <p:nvPr/>
        </p:nvGrpSpPr>
        <p:grpSpPr>
          <a:xfrm>
            <a:off x="171450" y="468189"/>
            <a:ext cx="6616971" cy="707886"/>
            <a:chOff x="171450" y="636516"/>
            <a:chExt cx="6616971" cy="707886"/>
          </a:xfrm>
        </p:grpSpPr>
        <p:sp>
          <p:nvSpPr>
            <p:cNvPr id="1358" name="Google Shape;1358;p32"/>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資料蒐集－Booking.com</a:t>
              </a:r>
              <a:endParaRPr sz="4000" b="1" i="0" u="none" strike="noStrike" cap="none">
                <a:solidFill>
                  <a:srgbClr val="262626"/>
                </a:solidFill>
                <a:latin typeface="Arial"/>
                <a:ea typeface="Arial"/>
                <a:cs typeface="Arial"/>
                <a:sym typeface="Arial"/>
              </a:endParaRPr>
            </a:p>
          </p:txBody>
        </p:sp>
        <p:sp>
          <p:nvSpPr>
            <p:cNvPr id="1359" name="Google Shape;1359;p32"/>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7"/>
                                        </p:tgtEl>
                                        <p:attrNameLst>
                                          <p:attrName>style.visibility</p:attrName>
                                        </p:attrNameLst>
                                      </p:cBhvr>
                                      <p:to>
                                        <p:strVal val="visible"/>
                                      </p:to>
                                    </p:set>
                                    <p:animEffect transition="in" filter="fade">
                                      <p:cBhvr>
                                        <p:cTn id="7" dur="500"/>
                                        <p:tgtEl>
                                          <p:spTgt spid="1347"/>
                                        </p:tgtEl>
                                      </p:cBhvr>
                                    </p:animEffect>
                                  </p:childTnLst>
                                </p:cTn>
                              </p:par>
                              <p:par>
                                <p:cTn id="8" presetID="10" presetClass="entr" presetSubtype="0" fill="hold" nodeType="withEffect">
                                  <p:stCondLst>
                                    <p:cond delay="0"/>
                                  </p:stCondLst>
                                  <p:childTnLst>
                                    <p:set>
                                      <p:cBhvr>
                                        <p:cTn id="9" dur="1" fill="hold">
                                          <p:stCondLst>
                                            <p:cond delay="0"/>
                                          </p:stCondLst>
                                        </p:cTn>
                                        <p:tgtEl>
                                          <p:spTgt spid="1346"/>
                                        </p:tgtEl>
                                        <p:attrNameLst>
                                          <p:attrName>style.visibility</p:attrName>
                                        </p:attrNameLst>
                                      </p:cBhvr>
                                      <p:to>
                                        <p:strVal val="visible"/>
                                      </p:to>
                                    </p:set>
                                    <p:animEffect transition="in" filter="fade">
                                      <p:cBhvr>
                                        <p:cTn id="10" dur="500"/>
                                        <p:tgtEl>
                                          <p:spTgt spid="1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grpSp>
        <p:nvGrpSpPr>
          <p:cNvPr id="1364" name="Google Shape;1364;p36"/>
          <p:cNvGrpSpPr/>
          <p:nvPr/>
        </p:nvGrpSpPr>
        <p:grpSpPr>
          <a:xfrm>
            <a:off x="171450" y="468189"/>
            <a:ext cx="6616971" cy="707886"/>
            <a:chOff x="171450" y="636516"/>
            <a:chExt cx="6616971" cy="707886"/>
          </a:xfrm>
        </p:grpSpPr>
        <p:sp>
          <p:nvSpPr>
            <p:cNvPr id="1365" name="Google Shape;1365;p36"/>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資料蒐集－Agoda</a:t>
              </a:r>
              <a:endParaRPr sz="4000" b="1" i="0" u="none" strike="noStrike" cap="none">
                <a:solidFill>
                  <a:srgbClr val="262626"/>
                </a:solidFill>
                <a:latin typeface="Arial"/>
                <a:ea typeface="Arial"/>
                <a:cs typeface="Arial"/>
                <a:sym typeface="Arial"/>
              </a:endParaRPr>
            </a:p>
          </p:txBody>
        </p:sp>
        <p:sp>
          <p:nvSpPr>
            <p:cNvPr id="1366" name="Google Shape;1366;p36"/>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367" name="Google Shape;1367;p3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368" name="Google Shape;1368;p36"/>
          <p:cNvPicPr preferRelativeResize="0"/>
          <p:nvPr/>
        </p:nvPicPr>
        <p:blipFill rotWithShape="1">
          <a:blip r:embed="rId3">
            <a:alphaModFix/>
          </a:blip>
          <a:srcRect/>
          <a:stretch/>
        </p:blipFill>
        <p:spPr>
          <a:xfrm>
            <a:off x="456711" y="4540279"/>
            <a:ext cx="11278577" cy="2270957"/>
          </a:xfrm>
          <a:prstGeom prst="rect">
            <a:avLst/>
          </a:prstGeom>
          <a:noFill/>
          <a:ln>
            <a:noFill/>
          </a:ln>
        </p:spPr>
      </p:pic>
      <p:pic>
        <p:nvPicPr>
          <p:cNvPr id="1369" name="Google Shape;1369;p36"/>
          <p:cNvPicPr preferRelativeResize="0"/>
          <p:nvPr/>
        </p:nvPicPr>
        <p:blipFill rotWithShape="1">
          <a:blip r:embed="rId4">
            <a:alphaModFix/>
          </a:blip>
          <a:srcRect/>
          <a:stretch/>
        </p:blipFill>
        <p:spPr>
          <a:xfrm>
            <a:off x="-1" y="1115923"/>
            <a:ext cx="12192000" cy="3424356"/>
          </a:xfrm>
          <a:prstGeom prst="rect">
            <a:avLst/>
          </a:prstGeom>
          <a:noFill/>
          <a:ln>
            <a:noFill/>
          </a:ln>
        </p:spPr>
      </p:pic>
      <p:sp>
        <p:nvSpPr>
          <p:cNvPr id="1370" name="Google Shape;1370;p36"/>
          <p:cNvSpPr/>
          <p:nvPr/>
        </p:nvSpPr>
        <p:spPr>
          <a:xfrm>
            <a:off x="456711" y="5030946"/>
            <a:ext cx="11465658" cy="1674654"/>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0"/>
                                        </p:tgtEl>
                                        <p:attrNameLst>
                                          <p:attrName>style.visibility</p:attrName>
                                        </p:attrNameLst>
                                      </p:cBhvr>
                                      <p:to>
                                        <p:strVal val="visible"/>
                                      </p:to>
                                    </p:set>
                                    <p:animEffect transition="in" filter="fade">
                                      <p:cBhvr>
                                        <p:cTn id="7" dur="500"/>
                                        <p:tgtEl>
                                          <p:spTgt spid="1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pic>
        <p:nvPicPr>
          <p:cNvPr id="1375" name="Google Shape;1375;p38"/>
          <p:cNvPicPr preferRelativeResize="0"/>
          <p:nvPr/>
        </p:nvPicPr>
        <p:blipFill rotWithShape="1">
          <a:blip r:embed="rId3">
            <a:alphaModFix/>
          </a:blip>
          <a:srcRect/>
          <a:stretch/>
        </p:blipFill>
        <p:spPr>
          <a:xfrm>
            <a:off x="14185" y="1500048"/>
            <a:ext cx="12177815" cy="4930567"/>
          </a:xfrm>
          <a:prstGeom prst="rect">
            <a:avLst/>
          </a:prstGeom>
          <a:noFill/>
          <a:ln>
            <a:noFill/>
          </a:ln>
        </p:spPr>
      </p:pic>
      <p:grpSp>
        <p:nvGrpSpPr>
          <p:cNvPr id="1376" name="Google Shape;1376;p38"/>
          <p:cNvGrpSpPr/>
          <p:nvPr/>
        </p:nvGrpSpPr>
        <p:grpSpPr>
          <a:xfrm>
            <a:off x="171450" y="468189"/>
            <a:ext cx="6616971" cy="707886"/>
            <a:chOff x="171450" y="636516"/>
            <a:chExt cx="6616971" cy="707886"/>
          </a:xfrm>
        </p:grpSpPr>
        <p:sp>
          <p:nvSpPr>
            <p:cNvPr id="1377" name="Google Shape;1377;p38"/>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資料蒐集－Agoda</a:t>
              </a:r>
              <a:endParaRPr sz="4000" b="1" i="0" u="none" strike="noStrike" cap="none">
                <a:solidFill>
                  <a:srgbClr val="262626"/>
                </a:solidFill>
                <a:latin typeface="Arial"/>
                <a:ea typeface="Arial"/>
                <a:cs typeface="Arial"/>
                <a:sym typeface="Arial"/>
              </a:endParaRPr>
            </a:p>
          </p:txBody>
        </p:sp>
        <p:sp>
          <p:nvSpPr>
            <p:cNvPr id="1378" name="Google Shape;1378;p38"/>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379" name="Google Shape;1379;p3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sp>
        <p:nvSpPr>
          <p:cNvPr id="1380" name="Google Shape;1380;p38"/>
          <p:cNvSpPr/>
          <p:nvPr/>
        </p:nvSpPr>
        <p:spPr>
          <a:xfrm>
            <a:off x="474051" y="2379534"/>
            <a:ext cx="2198812" cy="51606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1" name="Google Shape;1381;p38"/>
          <p:cNvSpPr/>
          <p:nvPr/>
        </p:nvSpPr>
        <p:spPr>
          <a:xfrm>
            <a:off x="609111" y="5122986"/>
            <a:ext cx="10949843" cy="63304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2" name="Google Shape;1382;p38"/>
          <p:cNvSpPr/>
          <p:nvPr/>
        </p:nvSpPr>
        <p:spPr>
          <a:xfrm>
            <a:off x="444989" y="3006971"/>
            <a:ext cx="7186735" cy="191672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383" name="Google Shape;1383;p38"/>
          <p:cNvGrpSpPr/>
          <p:nvPr/>
        </p:nvGrpSpPr>
        <p:grpSpPr>
          <a:xfrm>
            <a:off x="-247986" y="6515264"/>
            <a:ext cx="12630486" cy="348553"/>
            <a:chOff x="-247986" y="6493492"/>
            <a:chExt cx="12630486" cy="348553"/>
          </a:xfrm>
        </p:grpSpPr>
        <p:sp>
          <p:nvSpPr>
            <p:cNvPr id="1384" name="Google Shape;1384;p3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385" name="Google Shape;1385;p3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386" name="Google Shape;1386;p3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387" name="Google Shape;1387;p3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388" name="Google Shape;1388;p38"/>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389" name="Google Shape;1389;p3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390" name="Google Shape;1390;p3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391" name="Google Shape;1391;p3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0"/>
                                        </p:tgtEl>
                                        <p:attrNameLst>
                                          <p:attrName>style.visibility</p:attrName>
                                        </p:attrNameLst>
                                      </p:cBhvr>
                                      <p:to>
                                        <p:strVal val="visible"/>
                                      </p:to>
                                    </p:set>
                                    <p:animEffect transition="in" filter="fade">
                                      <p:cBhvr>
                                        <p:cTn id="7" dur="500"/>
                                        <p:tgtEl>
                                          <p:spTgt spid="13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1"/>
                                        </p:tgtEl>
                                        <p:attrNameLst>
                                          <p:attrName>style.visibility</p:attrName>
                                        </p:attrNameLst>
                                      </p:cBhvr>
                                      <p:to>
                                        <p:strVal val="visible"/>
                                      </p:to>
                                    </p:set>
                                    <p:animEffect transition="in" filter="fade">
                                      <p:cBhvr>
                                        <p:cTn id="12" dur="500"/>
                                        <p:tgtEl>
                                          <p:spTgt spid="13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2"/>
                                        </p:tgtEl>
                                        <p:attrNameLst>
                                          <p:attrName>style.visibility</p:attrName>
                                        </p:attrNameLst>
                                      </p:cBhvr>
                                      <p:to>
                                        <p:strVal val="visible"/>
                                      </p:to>
                                    </p:set>
                                    <p:animEffect transition="in" filter="fade">
                                      <p:cBhvr>
                                        <p:cTn id="17" dur="500"/>
                                        <p:tgtEl>
                                          <p:spTgt spid="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grpSp>
        <p:nvGrpSpPr>
          <p:cNvPr id="1396" name="Google Shape;1396;p39"/>
          <p:cNvGrpSpPr/>
          <p:nvPr/>
        </p:nvGrpSpPr>
        <p:grpSpPr>
          <a:xfrm>
            <a:off x="171450" y="468189"/>
            <a:ext cx="6616971" cy="707886"/>
            <a:chOff x="171450" y="636516"/>
            <a:chExt cx="6616971" cy="707886"/>
          </a:xfrm>
        </p:grpSpPr>
        <p:sp>
          <p:nvSpPr>
            <p:cNvPr id="1397" name="Google Shape;1397;p39"/>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資料蒐集－Agoda</a:t>
              </a:r>
              <a:endParaRPr sz="4000" b="1" i="0" u="none" strike="noStrike" cap="none">
                <a:solidFill>
                  <a:srgbClr val="262626"/>
                </a:solidFill>
                <a:latin typeface="Arial"/>
                <a:ea typeface="Arial"/>
                <a:cs typeface="Arial"/>
                <a:sym typeface="Arial"/>
              </a:endParaRPr>
            </a:p>
          </p:txBody>
        </p:sp>
        <p:sp>
          <p:nvSpPr>
            <p:cNvPr id="1398" name="Google Shape;1398;p39"/>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1399" name="Google Shape;1399;p39"/>
          <p:cNvPicPr preferRelativeResize="0"/>
          <p:nvPr/>
        </p:nvPicPr>
        <p:blipFill rotWithShape="1">
          <a:blip r:embed="rId3">
            <a:alphaModFix/>
          </a:blip>
          <a:srcRect/>
          <a:stretch/>
        </p:blipFill>
        <p:spPr>
          <a:xfrm>
            <a:off x="337644" y="1791823"/>
            <a:ext cx="11786753" cy="3643777"/>
          </a:xfrm>
          <a:prstGeom prst="rect">
            <a:avLst/>
          </a:prstGeom>
          <a:noFill/>
          <a:ln>
            <a:noFill/>
          </a:ln>
        </p:spPr>
      </p:pic>
      <p:sp>
        <p:nvSpPr>
          <p:cNvPr id="1400" name="Google Shape;1400;p3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sp>
        <p:nvSpPr>
          <p:cNvPr id="1401" name="Google Shape;1401;p39"/>
          <p:cNvSpPr/>
          <p:nvPr/>
        </p:nvSpPr>
        <p:spPr>
          <a:xfrm>
            <a:off x="621078" y="1873481"/>
            <a:ext cx="2462091" cy="279230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2" name="Google Shape;1402;p39"/>
          <p:cNvSpPr/>
          <p:nvPr/>
        </p:nvSpPr>
        <p:spPr>
          <a:xfrm>
            <a:off x="3768929" y="2217559"/>
            <a:ext cx="7801993" cy="228410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03" name="Google Shape;1403;p39"/>
          <p:cNvGrpSpPr/>
          <p:nvPr/>
        </p:nvGrpSpPr>
        <p:grpSpPr>
          <a:xfrm>
            <a:off x="-247986" y="6515264"/>
            <a:ext cx="12630486" cy="348553"/>
            <a:chOff x="-247986" y="6493492"/>
            <a:chExt cx="12630486" cy="348553"/>
          </a:xfrm>
        </p:grpSpPr>
        <p:sp>
          <p:nvSpPr>
            <p:cNvPr id="1404" name="Google Shape;1404;p39"/>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405" name="Google Shape;1405;p3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406" name="Google Shape;1406;p3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407" name="Google Shape;1407;p3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408" name="Google Shape;1408;p39"/>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409" name="Google Shape;1409;p3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410" name="Google Shape;1410;p3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411" name="Google Shape;1411;p3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1"/>
                                        </p:tgtEl>
                                        <p:attrNameLst>
                                          <p:attrName>style.visibility</p:attrName>
                                        </p:attrNameLst>
                                      </p:cBhvr>
                                      <p:to>
                                        <p:strVal val="visible"/>
                                      </p:to>
                                    </p:set>
                                    <p:animEffect transition="in" filter="fade">
                                      <p:cBhvr>
                                        <p:cTn id="7" dur="500"/>
                                        <p:tgtEl>
                                          <p:spTgt spid="14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
                                        </p:tgtEl>
                                        <p:attrNameLst>
                                          <p:attrName>style.visibility</p:attrName>
                                        </p:attrNameLst>
                                      </p:cBhvr>
                                      <p:to>
                                        <p:strVal val="visible"/>
                                      </p:to>
                                    </p:set>
                                    <p:animEffect transition="in" filter="fade">
                                      <p:cBhvr>
                                        <p:cTn id="12" dur="500"/>
                                        <p:tgtEl>
                                          <p:spTgt spid="1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grpSp>
        <p:nvGrpSpPr>
          <p:cNvPr id="1417" name="Google Shape;1417;p41"/>
          <p:cNvGrpSpPr/>
          <p:nvPr/>
        </p:nvGrpSpPr>
        <p:grpSpPr>
          <a:xfrm>
            <a:off x="171450" y="468189"/>
            <a:ext cx="6616971" cy="707886"/>
            <a:chOff x="171450" y="636516"/>
            <a:chExt cx="6616971" cy="707886"/>
          </a:xfrm>
        </p:grpSpPr>
        <p:sp>
          <p:nvSpPr>
            <p:cNvPr id="1418" name="Google Shape;1418;p41"/>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資料蒐集－Agoda</a:t>
              </a:r>
              <a:endParaRPr sz="4000" b="1" i="0" u="none" strike="noStrike" cap="none">
                <a:solidFill>
                  <a:srgbClr val="262626"/>
                </a:solidFill>
                <a:latin typeface="Arial"/>
                <a:ea typeface="Arial"/>
                <a:cs typeface="Arial"/>
                <a:sym typeface="Arial"/>
              </a:endParaRPr>
            </a:p>
          </p:txBody>
        </p:sp>
        <p:sp>
          <p:nvSpPr>
            <p:cNvPr id="1419" name="Google Shape;1419;p41"/>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420" name="Google Shape;1420;p4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421" name="Google Shape;1421;p41"/>
          <p:cNvPicPr preferRelativeResize="0"/>
          <p:nvPr/>
        </p:nvPicPr>
        <p:blipFill rotWithShape="1">
          <a:blip r:embed="rId3">
            <a:alphaModFix/>
          </a:blip>
          <a:srcRect/>
          <a:stretch/>
        </p:blipFill>
        <p:spPr>
          <a:xfrm>
            <a:off x="1596000" y="1516920"/>
            <a:ext cx="9000000" cy="4511583"/>
          </a:xfrm>
          <a:prstGeom prst="rect">
            <a:avLst/>
          </a:prstGeom>
          <a:noFill/>
          <a:ln>
            <a:noFill/>
          </a:ln>
        </p:spPr>
      </p:pic>
      <p:pic>
        <p:nvPicPr>
          <p:cNvPr id="1422" name="Google Shape;1422;p41"/>
          <p:cNvPicPr preferRelativeResize="0"/>
          <p:nvPr/>
        </p:nvPicPr>
        <p:blipFill rotWithShape="1">
          <a:blip r:embed="rId4">
            <a:alphaModFix/>
          </a:blip>
          <a:srcRect l="8599"/>
          <a:stretch/>
        </p:blipFill>
        <p:spPr>
          <a:xfrm>
            <a:off x="1596000" y="1674091"/>
            <a:ext cx="9000000" cy="4373766"/>
          </a:xfrm>
          <a:prstGeom prst="rect">
            <a:avLst/>
          </a:prstGeom>
          <a:noFill/>
          <a:ln>
            <a:noFill/>
          </a:ln>
        </p:spPr>
      </p:pic>
      <p:sp>
        <p:nvSpPr>
          <p:cNvPr id="1423" name="Google Shape;1423;p41"/>
          <p:cNvSpPr/>
          <p:nvPr/>
        </p:nvSpPr>
        <p:spPr>
          <a:xfrm>
            <a:off x="1542821" y="5530285"/>
            <a:ext cx="9106357" cy="65538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24" name="Google Shape;1424;p41"/>
          <p:cNvGrpSpPr/>
          <p:nvPr/>
        </p:nvGrpSpPr>
        <p:grpSpPr>
          <a:xfrm>
            <a:off x="-247986" y="6515264"/>
            <a:ext cx="12630486" cy="348553"/>
            <a:chOff x="-247986" y="6493492"/>
            <a:chExt cx="12630486" cy="348553"/>
          </a:xfrm>
        </p:grpSpPr>
        <p:sp>
          <p:nvSpPr>
            <p:cNvPr id="1425" name="Google Shape;1425;p41"/>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426" name="Google Shape;1426;p41"/>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427" name="Google Shape;1427;p41"/>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428" name="Google Shape;1428;p41"/>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429" name="Google Shape;1429;p41"/>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430" name="Google Shape;1430;p41"/>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431" name="Google Shape;1431;p41"/>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432" name="Google Shape;1432;p41"/>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2"/>
                                        </p:tgtEl>
                                        <p:attrNameLst>
                                          <p:attrName>style.visibility</p:attrName>
                                        </p:attrNameLst>
                                      </p:cBhvr>
                                      <p:to>
                                        <p:strVal val="visible"/>
                                      </p:to>
                                    </p:set>
                                    <p:animEffect transition="in" filter="fade">
                                      <p:cBhvr>
                                        <p:cTn id="7" dur="500"/>
                                        <p:tgtEl>
                                          <p:spTgt spid="1422"/>
                                        </p:tgtEl>
                                      </p:cBhvr>
                                    </p:animEffect>
                                  </p:childTnLst>
                                </p:cTn>
                              </p:par>
                              <p:par>
                                <p:cTn id="8" presetID="10" presetClass="entr" presetSubtype="0" fill="hold" nodeType="withEffect">
                                  <p:stCondLst>
                                    <p:cond delay="0"/>
                                  </p:stCondLst>
                                  <p:childTnLst>
                                    <p:set>
                                      <p:cBhvr>
                                        <p:cTn id="9" dur="1" fill="hold">
                                          <p:stCondLst>
                                            <p:cond delay="0"/>
                                          </p:stCondLst>
                                        </p:cTn>
                                        <p:tgtEl>
                                          <p:spTgt spid="1423"/>
                                        </p:tgtEl>
                                        <p:attrNameLst>
                                          <p:attrName>style.visibility</p:attrName>
                                        </p:attrNameLst>
                                      </p:cBhvr>
                                      <p:to>
                                        <p:strVal val="visible"/>
                                      </p:to>
                                    </p:set>
                                    <p:animEffect transition="in" filter="fade">
                                      <p:cBhvr>
                                        <p:cTn id="10" dur="500"/>
                                        <p:tgtEl>
                                          <p:spTgt spid="1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grpSp>
        <p:nvGrpSpPr>
          <p:cNvPr id="1438" name="Google Shape;1438;p58"/>
          <p:cNvGrpSpPr/>
          <p:nvPr/>
        </p:nvGrpSpPr>
        <p:grpSpPr>
          <a:xfrm>
            <a:off x="171450" y="468189"/>
            <a:ext cx="6616971" cy="707886"/>
            <a:chOff x="171450" y="636516"/>
            <a:chExt cx="6616971" cy="707886"/>
          </a:xfrm>
        </p:grpSpPr>
        <p:sp>
          <p:nvSpPr>
            <p:cNvPr id="1439" name="Google Shape;1439;p58"/>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資料蒐集－Agoda</a:t>
              </a:r>
              <a:endParaRPr sz="4000" b="1" i="0" u="none" strike="noStrike" cap="none">
                <a:solidFill>
                  <a:srgbClr val="262626"/>
                </a:solidFill>
                <a:latin typeface="Arial"/>
                <a:ea typeface="Arial"/>
                <a:cs typeface="Arial"/>
                <a:sym typeface="Arial"/>
              </a:endParaRPr>
            </a:p>
          </p:txBody>
        </p:sp>
        <p:sp>
          <p:nvSpPr>
            <p:cNvPr id="1440" name="Google Shape;1440;p58"/>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441" name="Google Shape;1441;p5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11151A"/>
                </a:solidFill>
                <a:latin typeface="Microsoft JhengHei"/>
                <a:ea typeface="Microsoft JhengHei"/>
                <a:cs typeface="Microsoft JhengHei"/>
                <a:sym typeface="Microsoft JhengHei"/>
              </a:rPr>
              <a:t>講者:郭育萍</a:t>
            </a:r>
            <a:endParaRPr sz="2400" b="1" i="0" u="none" strike="noStrike" cap="none">
              <a:solidFill>
                <a:srgbClr val="11151A"/>
              </a:solidFill>
              <a:latin typeface="Microsoft JhengHei"/>
              <a:ea typeface="Microsoft JhengHei"/>
              <a:cs typeface="Microsoft JhengHei"/>
              <a:sym typeface="Microsoft JhengHei"/>
            </a:endParaRPr>
          </a:p>
        </p:txBody>
      </p:sp>
      <p:pic>
        <p:nvPicPr>
          <p:cNvPr id="1442" name="Google Shape;1442;p58"/>
          <p:cNvPicPr preferRelativeResize="0"/>
          <p:nvPr/>
        </p:nvPicPr>
        <p:blipFill rotWithShape="1">
          <a:blip r:embed="rId3">
            <a:alphaModFix/>
          </a:blip>
          <a:srcRect r="9765" b="19060"/>
          <a:stretch/>
        </p:blipFill>
        <p:spPr>
          <a:xfrm>
            <a:off x="432963" y="1290320"/>
            <a:ext cx="10699426" cy="4947921"/>
          </a:xfrm>
          <a:prstGeom prst="rect">
            <a:avLst/>
          </a:prstGeom>
          <a:noFill/>
          <a:ln>
            <a:noFill/>
          </a:ln>
        </p:spPr>
      </p:pic>
      <p:sp>
        <p:nvSpPr>
          <p:cNvPr id="1443" name="Google Shape;1443;p58"/>
          <p:cNvSpPr/>
          <p:nvPr/>
        </p:nvSpPr>
        <p:spPr>
          <a:xfrm>
            <a:off x="2803637" y="2292766"/>
            <a:ext cx="3627643" cy="43609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44" name="Google Shape;1444;p58"/>
          <p:cNvGrpSpPr/>
          <p:nvPr/>
        </p:nvGrpSpPr>
        <p:grpSpPr>
          <a:xfrm>
            <a:off x="2304007" y="2156872"/>
            <a:ext cx="4626902" cy="707886"/>
            <a:chOff x="6362237" y="2793580"/>
            <a:chExt cx="4626902" cy="707886"/>
          </a:xfrm>
        </p:grpSpPr>
        <p:pic>
          <p:nvPicPr>
            <p:cNvPr id="1445" name="Google Shape;1445;p58"/>
            <p:cNvPicPr preferRelativeResize="0"/>
            <p:nvPr/>
          </p:nvPicPr>
          <p:blipFill rotWithShape="1">
            <a:blip r:embed="rId4">
              <a:alphaModFix/>
            </a:blip>
            <a:srcRect/>
            <a:stretch/>
          </p:blipFill>
          <p:spPr>
            <a:xfrm>
              <a:off x="6362237" y="2793580"/>
              <a:ext cx="4626902" cy="707886"/>
            </a:xfrm>
            <a:prstGeom prst="rect">
              <a:avLst/>
            </a:prstGeom>
            <a:noFill/>
            <a:ln>
              <a:noFill/>
            </a:ln>
          </p:spPr>
        </p:pic>
        <p:sp>
          <p:nvSpPr>
            <p:cNvPr id="1446" name="Google Shape;1446;p58"/>
            <p:cNvSpPr/>
            <p:nvPr/>
          </p:nvSpPr>
          <p:spPr>
            <a:xfrm>
              <a:off x="6624297" y="2979085"/>
              <a:ext cx="2683825" cy="3385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rgbClr val="7030A0"/>
                  </a:solidFill>
                  <a:latin typeface="Arial"/>
                  <a:ea typeface="Arial"/>
                  <a:cs typeface="Arial"/>
                  <a:sym typeface="Arial"/>
                </a:rPr>
                <a:t>h1</a:t>
              </a:r>
              <a:r>
                <a:rPr lang="zh-TW" sz="1400" b="1" i="0" u="none" strike="noStrike" cap="none">
                  <a:solidFill>
                    <a:srgbClr val="2828AC"/>
                  </a:solidFill>
                  <a:latin typeface="Arial"/>
                  <a:ea typeface="Arial"/>
                  <a:cs typeface="Arial"/>
                  <a:sym typeface="Arial"/>
                </a:rPr>
                <a:t>.HeaderCerebrum_Name</a:t>
              </a:r>
              <a:endParaRPr sz="1400" b="1" i="0" u="none" strike="noStrike" cap="none">
                <a:solidFill>
                  <a:srgbClr val="2828AC"/>
                </a:solidFill>
                <a:latin typeface="Arial"/>
                <a:ea typeface="Arial"/>
                <a:cs typeface="Arial"/>
                <a:sym typeface="Arial"/>
              </a:endParaRPr>
            </a:p>
          </p:txBody>
        </p:sp>
      </p:grpSp>
      <p:grpSp>
        <p:nvGrpSpPr>
          <p:cNvPr id="1447" name="Google Shape;1447;p58"/>
          <p:cNvGrpSpPr/>
          <p:nvPr/>
        </p:nvGrpSpPr>
        <p:grpSpPr>
          <a:xfrm>
            <a:off x="-247986" y="6515264"/>
            <a:ext cx="12630486" cy="348553"/>
            <a:chOff x="-247986" y="6493492"/>
            <a:chExt cx="12630486" cy="348553"/>
          </a:xfrm>
        </p:grpSpPr>
        <p:sp>
          <p:nvSpPr>
            <p:cNvPr id="1448" name="Google Shape;1448;p5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449" name="Google Shape;1449;p5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450" name="Google Shape;1450;p5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451" name="Google Shape;1451;p5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452" name="Google Shape;1452;p58"/>
            <p:cNvSpPr/>
            <p:nvPr/>
          </p:nvSpPr>
          <p:spPr>
            <a:xfrm>
              <a:off x="2595190" y="6495579"/>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資料蒐集</a:t>
              </a:r>
              <a:endParaRPr/>
            </a:p>
          </p:txBody>
        </p:sp>
        <p:sp>
          <p:nvSpPr>
            <p:cNvPr id="1453" name="Google Shape;1453;p5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454" name="Google Shape;1454;p5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455" name="Google Shape;1455;p5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3"/>
                                        </p:tgtEl>
                                        <p:attrNameLst>
                                          <p:attrName>style.visibility</p:attrName>
                                        </p:attrNameLst>
                                      </p:cBhvr>
                                      <p:to>
                                        <p:strVal val="visible"/>
                                      </p:to>
                                    </p:set>
                                    <p:animEffect transition="in" filter="fade">
                                      <p:cBhvr>
                                        <p:cTn id="7" dur="500"/>
                                        <p:tgtEl>
                                          <p:spTgt spid="14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4"/>
                                        </p:tgtEl>
                                        <p:attrNameLst>
                                          <p:attrName>style.visibility</p:attrName>
                                        </p:attrNameLst>
                                      </p:cBhvr>
                                      <p:to>
                                        <p:strVal val="visible"/>
                                      </p:to>
                                    </p:set>
                                    <p:animEffect transition="in" filter="fade">
                                      <p:cBhvr>
                                        <p:cTn id="12" dur="500"/>
                                        <p:tgtEl>
                                          <p:spTgt spid="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6"/>
          <p:cNvPicPr preferRelativeResize="0">
            <a:picLocks noGrp="1"/>
          </p:cNvPicPr>
          <p:nvPr>
            <p:ph type="pic" idx="2"/>
          </p:nvPr>
        </p:nvPicPr>
        <p:blipFill rotWithShape="1">
          <a:blip r:embed="rId3">
            <a:alphaModFix/>
          </a:blip>
          <a:srcRect l="-570" t="6859" r="569" b="50000"/>
          <a:stretch/>
        </p:blipFill>
        <p:spPr>
          <a:xfrm>
            <a:off x="-69950" y="0"/>
            <a:ext cx="12261950" cy="3526739"/>
          </a:xfrm>
          <a:prstGeom prst="rect">
            <a:avLst/>
          </a:prstGeom>
          <a:solidFill>
            <a:srgbClr val="F2F2F2">
              <a:alpha val="45490"/>
            </a:srgbClr>
          </a:solidFill>
          <a:ln>
            <a:noFill/>
          </a:ln>
        </p:spPr>
      </p:pic>
      <p:sp>
        <p:nvSpPr>
          <p:cNvPr id="239" name="Google Shape;239;p6"/>
          <p:cNvSpPr/>
          <p:nvPr/>
        </p:nvSpPr>
        <p:spPr>
          <a:xfrm>
            <a:off x="-69950" y="351148"/>
            <a:ext cx="3556000" cy="2298391"/>
          </a:xfrm>
          <a:prstGeom prst="roundRect">
            <a:avLst>
              <a:gd name="adj" fmla="val 3081"/>
            </a:avLst>
          </a:prstGeom>
          <a:solidFill>
            <a:srgbClr val="FF6F41"/>
          </a:solidFill>
          <a:ln>
            <a:noFill/>
          </a:ln>
          <a:effectLst>
            <a:outerShdw blurRad="431800" dist="190500" dir="5400000" sx="94000" sy="94000" algn="t" rotWithShape="0">
              <a:srgbClr val="0C0C0C">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28"/>
              <a:buFont typeface="Arial"/>
              <a:buNone/>
            </a:pPr>
            <a:endParaRPr sz="528" b="0" i="0" u="none" strike="noStrike" cap="none">
              <a:solidFill>
                <a:schemeClr val="lt1"/>
              </a:solidFill>
              <a:latin typeface="Arial"/>
              <a:ea typeface="Arial"/>
              <a:cs typeface="Arial"/>
              <a:sym typeface="Arial"/>
            </a:endParaRPr>
          </a:p>
        </p:txBody>
      </p:sp>
      <p:sp>
        <p:nvSpPr>
          <p:cNvPr id="240" name="Google Shape;240;p6"/>
          <p:cNvSpPr/>
          <p:nvPr/>
        </p:nvSpPr>
        <p:spPr>
          <a:xfrm>
            <a:off x="0" y="176905"/>
            <a:ext cx="9154036"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zh-TW" sz="16600" b="0" i="0" u="none" strike="noStrike" cap="none">
                <a:solidFill>
                  <a:srgbClr val="FFFFFF"/>
                </a:solidFill>
                <a:latin typeface="Teko"/>
                <a:ea typeface="Teko"/>
                <a:cs typeface="Teko"/>
                <a:sym typeface="Teko"/>
              </a:rPr>
              <a:t>CONTENT</a:t>
            </a:r>
            <a:endParaRPr sz="1400" b="0" i="0" u="none" strike="noStrike" cap="none">
              <a:solidFill>
                <a:srgbClr val="000000"/>
              </a:solidFill>
              <a:latin typeface="Arial"/>
              <a:ea typeface="Arial"/>
              <a:cs typeface="Arial"/>
              <a:sym typeface="Arial"/>
            </a:endParaRPr>
          </a:p>
        </p:txBody>
      </p:sp>
      <p:sp>
        <p:nvSpPr>
          <p:cNvPr id="241" name="Google Shape;241;p6"/>
          <p:cNvSpPr txBox="1"/>
          <p:nvPr/>
        </p:nvSpPr>
        <p:spPr>
          <a:xfrm>
            <a:off x="2111826" y="3831540"/>
            <a:ext cx="3775029" cy="584735"/>
          </a:xfrm>
          <a:prstGeom prst="rect">
            <a:avLst/>
          </a:prstGeom>
          <a:noFill/>
          <a:ln>
            <a:noFill/>
          </a:ln>
        </p:spPr>
        <p:txBody>
          <a:bodyPr spcFirstLastPara="1" wrap="square" lIns="108000" tIns="45700" rIns="108000"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1. 專題介紹</a:t>
            </a:r>
            <a:endParaRPr sz="3200" b="1" i="0" u="none" strike="noStrike" cap="none">
              <a:solidFill>
                <a:srgbClr val="262626"/>
              </a:solidFill>
              <a:latin typeface="Arial"/>
              <a:ea typeface="Arial"/>
              <a:cs typeface="Arial"/>
              <a:sym typeface="Arial"/>
            </a:endParaRPr>
          </a:p>
        </p:txBody>
      </p:sp>
      <p:sp>
        <p:nvSpPr>
          <p:cNvPr id="242" name="Google Shape;242;p6"/>
          <p:cNvSpPr txBox="1"/>
          <p:nvPr/>
        </p:nvSpPr>
        <p:spPr>
          <a:xfrm>
            <a:off x="2111826" y="4478738"/>
            <a:ext cx="2416632" cy="584775"/>
          </a:xfrm>
          <a:prstGeom prst="rect">
            <a:avLst/>
          </a:prstGeom>
          <a:noFill/>
          <a:ln>
            <a:noFill/>
          </a:ln>
        </p:spPr>
        <p:txBody>
          <a:bodyPr spcFirstLastPara="1" wrap="square" lIns="108000" tIns="45700" rIns="108000"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2. 環境建置</a:t>
            </a:r>
            <a:endParaRPr sz="3200" b="1" i="0" u="none" strike="noStrike" cap="none">
              <a:solidFill>
                <a:srgbClr val="262626"/>
              </a:solidFill>
              <a:latin typeface="Arial"/>
              <a:ea typeface="Arial"/>
              <a:cs typeface="Arial"/>
              <a:sym typeface="Arial"/>
            </a:endParaRPr>
          </a:p>
        </p:txBody>
      </p:sp>
      <p:sp>
        <p:nvSpPr>
          <p:cNvPr id="243" name="Google Shape;243;p6"/>
          <p:cNvSpPr txBox="1"/>
          <p:nvPr/>
        </p:nvSpPr>
        <p:spPr>
          <a:xfrm>
            <a:off x="2111826" y="5106639"/>
            <a:ext cx="3025668" cy="584735"/>
          </a:xfrm>
          <a:prstGeom prst="rect">
            <a:avLst/>
          </a:prstGeom>
          <a:noFill/>
          <a:ln>
            <a:noFill/>
          </a:ln>
        </p:spPr>
        <p:txBody>
          <a:bodyPr spcFirstLastPara="1" wrap="square" lIns="108000" tIns="45700" rIns="108000"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3. 資料蒐集</a:t>
            </a:r>
            <a:endParaRPr sz="3200" b="1" i="0" u="none" strike="noStrike" cap="none">
              <a:solidFill>
                <a:srgbClr val="262626"/>
              </a:solidFill>
              <a:latin typeface="Arial"/>
              <a:ea typeface="Arial"/>
              <a:cs typeface="Arial"/>
              <a:sym typeface="Arial"/>
            </a:endParaRPr>
          </a:p>
        </p:txBody>
      </p:sp>
      <p:sp>
        <p:nvSpPr>
          <p:cNvPr id="244" name="Google Shape;244;p6"/>
          <p:cNvSpPr txBox="1"/>
          <p:nvPr/>
        </p:nvSpPr>
        <p:spPr>
          <a:xfrm>
            <a:off x="6690337" y="3831539"/>
            <a:ext cx="3025668" cy="584735"/>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5. 資料分析 </a:t>
            </a:r>
            <a:endParaRPr sz="3200" b="1" i="0" u="none" strike="noStrike" cap="none">
              <a:solidFill>
                <a:srgbClr val="262626"/>
              </a:solidFill>
              <a:latin typeface="Arial"/>
              <a:ea typeface="Arial"/>
              <a:cs typeface="Arial"/>
              <a:sym typeface="Arial"/>
            </a:endParaRPr>
          </a:p>
        </p:txBody>
      </p:sp>
      <p:sp>
        <p:nvSpPr>
          <p:cNvPr id="245" name="Google Shape;245;p6"/>
          <p:cNvSpPr txBox="1"/>
          <p:nvPr/>
        </p:nvSpPr>
        <p:spPr>
          <a:xfrm>
            <a:off x="6690337" y="4480615"/>
            <a:ext cx="3025668" cy="584735"/>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6. 模型建置 </a:t>
            </a:r>
            <a:endParaRPr sz="3200" b="1" i="0" u="none" strike="noStrike" cap="none">
              <a:solidFill>
                <a:srgbClr val="262626"/>
              </a:solidFill>
              <a:latin typeface="Arial"/>
              <a:ea typeface="Arial"/>
              <a:cs typeface="Arial"/>
              <a:sym typeface="Arial"/>
            </a:endParaRPr>
          </a:p>
        </p:txBody>
      </p:sp>
      <p:sp>
        <p:nvSpPr>
          <p:cNvPr id="246" name="Google Shape;246;p6"/>
          <p:cNvSpPr txBox="1"/>
          <p:nvPr/>
        </p:nvSpPr>
        <p:spPr>
          <a:xfrm>
            <a:off x="6690336" y="5106638"/>
            <a:ext cx="4216035" cy="584735"/>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7. 網頁架構與視覺化</a:t>
            </a:r>
            <a:endParaRPr/>
          </a:p>
        </p:txBody>
      </p:sp>
      <p:sp>
        <p:nvSpPr>
          <p:cNvPr id="247" name="Google Shape;247;p6"/>
          <p:cNvSpPr txBox="1"/>
          <p:nvPr/>
        </p:nvSpPr>
        <p:spPr>
          <a:xfrm>
            <a:off x="2111826" y="5734918"/>
            <a:ext cx="3025668" cy="584735"/>
          </a:xfrm>
          <a:prstGeom prst="rect">
            <a:avLst/>
          </a:prstGeom>
          <a:noFill/>
          <a:ln>
            <a:noFill/>
          </a:ln>
        </p:spPr>
        <p:txBody>
          <a:bodyPr spcFirstLastPara="1" wrap="square" lIns="108000" tIns="45700" rIns="108000"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4. 資料清整</a:t>
            </a:r>
            <a:endParaRPr sz="3200" b="1" i="0" u="none" strike="noStrike" cap="none">
              <a:solidFill>
                <a:srgbClr val="262626"/>
              </a:solidFill>
              <a:latin typeface="Arial"/>
              <a:ea typeface="Arial"/>
              <a:cs typeface="Arial"/>
              <a:sym typeface="Arial"/>
            </a:endParaRPr>
          </a:p>
        </p:txBody>
      </p:sp>
      <p:sp>
        <p:nvSpPr>
          <p:cNvPr id="248" name="Google Shape;248;p6"/>
          <p:cNvSpPr txBox="1"/>
          <p:nvPr/>
        </p:nvSpPr>
        <p:spPr>
          <a:xfrm>
            <a:off x="6690337" y="5734918"/>
            <a:ext cx="4216035" cy="584735"/>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262626"/>
                </a:solidFill>
                <a:latin typeface="Arial"/>
                <a:ea typeface="Arial"/>
                <a:cs typeface="Arial"/>
                <a:sym typeface="Arial"/>
              </a:rPr>
              <a:t>8. 總結與未來展望</a:t>
            </a:r>
            <a:endParaRPr sz="3200" b="1" i="0" u="none" strike="noStrike" cap="none">
              <a:solidFill>
                <a:srgbClr val="262626"/>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79"/>
          <p:cNvSpPr txBox="1"/>
          <p:nvPr/>
        </p:nvSpPr>
        <p:spPr>
          <a:xfrm>
            <a:off x="2076448" y="2773118"/>
            <a:ext cx="3262432"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資料清整</a:t>
            </a:r>
            <a:endParaRPr sz="6000" b="1" i="0" u="none" strike="noStrike" cap="none">
              <a:solidFill>
                <a:srgbClr val="FFFFFF"/>
              </a:solidFill>
              <a:latin typeface="Arial"/>
              <a:ea typeface="Arial"/>
              <a:cs typeface="Arial"/>
              <a:sym typeface="Arial"/>
            </a:endParaRPr>
          </a:p>
        </p:txBody>
      </p:sp>
      <p:pic>
        <p:nvPicPr>
          <p:cNvPr id="1462" name="Google Shape;1462;p79"/>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1463" name="Google Shape;1463;p79"/>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04</a:t>
            </a:r>
            <a:endParaRPr sz="16600" b="0" i="0" u="none" strike="noStrike" cap="none">
              <a:solidFill>
                <a:srgbClr val="FFFFFF"/>
              </a:solidFill>
              <a:latin typeface="Teko"/>
              <a:ea typeface="Teko"/>
              <a:cs typeface="Teko"/>
              <a:sym typeface="Teko"/>
            </a:endParaRPr>
          </a:p>
        </p:txBody>
      </p:sp>
      <p:sp>
        <p:nvSpPr>
          <p:cNvPr id="1464" name="Google Shape;1464;p7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grpSp>
        <p:nvGrpSpPr>
          <p:cNvPr id="1470" name="Google Shape;1470;p2"/>
          <p:cNvGrpSpPr/>
          <p:nvPr/>
        </p:nvGrpSpPr>
        <p:grpSpPr>
          <a:xfrm>
            <a:off x="171450" y="468189"/>
            <a:ext cx="6616971" cy="707886"/>
            <a:chOff x="171450" y="636516"/>
            <a:chExt cx="6616971" cy="707886"/>
          </a:xfrm>
        </p:grpSpPr>
        <p:sp>
          <p:nvSpPr>
            <p:cNvPr id="1471" name="Google Shape;1471;p2"/>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資料清整－入境分析</a:t>
              </a:r>
              <a:endParaRPr sz="4000" b="1" i="0" u="none" strike="noStrike" cap="none">
                <a:solidFill>
                  <a:srgbClr val="262626"/>
                </a:solidFill>
                <a:latin typeface="Arial"/>
                <a:ea typeface="Arial"/>
                <a:cs typeface="Arial"/>
                <a:sym typeface="Arial"/>
              </a:endParaRPr>
            </a:p>
          </p:txBody>
        </p:sp>
        <p:sp>
          <p:nvSpPr>
            <p:cNvPr id="1472" name="Google Shape;1472;p2"/>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1473" name="Google Shape;1473;p2"/>
          <p:cNvGrpSpPr/>
          <p:nvPr/>
        </p:nvGrpSpPr>
        <p:grpSpPr>
          <a:xfrm>
            <a:off x="513066" y="1456434"/>
            <a:ext cx="10938790" cy="666358"/>
            <a:chOff x="513066" y="1456434"/>
            <a:chExt cx="10938790" cy="666358"/>
          </a:xfrm>
        </p:grpSpPr>
        <p:sp>
          <p:nvSpPr>
            <p:cNvPr id="1474" name="Google Shape;1474;p2"/>
            <p:cNvSpPr/>
            <p:nvPr/>
          </p:nvSpPr>
          <p:spPr>
            <a:xfrm>
              <a:off x="513066" y="1643992"/>
              <a:ext cx="10938790" cy="478800"/>
            </a:xfrm>
            <a:prstGeom prst="roundRect">
              <a:avLst>
                <a:gd name="adj" fmla="val 16667"/>
              </a:avLst>
            </a:prstGeom>
            <a:solidFill>
              <a:schemeClr val="lt1"/>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
            <p:cNvSpPr/>
            <p:nvPr/>
          </p:nvSpPr>
          <p:spPr>
            <a:xfrm>
              <a:off x="1060005" y="1456434"/>
              <a:ext cx="7657153" cy="467998"/>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
            <p:cNvSpPr txBox="1"/>
            <p:nvPr/>
          </p:nvSpPr>
          <p:spPr>
            <a:xfrm>
              <a:off x="1082851" y="1479280"/>
              <a:ext cx="7611461" cy="422306"/>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先觀察表格樣式</a:t>
              </a:r>
              <a:endParaRPr sz="2000" b="1" i="0" u="none" strike="noStrike" cap="none">
                <a:solidFill>
                  <a:schemeClr val="lt1"/>
                </a:solidFill>
                <a:latin typeface="Microsoft JhengHei"/>
                <a:ea typeface="Microsoft JhengHei"/>
                <a:cs typeface="Microsoft JhengHei"/>
                <a:sym typeface="Microsoft JhengHei"/>
              </a:endParaRPr>
            </a:p>
          </p:txBody>
        </p:sp>
      </p:grpSp>
      <p:grpSp>
        <p:nvGrpSpPr>
          <p:cNvPr id="1477" name="Google Shape;1477;p2"/>
          <p:cNvGrpSpPr/>
          <p:nvPr/>
        </p:nvGrpSpPr>
        <p:grpSpPr>
          <a:xfrm>
            <a:off x="513066" y="2225392"/>
            <a:ext cx="10938790" cy="2222459"/>
            <a:chOff x="513066" y="2225392"/>
            <a:chExt cx="10938790" cy="2222459"/>
          </a:xfrm>
        </p:grpSpPr>
        <p:sp>
          <p:nvSpPr>
            <p:cNvPr id="1478" name="Google Shape;1478;p2"/>
            <p:cNvSpPr/>
            <p:nvPr/>
          </p:nvSpPr>
          <p:spPr>
            <a:xfrm>
              <a:off x="513066" y="2412951"/>
              <a:ext cx="10938790" cy="2034900"/>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
            <p:cNvSpPr txBox="1"/>
            <p:nvPr/>
          </p:nvSpPr>
          <p:spPr>
            <a:xfrm>
              <a:off x="612402" y="2512287"/>
              <a:ext cx="10740118" cy="1836228"/>
            </a:xfrm>
            <a:prstGeom prst="rect">
              <a:avLst/>
            </a:prstGeom>
            <a:noFill/>
            <a:ln>
              <a:noFill/>
            </a:ln>
          </p:spPr>
          <p:txBody>
            <a:bodyPr spcFirstLastPara="1" wrap="square" lIns="848950" tIns="395725" rIns="848950" bIns="135125" anchor="ctr" anchorCtr="0">
              <a:noAutofit/>
            </a:bodyPr>
            <a:lstStyle/>
            <a:p>
              <a:pPr marL="171450" marR="0" lvl="1" indent="-171450" algn="l" rtl="0">
                <a:lnSpc>
                  <a:spcPct val="150000"/>
                </a:lnSpc>
                <a:spcBef>
                  <a:spcPts val="0"/>
                </a:spcBef>
                <a:spcAft>
                  <a:spcPts val="0"/>
                </a:spcAft>
                <a:buClr>
                  <a:srgbClr val="000000"/>
                </a:buClr>
                <a:buSzPts val="1900"/>
                <a:buFont typeface="Arial"/>
                <a:buChar char="•"/>
              </a:pPr>
              <a:r>
                <a:rPr lang="zh-TW" sz="1900" b="0" i="0" u="none" strike="noStrike" cap="none">
                  <a:solidFill>
                    <a:srgbClr val="000000"/>
                  </a:solidFill>
                  <a:latin typeface="Microsoft JhengHei"/>
                  <a:ea typeface="Microsoft JhengHei"/>
                  <a:cs typeface="Microsoft JhengHei"/>
                  <a:sym typeface="Microsoft JhengHei"/>
                </a:rPr>
                <a:t>處理NaN值</a:t>
              </a:r>
              <a:endParaRPr sz="1400" b="0" i="0" u="none" strike="noStrike" cap="none">
                <a:solidFill>
                  <a:srgbClr val="000000"/>
                </a:solidFill>
                <a:latin typeface="Arial"/>
                <a:ea typeface="Arial"/>
                <a:cs typeface="Arial"/>
                <a:sym typeface="Arial"/>
              </a:endParaRPr>
            </a:p>
            <a:p>
              <a:pPr marL="171450" marR="0" lvl="1" indent="-171450" algn="l" rtl="0">
                <a:lnSpc>
                  <a:spcPct val="150000"/>
                </a:lnSpc>
                <a:spcBef>
                  <a:spcPts val="285"/>
                </a:spcBef>
                <a:spcAft>
                  <a:spcPts val="0"/>
                </a:spcAft>
                <a:buClr>
                  <a:srgbClr val="000000"/>
                </a:buClr>
                <a:buSzPts val="1900"/>
                <a:buFont typeface="Arial"/>
                <a:buChar char="•"/>
              </a:pPr>
              <a:r>
                <a:rPr lang="zh-TW" sz="1900" b="0" i="0" u="none" strike="noStrike" cap="none">
                  <a:solidFill>
                    <a:srgbClr val="000000"/>
                  </a:solidFill>
                  <a:latin typeface="Microsoft JhengHei"/>
                  <a:ea typeface="Microsoft JhengHei"/>
                  <a:cs typeface="Microsoft JhengHei"/>
                  <a:sym typeface="Microsoft JhengHei"/>
                </a:rPr>
                <a:t>新增需要的欄位(例如:時間)</a:t>
              </a:r>
              <a:endParaRPr sz="1900" b="0" i="0" u="none" strike="noStrike" cap="none">
                <a:solidFill>
                  <a:srgbClr val="000000"/>
                </a:solidFill>
                <a:latin typeface="Microsoft JhengHei"/>
                <a:ea typeface="Microsoft JhengHei"/>
                <a:cs typeface="Microsoft JhengHei"/>
                <a:sym typeface="Microsoft JhengHei"/>
              </a:endParaRPr>
            </a:p>
            <a:p>
              <a:pPr marL="171450" marR="0" lvl="1" indent="-171450" algn="l" rtl="0">
                <a:lnSpc>
                  <a:spcPct val="150000"/>
                </a:lnSpc>
                <a:spcBef>
                  <a:spcPts val="285"/>
                </a:spcBef>
                <a:spcAft>
                  <a:spcPts val="0"/>
                </a:spcAft>
                <a:buClr>
                  <a:srgbClr val="000000"/>
                </a:buClr>
                <a:buSzPts val="1900"/>
                <a:buFont typeface="Arial"/>
                <a:buChar char="•"/>
              </a:pPr>
              <a:r>
                <a:rPr lang="zh-TW" sz="1900" b="0" i="0" u="none" strike="noStrike" cap="none">
                  <a:solidFill>
                    <a:srgbClr val="000000"/>
                  </a:solidFill>
                  <a:latin typeface="Microsoft JhengHei"/>
                  <a:ea typeface="Microsoft JhengHei"/>
                  <a:cs typeface="Microsoft JhengHei"/>
                  <a:sym typeface="Microsoft JhengHei"/>
                </a:rPr>
                <a:t>更改資料呈現、排列方式</a:t>
              </a:r>
              <a:endParaRPr sz="1400" b="0" i="0" u="none" strike="noStrike" cap="none">
                <a:solidFill>
                  <a:srgbClr val="000000"/>
                </a:solidFill>
                <a:latin typeface="Arial"/>
                <a:ea typeface="Arial"/>
                <a:cs typeface="Arial"/>
                <a:sym typeface="Arial"/>
              </a:endParaRPr>
            </a:p>
          </p:txBody>
        </p:sp>
        <p:sp>
          <p:nvSpPr>
            <p:cNvPr id="1480" name="Google Shape;1480;p2"/>
            <p:cNvSpPr/>
            <p:nvPr/>
          </p:nvSpPr>
          <p:spPr>
            <a:xfrm>
              <a:off x="1060005" y="2225392"/>
              <a:ext cx="7657153" cy="467998"/>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
            <p:cNvSpPr txBox="1"/>
            <p:nvPr/>
          </p:nvSpPr>
          <p:spPr>
            <a:xfrm>
              <a:off x="1082851" y="2248238"/>
              <a:ext cx="7611461" cy="422306"/>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Microsoft JhengHei"/>
                  <a:ea typeface="Microsoft JhengHei"/>
                  <a:cs typeface="Microsoft JhengHei"/>
                  <a:sym typeface="Microsoft JhengHei"/>
                </a:rPr>
                <a:t>去除不必要的資料，讓資料更完整、更好閱讀</a:t>
              </a:r>
              <a:endParaRPr sz="1400" b="0" i="0" u="none" strike="noStrike" cap="none">
                <a:solidFill>
                  <a:srgbClr val="000000"/>
                </a:solidFill>
                <a:latin typeface="Arial"/>
                <a:ea typeface="Arial"/>
                <a:cs typeface="Arial"/>
                <a:sym typeface="Arial"/>
              </a:endParaRPr>
            </a:p>
          </p:txBody>
        </p:sp>
      </p:grpSp>
      <p:grpSp>
        <p:nvGrpSpPr>
          <p:cNvPr id="1482" name="Google Shape;1482;p2"/>
          <p:cNvGrpSpPr/>
          <p:nvPr/>
        </p:nvGrpSpPr>
        <p:grpSpPr>
          <a:xfrm>
            <a:off x="513066" y="4550451"/>
            <a:ext cx="10938790" cy="666358"/>
            <a:chOff x="513066" y="4550451"/>
            <a:chExt cx="10938790" cy="666358"/>
          </a:xfrm>
        </p:grpSpPr>
        <p:sp>
          <p:nvSpPr>
            <p:cNvPr id="1483" name="Google Shape;1483;p2"/>
            <p:cNvSpPr/>
            <p:nvPr/>
          </p:nvSpPr>
          <p:spPr>
            <a:xfrm>
              <a:off x="513066" y="4738009"/>
              <a:ext cx="10938790" cy="478800"/>
            </a:xfrm>
            <a:prstGeom prst="roundRect">
              <a:avLst>
                <a:gd name="adj" fmla="val 16667"/>
              </a:avLst>
            </a:prstGeom>
            <a:solidFill>
              <a:schemeClr val="lt1"/>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
            <p:cNvSpPr/>
            <p:nvPr/>
          </p:nvSpPr>
          <p:spPr>
            <a:xfrm>
              <a:off x="1060005" y="4550451"/>
              <a:ext cx="7657153" cy="467998"/>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
            <p:cNvSpPr txBox="1"/>
            <p:nvPr/>
          </p:nvSpPr>
          <p:spPr>
            <a:xfrm>
              <a:off x="1082851" y="4573297"/>
              <a:ext cx="7611461" cy="422306"/>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Microsoft JhengHei"/>
                  <a:ea typeface="Microsoft JhengHei"/>
                  <a:cs typeface="Microsoft JhengHei"/>
                  <a:sym typeface="Microsoft JhengHei"/>
                </a:rPr>
                <a:t>合併所有資料</a:t>
              </a:r>
              <a:endParaRPr sz="1400" b="0" i="0" u="none" strike="noStrike" cap="none">
                <a:solidFill>
                  <a:srgbClr val="000000"/>
                </a:solidFill>
                <a:latin typeface="Arial"/>
                <a:ea typeface="Arial"/>
                <a:cs typeface="Arial"/>
                <a:sym typeface="Arial"/>
              </a:endParaRPr>
            </a:p>
          </p:txBody>
        </p:sp>
      </p:grpSp>
      <p:grpSp>
        <p:nvGrpSpPr>
          <p:cNvPr id="1486" name="Google Shape;1486;p2"/>
          <p:cNvGrpSpPr/>
          <p:nvPr/>
        </p:nvGrpSpPr>
        <p:grpSpPr>
          <a:xfrm>
            <a:off x="513066" y="5319409"/>
            <a:ext cx="10938790" cy="666358"/>
            <a:chOff x="513066" y="5319409"/>
            <a:chExt cx="10938790" cy="666358"/>
          </a:xfrm>
        </p:grpSpPr>
        <p:sp>
          <p:nvSpPr>
            <p:cNvPr id="1487" name="Google Shape;1487;p2"/>
            <p:cNvSpPr/>
            <p:nvPr/>
          </p:nvSpPr>
          <p:spPr>
            <a:xfrm>
              <a:off x="513066" y="5506967"/>
              <a:ext cx="10938790" cy="478800"/>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
            <p:cNvSpPr/>
            <p:nvPr/>
          </p:nvSpPr>
          <p:spPr>
            <a:xfrm>
              <a:off x="1060005" y="5319409"/>
              <a:ext cx="7657153" cy="467998"/>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
            <p:cNvSpPr txBox="1"/>
            <p:nvPr/>
          </p:nvSpPr>
          <p:spPr>
            <a:xfrm>
              <a:off x="1082851" y="5342255"/>
              <a:ext cx="7611461" cy="422306"/>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Microsoft JhengHei"/>
                  <a:ea typeface="Microsoft JhengHei"/>
                  <a:cs typeface="Microsoft JhengHei"/>
                  <a:sym typeface="Microsoft JhengHei"/>
                </a:rPr>
                <a:t>將欄位名稱改為英文，以便匯入資料庫</a:t>
              </a:r>
              <a:endParaRPr sz="1400" b="0" i="0" u="none" strike="noStrike" cap="none">
                <a:solidFill>
                  <a:srgbClr val="000000"/>
                </a:solidFill>
                <a:latin typeface="Arial"/>
                <a:ea typeface="Arial"/>
                <a:cs typeface="Arial"/>
                <a:sym typeface="Arial"/>
              </a:endParaRPr>
            </a:p>
          </p:txBody>
        </p:sp>
      </p:grpSp>
      <p:sp>
        <p:nvSpPr>
          <p:cNvPr id="1490" name="Google Shape;1490;p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491" name="Google Shape;1491;p2"/>
          <p:cNvGrpSpPr/>
          <p:nvPr/>
        </p:nvGrpSpPr>
        <p:grpSpPr>
          <a:xfrm>
            <a:off x="-247986" y="6515264"/>
            <a:ext cx="12630486" cy="348553"/>
            <a:chOff x="-247986" y="6493492"/>
            <a:chExt cx="12630486" cy="348553"/>
          </a:xfrm>
        </p:grpSpPr>
        <p:sp>
          <p:nvSpPr>
            <p:cNvPr id="1492" name="Google Shape;1492;p2"/>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493" name="Google Shape;1493;p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494" name="Google Shape;1494;p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495" name="Google Shape;1495;p2"/>
            <p:cNvSpPr/>
            <p:nvPr/>
          </p:nvSpPr>
          <p:spPr>
            <a:xfrm>
              <a:off x="4014042" y="6495814"/>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資料清整</a:t>
              </a:r>
              <a:endParaRPr/>
            </a:p>
          </p:txBody>
        </p:sp>
        <p:sp>
          <p:nvSpPr>
            <p:cNvPr id="1496" name="Google Shape;1496;p2"/>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497" name="Google Shape;1497;p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498" name="Google Shape;1498;p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499" name="Google Shape;1499;p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3"/>
                                        </p:tgtEl>
                                        <p:attrNameLst>
                                          <p:attrName>style.visibility</p:attrName>
                                        </p:attrNameLst>
                                      </p:cBhvr>
                                      <p:to>
                                        <p:strVal val="visible"/>
                                      </p:to>
                                    </p:set>
                                    <p:animEffect transition="in" filter="fade">
                                      <p:cBhvr>
                                        <p:cTn id="7" dur="1000"/>
                                        <p:tgtEl>
                                          <p:spTgt spid="1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7"/>
                                        </p:tgtEl>
                                        <p:attrNameLst>
                                          <p:attrName>style.visibility</p:attrName>
                                        </p:attrNameLst>
                                      </p:cBhvr>
                                      <p:to>
                                        <p:strVal val="visible"/>
                                      </p:to>
                                    </p:set>
                                    <p:animEffect transition="in" filter="fade">
                                      <p:cBhvr>
                                        <p:cTn id="12" dur="1000"/>
                                        <p:tgtEl>
                                          <p:spTgt spid="14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2"/>
                                        </p:tgtEl>
                                        <p:attrNameLst>
                                          <p:attrName>style.visibility</p:attrName>
                                        </p:attrNameLst>
                                      </p:cBhvr>
                                      <p:to>
                                        <p:strVal val="visible"/>
                                      </p:to>
                                    </p:set>
                                    <p:animEffect transition="in" filter="fade">
                                      <p:cBhvr>
                                        <p:cTn id="17" dur="1000"/>
                                        <p:tgtEl>
                                          <p:spTgt spid="14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6"/>
                                        </p:tgtEl>
                                        <p:attrNameLst>
                                          <p:attrName>style.visibility</p:attrName>
                                        </p:attrNameLst>
                                      </p:cBhvr>
                                      <p:to>
                                        <p:strVal val="visible"/>
                                      </p:to>
                                    </p:set>
                                    <p:animEffect transition="in" filter="fade">
                                      <p:cBhvr>
                                        <p:cTn id="22" dur="1000"/>
                                        <p:tgtEl>
                                          <p:spTgt spid="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pSp>
        <p:nvGrpSpPr>
          <p:cNvPr id="1505" name="Google Shape;1505;p9"/>
          <p:cNvGrpSpPr/>
          <p:nvPr/>
        </p:nvGrpSpPr>
        <p:grpSpPr>
          <a:xfrm>
            <a:off x="513066" y="1393233"/>
            <a:ext cx="10938790" cy="1119913"/>
            <a:chOff x="513066" y="1393233"/>
            <a:chExt cx="10938790" cy="1119913"/>
          </a:xfrm>
        </p:grpSpPr>
        <p:sp>
          <p:nvSpPr>
            <p:cNvPr id="1506" name="Google Shape;1506;p9"/>
            <p:cNvSpPr/>
            <p:nvPr/>
          </p:nvSpPr>
          <p:spPr>
            <a:xfrm>
              <a:off x="513066" y="1698872"/>
              <a:ext cx="10938790" cy="814274"/>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9"/>
            <p:cNvSpPr txBox="1"/>
            <p:nvPr/>
          </p:nvSpPr>
          <p:spPr>
            <a:xfrm>
              <a:off x="552816" y="1738622"/>
              <a:ext cx="10859290" cy="734774"/>
            </a:xfrm>
            <a:prstGeom prst="rect">
              <a:avLst/>
            </a:prstGeom>
            <a:noFill/>
            <a:ln>
              <a:noFill/>
            </a:ln>
          </p:spPr>
          <p:txBody>
            <a:bodyPr spcFirstLastPara="1" wrap="square" lIns="848950" tIns="229100" rIns="848950" bIns="128000" anchor="ctr"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zh-TW" sz="1800" b="0" i="0" u="none" strike="noStrike" cap="none">
                  <a:solidFill>
                    <a:schemeClr val="dk1"/>
                  </a:solidFill>
                  <a:latin typeface="Microsoft JhengHei"/>
                  <a:ea typeface="Microsoft JhengHei"/>
                  <a:cs typeface="Microsoft JhengHei"/>
                  <a:sym typeface="Microsoft JhengHei"/>
                </a:rPr>
                <a:t>沒意義的評論如: “none”, “nope”, “no”,“nil”,“無”,“沒有”, “沒有什麼“…等</a:t>
              </a:r>
              <a:endParaRPr sz="1800" b="0" i="0" u="none" strike="noStrike" cap="none">
                <a:solidFill>
                  <a:schemeClr val="dk1"/>
                </a:solidFill>
                <a:latin typeface="Microsoft JhengHei"/>
                <a:ea typeface="Microsoft JhengHei"/>
                <a:cs typeface="Microsoft JhengHei"/>
                <a:sym typeface="Microsoft JhengHei"/>
              </a:endParaRPr>
            </a:p>
          </p:txBody>
        </p:sp>
        <p:sp>
          <p:nvSpPr>
            <p:cNvPr id="1508" name="Google Shape;1508;p9"/>
            <p:cNvSpPr/>
            <p:nvPr/>
          </p:nvSpPr>
          <p:spPr>
            <a:xfrm>
              <a:off x="1060005" y="1393233"/>
              <a:ext cx="7657153" cy="467999"/>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9"/>
            <p:cNvSpPr txBox="1"/>
            <p:nvPr/>
          </p:nvSpPr>
          <p:spPr>
            <a:xfrm>
              <a:off x="1082851" y="1416079"/>
              <a:ext cx="7611461" cy="422307"/>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刪除NaN和沒意義的空評論</a:t>
              </a:r>
              <a:endParaRPr sz="2000" b="1" i="0" u="none" strike="noStrike" cap="none">
                <a:solidFill>
                  <a:schemeClr val="lt1"/>
                </a:solidFill>
                <a:latin typeface="Microsoft JhengHei"/>
                <a:ea typeface="Microsoft JhengHei"/>
                <a:cs typeface="Microsoft JhengHei"/>
                <a:sym typeface="Microsoft JhengHei"/>
              </a:endParaRPr>
            </a:p>
          </p:txBody>
        </p:sp>
      </p:grpSp>
      <p:grpSp>
        <p:nvGrpSpPr>
          <p:cNvPr id="1510" name="Google Shape;1510;p9"/>
          <p:cNvGrpSpPr/>
          <p:nvPr/>
        </p:nvGrpSpPr>
        <p:grpSpPr>
          <a:xfrm>
            <a:off x="513066" y="2572547"/>
            <a:ext cx="10938790" cy="1380315"/>
            <a:chOff x="513066" y="2572547"/>
            <a:chExt cx="10938790" cy="1380315"/>
          </a:xfrm>
        </p:grpSpPr>
        <p:sp>
          <p:nvSpPr>
            <p:cNvPr id="1511" name="Google Shape;1511;p9"/>
            <p:cNvSpPr/>
            <p:nvPr/>
          </p:nvSpPr>
          <p:spPr>
            <a:xfrm>
              <a:off x="513066" y="2878187"/>
              <a:ext cx="10938790" cy="1074675"/>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9"/>
            <p:cNvSpPr txBox="1"/>
            <p:nvPr/>
          </p:nvSpPr>
          <p:spPr>
            <a:xfrm>
              <a:off x="575650" y="2940771"/>
              <a:ext cx="10813622" cy="956759"/>
            </a:xfrm>
            <a:prstGeom prst="rect">
              <a:avLst/>
            </a:prstGeom>
            <a:noFill/>
            <a:ln>
              <a:noFill/>
            </a:ln>
          </p:spPr>
          <p:txBody>
            <a:bodyPr spcFirstLastPara="1" wrap="square" lIns="848950" tIns="229100" rIns="848950" bIns="128000" anchor="ctr" anchorCtr="0">
              <a:noAutofit/>
            </a:bodyPr>
            <a:lstStyle/>
            <a:p>
              <a:pPr marL="171450" marR="0" lvl="1" indent="-171450" algn="l" rtl="0">
                <a:lnSpc>
                  <a:spcPct val="150000"/>
                </a:lnSpc>
                <a:spcBef>
                  <a:spcPts val="0"/>
                </a:spcBef>
                <a:spcAft>
                  <a:spcPts val="0"/>
                </a:spcAft>
                <a:buClr>
                  <a:srgbClr val="000000"/>
                </a:buClr>
                <a:buSzPts val="1800"/>
                <a:buFont typeface="Arial"/>
                <a:buChar char="•"/>
              </a:pPr>
              <a:r>
                <a:rPr lang="zh-TW" sz="1800" b="0" i="0" u="none" strike="noStrike" cap="none">
                  <a:solidFill>
                    <a:srgbClr val="000000"/>
                  </a:solidFill>
                  <a:latin typeface="Microsoft JhengHei"/>
                  <a:ea typeface="Microsoft JhengHei"/>
                  <a:cs typeface="Microsoft JhengHei"/>
                  <a:sym typeface="Microsoft JhengHei"/>
                </a:rPr>
                <a:t>運用</a:t>
              </a:r>
              <a:r>
                <a:rPr lang="zh-TW" sz="1800" b="0" i="0" u="none" strike="noStrike" cap="none">
                  <a:solidFill>
                    <a:srgbClr val="569CD6"/>
                  </a:solidFill>
                  <a:latin typeface="Consolas"/>
                  <a:ea typeface="Consolas"/>
                  <a:cs typeface="Consolas"/>
                  <a:sym typeface="Consolas"/>
                </a:rPr>
                <a:t>deep_translator</a:t>
              </a:r>
              <a:r>
                <a:rPr lang="zh-TW" sz="1800" b="0" i="0" u="none" strike="noStrike" cap="none">
                  <a:solidFill>
                    <a:srgbClr val="000000"/>
                  </a:solidFill>
                  <a:latin typeface="Microsoft JhengHei"/>
                  <a:ea typeface="Microsoft JhengHei"/>
                  <a:cs typeface="Microsoft JhengHei"/>
                  <a:sym typeface="Microsoft JhengHei"/>
                </a:rPr>
                <a:t>的</a:t>
              </a:r>
              <a:r>
                <a:rPr lang="zh-TW" sz="1800" b="0" i="0" u="none" strike="noStrike" cap="none">
                  <a:solidFill>
                    <a:srgbClr val="569CD6"/>
                  </a:solidFill>
                  <a:latin typeface="Consolas"/>
                  <a:ea typeface="Consolas"/>
                  <a:cs typeface="Consolas"/>
                  <a:sym typeface="Consolas"/>
                </a:rPr>
                <a:t>GoogleTranslator</a:t>
              </a:r>
              <a:r>
                <a:rPr lang="zh-TW" sz="1800" b="0" i="0" u="none" strike="noStrike" cap="none">
                  <a:solidFill>
                    <a:schemeClr val="dk1"/>
                  </a:solidFill>
                  <a:latin typeface="Microsoft JhengHei"/>
                  <a:ea typeface="Microsoft JhengHei"/>
                  <a:cs typeface="Microsoft JhengHei"/>
                  <a:sym typeface="Microsoft JhengHei"/>
                </a:rPr>
                <a:t>進行翻譯</a:t>
              </a:r>
              <a:endParaRPr sz="1800" b="0" i="0" u="none" strike="noStrike" cap="none">
                <a:solidFill>
                  <a:schemeClr val="dk1"/>
                </a:solidFill>
                <a:latin typeface="Microsoft JhengHei"/>
                <a:ea typeface="Microsoft JhengHei"/>
                <a:cs typeface="Microsoft JhengHei"/>
                <a:sym typeface="Microsoft JhengHei"/>
              </a:endParaRPr>
            </a:p>
            <a:p>
              <a:pPr marL="171450" marR="0" lvl="1" indent="-171450" algn="l" rtl="0">
                <a:lnSpc>
                  <a:spcPct val="150000"/>
                </a:lnSpc>
                <a:spcBef>
                  <a:spcPts val="270"/>
                </a:spcBef>
                <a:spcAft>
                  <a:spcPts val="0"/>
                </a:spcAft>
                <a:buClr>
                  <a:srgbClr val="000000"/>
                </a:buClr>
                <a:buSzPts val="1800"/>
                <a:buFont typeface="Arial"/>
                <a:buChar char="•"/>
              </a:pPr>
              <a:r>
                <a:rPr lang="zh-TW" sz="1800" b="0" i="0" u="none" strike="noStrike" cap="none">
                  <a:solidFill>
                    <a:srgbClr val="000000"/>
                  </a:solidFill>
                  <a:latin typeface="Microsoft JhengHei"/>
                  <a:ea typeface="Microsoft JhengHei"/>
                  <a:cs typeface="Microsoft JhengHei"/>
                  <a:sym typeface="Microsoft JhengHei"/>
                </a:rPr>
                <a:t>再用</a:t>
              </a:r>
              <a:r>
                <a:rPr lang="zh-TW" sz="1800" b="0" i="0" u="none" strike="noStrike" cap="none">
                  <a:solidFill>
                    <a:srgbClr val="569CD6"/>
                  </a:solidFill>
                  <a:latin typeface="Consolas"/>
                  <a:ea typeface="Consolas"/>
                  <a:cs typeface="Consolas"/>
                  <a:sym typeface="Consolas"/>
                </a:rPr>
                <a:t>OpenCC</a:t>
              </a:r>
              <a:r>
                <a:rPr lang="zh-TW" sz="1800" b="0" i="0" u="none" strike="noStrike" cap="none">
                  <a:solidFill>
                    <a:srgbClr val="000000"/>
                  </a:solidFill>
                  <a:latin typeface="Microsoft JhengHei"/>
                  <a:ea typeface="Microsoft JhengHei"/>
                  <a:cs typeface="Microsoft JhengHei"/>
                  <a:sym typeface="Microsoft JhengHei"/>
                </a:rPr>
                <a:t>將簡體中文翻譯成繁體中文</a:t>
              </a:r>
              <a:endParaRPr sz="1400" b="0" i="0" u="none" strike="noStrike" cap="none">
                <a:solidFill>
                  <a:srgbClr val="000000"/>
                </a:solidFill>
                <a:latin typeface="Arial"/>
                <a:ea typeface="Arial"/>
                <a:cs typeface="Arial"/>
                <a:sym typeface="Arial"/>
              </a:endParaRPr>
            </a:p>
          </p:txBody>
        </p:sp>
        <p:sp>
          <p:nvSpPr>
            <p:cNvPr id="1513" name="Google Shape;1513;p9"/>
            <p:cNvSpPr/>
            <p:nvPr/>
          </p:nvSpPr>
          <p:spPr>
            <a:xfrm>
              <a:off x="1060005" y="2572547"/>
              <a:ext cx="7657153" cy="467999"/>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9"/>
            <p:cNvSpPr txBox="1"/>
            <p:nvPr/>
          </p:nvSpPr>
          <p:spPr>
            <a:xfrm>
              <a:off x="1082851" y="2595393"/>
              <a:ext cx="7611461" cy="422307"/>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將文字轉為繁體中文</a:t>
              </a:r>
              <a:endParaRPr sz="1400" b="0" i="0" u="none" strike="noStrike" cap="none">
                <a:solidFill>
                  <a:srgbClr val="000000"/>
                </a:solidFill>
                <a:latin typeface="Arial"/>
                <a:ea typeface="Arial"/>
                <a:cs typeface="Arial"/>
                <a:sym typeface="Arial"/>
              </a:endParaRPr>
            </a:p>
          </p:txBody>
        </p:sp>
      </p:grpSp>
      <p:grpSp>
        <p:nvGrpSpPr>
          <p:cNvPr id="1515" name="Google Shape;1515;p9"/>
          <p:cNvGrpSpPr/>
          <p:nvPr/>
        </p:nvGrpSpPr>
        <p:grpSpPr>
          <a:xfrm>
            <a:off x="513066" y="4012803"/>
            <a:ext cx="10938790" cy="1119913"/>
            <a:chOff x="513066" y="4219637"/>
            <a:chExt cx="10938790" cy="1119913"/>
          </a:xfrm>
        </p:grpSpPr>
        <p:sp>
          <p:nvSpPr>
            <p:cNvPr id="1516" name="Google Shape;1516;p9"/>
            <p:cNvSpPr/>
            <p:nvPr/>
          </p:nvSpPr>
          <p:spPr>
            <a:xfrm>
              <a:off x="513066" y="4525276"/>
              <a:ext cx="10938790" cy="814274"/>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9"/>
            <p:cNvSpPr txBox="1"/>
            <p:nvPr/>
          </p:nvSpPr>
          <p:spPr>
            <a:xfrm>
              <a:off x="552816" y="4565026"/>
              <a:ext cx="10859290" cy="734774"/>
            </a:xfrm>
            <a:prstGeom prst="rect">
              <a:avLst/>
            </a:prstGeom>
            <a:noFill/>
            <a:ln>
              <a:noFill/>
            </a:ln>
          </p:spPr>
          <p:txBody>
            <a:bodyPr spcFirstLastPara="1" wrap="square" lIns="848950" tIns="229100" rIns="848950" bIns="128000" anchor="ctr"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zh-TW" sz="1800" b="0" i="0" u="none" strike="noStrike" cap="none">
                  <a:solidFill>
                    <a:srgbClr val="000000"/>
                  </a:solidFill>
                  <a:latin typeface="Microsoft JhengHei"/>
                  <a:ea typeface="Microsoft JhengHei"/>
                  <a:cs typeface="Microsoft JhengHei"/>
                  <a:sym typeface="Microsoft JhengHei"/>
                </a:rPr>
                <a:t>如cp值”, “cp質”, “cp職”, “cp直”,“cp植”, “cp“，取代成“</a:t>
              </a:r>
              <a:r>
                <a:rPr lang="zh-TW" sz="1800" b="1" i="0" u="none" strike="noStrike" cap="none">
                  <a:solidFill>
                    <a:srgbClr val="000000"/>
                  </a:solidFill>
                  <a:latin typeface="Microsoft JhengHei"/>
                  <a:ea typeface="Microsoft JhengHei"/>
                  <a:cs typeface="Microsoft JhengHei"/>
                  <a:sym typeface="Microsoft JhengHei"/>
                </a:rPr>
                <a:t>性價比</a:t>
              </a:r>
              <a:r>
                <a:rPr lang="zh-TW" sz="1800" b="0" i="0" u="none" strike="noStrike" cap="none">
                  <a:solidFill>
                    <a:srgbClr val="000000"/>
                  </a:solidFill>
                  <a:latin typeface="Microsoft JhengHei"/>
                  <a:ea typeface="Microsoft JhengHei"/>
                  <a:cs typeface="Microsoft JhengHei"/>
                  <a:sym typeface="Microsoft JhengHei"/>
                </a:rPr>
                <a:t>”</a:t>
              </a:r>
              <a:endParaRPr sz="1800" b="0" i="0" u="none" strike="noStrike" cap="none">
                <a:solidFill>
                  <a:srgbClr val="000000"/>
                </a:solidFill>
                <a:latin typeface="Microsoft JhengHei"/>
                <a:ea typeface="Microsoft JhengHei"/>
                <a:cs typeface="Microsoft JhengHei"/>
                <a:sym typeface="Microsoft JhengHei"/>
              </a:endParaRPr>
            </a:p>
          </p:txBody>
        </p:sp>
        <p:sp>
          <p:nvSpPr>
            <p:cNvPr id="1518" name="Google Shape;1518;p9"/>
            <p:cNvSpPr/>
            <p:nvPr/>
          </p:nvSpPr>
          <p:spPr>
            <a:xfrm>
              <a:off x="1060005" y="4219637"/>
              <a:ext cx="7657153" cy="467999"/>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9"/>
            <p:cNvSpPr txBox="1"/>
            <p:nvPr/>
          </p:nvSpPr>
          <p:spPr>
            <a:xfrm>
              <a:off x="1082851" y="4242483"/>
              <a:ext cx="7611461" cy="422307"/>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找出關鍵字並統一</a:t>
              </a:r>
              <a:endParaRPr sz="1400" b="0" i="0" u="none" strike="noStrike" cap="none">
                <a:solidFill>
                  <a:srgbClr val="000000"/>
                </a:solidFill>
                <a:latin typeface="Arial"/>
                <a:ea typeface="Arial"/>
                <a:cs typeface="Arial"/>
                <a:sym typeface="Arial"/>
              </a:endParaRPr>
            </a:p>
          </p:txBody>
        </p:sp>
      </p:grpSp>
      <p:grpSp>
        <p:nvGrpSpPr>
          <p:cNvPr id="1520" name="Google Shape;1520;p9"/>
          <p:cNvGrpSpPr/>
          <p:nvPr/>
        </p:nvGrpSpPr>
        <p:grpSpPr>
          <a:xfrm>
            <a:off x="513066" y="5192119"/>
            <a:ext cx="10938790" cy="1119913"/>
            <a:chOff x="513066" y="5398951"/>
            <a:chExt cx="10938790" cy="1119913"/>
          </a:xfrm>
        </p:grpSpPr>
        <p:sp>
          <p:nvSpPr>
            <p:cNvPr id="1521" name="Google Shape;1521;p9"/>
            <p:cNvSpPr/>
            <p:nvPr/>
          </p:nvSpPr>
          <p:spPr>
            <a:xfrm>
              <a:off x="513066" y="5704590"/>
              <a:ext cx="10938790" cy="814274"/>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9"/>
            <p:cNvSpPr txBox="1"/>
            <p:nvPr/>
          </p:nvSpPr>
          <p:spPr>
            <a:xfrm>
              <a:off x="552816" y="5744340"/>
              <a:ext cx="10859290" cy="734774"/>
            </a:xfrm>
            <a:prstGeom prst="rect">
              <a:avLst/>
            </a:prstGeom>
            <a:noFill/>
            <a:ln>
              <a:noFill/>
            </a:ln>
          </p:spPr>
          <p:txBody>
            <a:bodyPr spcFirstLastPara="1" wrap="square" lIns="848950" tIns="229100" rIns="848950" bIns="128000" anchor="ctr"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zh-TW" sz="1800" b="0" i="0" u="none" strike="noStrike" cap="none">
                  <a:solidFill>
                    <a:srgbClr val="000000"/>
                  </a:solidFill>
                  <a:latin typeface="Microsoft JhengHei"/>
                  <a:ea typeface="Microsoft JhengHei"/>
                  <a:cs typeface="Microsoft JhengHei"/>
                  <a:sym typeface="Microsoft JhengHei"/>
                </a:rPr>
                <a:t>中文正規</a:t>
              </a:r>
              <a:r>
                <a:rPr lang="zh-TW" sz="1800" b="0" i="0" u="none" strike="noStrike" cap="none">
                  <a:solidFill>
                    <a:schemeClr val="dk1"/>
                  </a:solidFill>
                  <a:latin typeface="Microsoft JhengHei"/>
                  <a:ea typeface="Microsoft JhengHei"/>
                  <a:cs typeface="Microsoft JhengHei"/>
                  <a:sym typeface="Microsoft JhengHei"/>
                </a:rPr>
                <a:t>表達式 </a:t>
              </a:r>
              <a:r>
                <a:rPr lang="zh-TW" sz="1800" b="0" i="0" u="none" strike="noStrike" cap="none">
                  <a:solidFill>
                    <a:srgbClr val="569CD6"/>
                  </a:solidFill>
                  <a:latin typeface="Consolas"/>
                  <a:ea typeface="Consolas"/>
                  <a:cs typeface="Consolas"/>
                  <a:sym typeface="Consolas"/>
                </a:rPr>
                <a:t>r</a:t>
              </a:r>
              <a:r>
                <a:rPr lang="zh-TW" sz="1800" b="0" i="0" u="none" strike="noStrike" cap="none">
                  <a:solidFill>
                    <a:srgbClr val="D16969"/>
                  </a:solidFill>
                  <a:latin typeface="Consolas"/>
                  <a:ea typeface="Consolas"/>
                  <a:cs typeface="Consolas"/>
                  <a:sym typeface="Consolas"/>
                </a:rPr>
                <a:t>'</a:t>
              </a:r>
              <a:r>
                <a:rPr lang="zh-TW" sz="1800" b="0" i="0" u="none" strike="noStrike" cap="none">
                  <a:solidFill>
                    <a:srgbClr val="CE9178"/>
                  </a:solidFill>
                  <a:latin typeface="Consolas"/>
                  <a:ea typeface="Consolas"/>
                  <a:cs typeface="Consolas"/>
                  <a:sym typeface="Consolas"/>
                </a:rPr>
                <a:t>([^</a:t>
              </a:r>
              <a:r>
                <a:rPr lang="zh-TW" sz="1800" b="0" i="0" u="none" strike="noStrike" cap="none">
                  <a:solidFill>
                    <a:srgbClr val="569CD6"/>
                  </a:solidFill>
                  <a:latin typeface="Consolas"/>
                  <a:ea typeface="Consolas"/>
                  <a:cs typeface="Consolas"/>
                  <a:sym typeface="Consolas"/>
                </a:rPr>
                <a:t>\u4e00</a:t>
              </a:r>
              <a:r>
                <a:rPr lang="zh-TW" sz="1800" b="0" i="0" u="none" strike="noStrike" cap="none">
                  <a:solidFill>
                    <a:srgbClr val="D16969"/>
                  </a:solidFill>
                  <a:latin typeface="Consolas"/>
                  <a:ea typeface="Consolas"/>
                  <a:cs typeface="Consolas"/>
                  <a:sym typeface="Consolas"/>
                </a:rPr>
                <a:t>-</a:t>
              </a:r>
              <a:r>
                <a:rPr lang="zh-TW" sz="1800" b="0" i="0" u="none" strike="noStrike" cap="none">
                  <a:solidFill>
                    <a:srgbClr val="569CD6"/>
                  </a:solidFill>
                  <a:latin typeface="Consolas"/>
                  <a:ea typeface="Consolas"/>
                  <a:cs typeface="Consolas"/>
                  <a:sym typeface="Consolas"/>
                </a:rPr>
                <a:t>\u9fa5</a:t>
              </a:r>
              <a:r>
                <a:rPr lang="zh-TW" sz="1800" b="0" i="0" u="none" strike="noStrike" cap="none">
                  <a:solidFill>
                    <a:srgbClr val="CE9178"/>
                  </a:solidFill>
                  <a:latin typeface="Consolas"/>
                  <a:ea typeface="Consolas"/>
                  <a:cs typeface="Consolas"/>
                  <a:sym typeface="Consolas"/>
                </a:rPr>
                <a:t>]</a:t>
              </a:r>
              <a:r>
                <a:rPr lang="zh-TW" sz="1800" b="0" i="0" u="none" strike="noStrike" cap="none">
                  <a:solidFill>
                    <a:srgbClr val="D7BA7D"/>
                  </a:solidFill>
                  <a:latin typeface="Consolas"/>
                  <a:ea typeface="Consolas"/>
                  <a:cs typeface="Consolas"/>
                  <a:sym typeface="Consolas"/>
                </a:rPr>
                <a:t>+</a:t>
              </a:r>
              <a:r>
                <a:rPr lang="zh-TW" sz="1800" b="0" i="0" u="none" strike="noStrike" cap="none">
                  <a:solidFill>
                    <a:srgbClr val="CE9178"/>
                  </a:solidFill>
                  <a:latin typeface="Consolas"/>
                  <a:ea typeface="Consolas"/>
                  <a:cs typeface="Consolas"/>
                  <a:sym typeface="Consolas"/>
                </a:rPr>
                <a:t>)</a:t>
              </a:r>
              <a:endParaRPr sz="1800" b="0" i="0" u="none" strike="noStrike" cap="none">
                <a:solidFill>
                  <a:schemeClr val="dk1"/>
                </a:solidFill>
                <a:latin typeface="Microsoft JhengHei"/>
                <a:ea typeface="Microsoft JhengHei"/>
                <a:cs typeface="Microsoft JhengHei"/>
                <a:sym typeface="Microsoft JhengHei"/>
              </a:endParaRPr>
            </a:p>
          </p:txBody>
        </p:sp>
        <p:sp>
          <p:nvSpPr>
            <p:cNvPr id="1523" name="Google Shape;1523;p9"/>
            <p:cNvSpPr/>
            <p:nvPr/>
          </p:nvSpPr>
          <p:spPr>
            <a:xfrm>
              <a:off x="1060005" y="5398951"/>
              <a:ext cx="7657153" cy="467999"/>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9"/>
            <p:cNvSpPr txBox="1"/>
            <p:nvPr/>
          </p:nvSpPr>
          <p:spPr>
            <a:xfrm>
              <a:off x="1082851" y="5421797"/>
              <a:ext cx="7611461" cy="422307"/>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用正規表達式去除不必要的符號</a:t>
              </a:r>
              <a:endParaRPr sz="1400" b="0" i="0" u="none" strike="noStrike" cap="none">
                <a:solidFill>
                  <a:srgbClr val="000000"/>
                </a:solidFill>
                <a:latin typeface="Arial"/>
                <a:ea typeface="Arial"/>
                <a:cs typeface="Arial"/>
                <a:sym typeface="Arial"/>
              </a:endParaRPr>
            </a:p>
          </p:txBody>
        </p:sp>
      </p:grpSp>
      <p:grpSp>
        <p:nvGrpSpPr>
          <p:cNvPr id="1525" name="Google Shape;1525;p9"/>
          <p:cNvGrpSpPr/>
          <p:nvPr/>
        </p:nvGrpSpPr>
        <p:grpSpPr>
          <a:xfrm>
            <a:off x="171450" y="468189"/>
            <a:ext cx="6616971" cy="707886"/>
            <a:chOff x="171450" y="636516"/>
            <a:chExt cx="6616971" cy="707886"/>
          </a:xfrm>
        </p:grpSpPr>
        <p:sp>
          <p:nvSpPr>
            <p:cNvPr id="1526" name="Google Shape;1526;p9"/>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資料清整－住宿評論</a:t>
              </a:r>
              <a:endParaRPr sz="4000" b="1" i="0" u="none" strike="noStrike" cap="none">
                <a:solidFill>
                  <a:srgbClr val="262626"/>
                </a:solidFill>
                <a:latin typeface="Arial"/>
                <a:ea typeface="Arial"/>
                <a:cs typeface="Arial"/>
                <a:sym typeface="Arial"/>
              </a:endParaRPr>
            </a:p>
          </p:txBody>
        </p:sp>
        <p:sp>
          <p:nvSpPr>
            <p:cNvPr id="1527" name="Google Shape;1527;p9"/>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528" name="Google Shape;1528;p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529" name="Google Shape;1529;p9"/>
          <p:cNvGrpSpPr/>
          <p:nvPr/>
        </p:nvGrpSpPr>
        <p:grpSpPr>
          <a:xfrm>
            <a:off x="-247986" y="6515264"/>
            <a:ext cx="12630486" cy="348553"/>
            <a:chOff x="-247986" y="6493492"/>
            <a:chExt cx="12630486" cy="348553"/>
          </a:xfrm>
        </p:grpSpPr>
        <p:sp>
          <p:nvSpPr>
            <p:cNvPr id="1530" name="Google Shape;1530;p9"/>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531" name="Google Shape;1531;p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532" name="Google Shape;1532;p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533" name="Google Shape;1533;p9"/>
            <p:cNvSpPr/>
            <p:nvPr/>
          </p:nvSpPr>
          <p:spPr>
            <a:xfrm>
              <a:off x="4014042" y="6495814"/>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資料清整</a:t>
              </a:r>
              <a:endParaRPr/>
            </a:p>
          </p:txBody>
        </p:sp>
        <p:sp>
          <p:nvSpPr>
            <p:cNvPr id="1534" name="Google Shape;1534;p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535" name="Google Shape;1535;p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536" name="Google Shape;1536;p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537" name="Google Shape;1537;p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5"/>
                                        </p:tgtEl>
                                        <p:attrNameLst>
                                          <p:attrName>style.visibility</p:attrName>
                                        </p:attrNameLst>
                                      </p:cBhvr>
                                      <p:to>
                                        <p:strVal val="visible"/>
                                      </p:to>
                                    </p:set>
                                    <p:animEffect transition="in" filter="fade">
                                      <p:cBhvr>
                                        <p:cTn id="7" dur="1000"/>
                                        <p:tgtEl>
                                          <p:spTgt spid="15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0"/>
                                        </p:tgtEl>
                                        <p:attrNameLst>
                                          <p:attrName>style.visibility</p:attrName>
                                        </p:attrNameLst>
                                      </p:cBhvr>
                                      <p:to>
                                        <p:strVal val="visible"/>
                                      </p:to>
                                    </p:set>
                                    <p:animEffect transition="in" filter="fade">
                                      <p:cBhvr>
                                        <p:cTn id="12" dur="1000"/>
                                        <p:tgtEl>
                                          <p:spTgt spid="15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5"/>
                                        </p:tgtEl>
                                        <p:attrNameLst>
                                          <p:attrName>style.visibility</p:attrName>
                                        </p:attrNameLst>
                                      </p:cBhvr>
                                      <p:to>
                                        <p:strVal val="visible"/>
                                      </p:to>
                                    </p:set>
                                    <p:animEffect transition="in" filter="fade">
                                      <p:cBhvr>
                                        <p:cTn id="17" dur="1000"/>
                                        <p:tgtEl>
                                          <p:spTgt spid="15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0"/>
                                        </p:tgtEl>
                                        <p:attrNameLst>
                                          <p:attrName>style.visibility</p:attrName>
                                        </p:attrNameLst>
                                      </p:cBhvr>
                                      <p:to>
                                        <p:strVal val="visible"/>
                                      </p:to>
                                    </p:set>
                                    <p:animEffect transition="in" filter="fade">
                                      <p:cBhvr>
                                        <p:cTn id="22" dur="1000"/>
                                        <p:tgtEl>
                                          <p:spTgt spid="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grpSp>
        <p:nvGrpSpPr>
          <p:cNvPr id="1543" name="Google Shape;1543;p80"/>
          <p:cNvGrpSpPr/>
          <p:nvPr/>
        </p:nvGrpSpPr>
        <p:grpSpPr>
          <a:xfrm>
            <a:off x="171450" y="468189"/>
            <a:ext cx="6616971" cy="707886"/>
            <a:chOff x="171450" y="636516"/>
            <a:chExt cx="6616971" cy="707886"/>
          </a:xfrm>
        </p:grpSpPr>
        <p:sp>
          <p:nvSpPr>
            <p:cNvPr id="1544" name="Google Shape;1544;p80"/>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資料清整－住宿評論</a:t>
              </a:r>
              <a:endParaRPr sz="4000" b="1" i="0" u="none" strike="noStrike" cap="none">
                <a:solidFill>
                  <a:srgbClr val="262626"/>
                </a:solidFill>
                <a:latin typeface="Arial"/>
                <a:ea typeface="Arial"/>
                <a:cs typeface="Arial"/>
                <a:sym typeface="Arial"/>
              </a:endParaRPr>
            </a:p>
          </p:txBody>
        </p:sp>
        <p:sp>
          <p:nvSpPr>
            <p:cNvPr id="1545" name="Google Shape;1545;p80"/>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546" name="Google Shape;1546;p80"/>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547" name="Google Shape;1547;p80"/>
          <p:cNvGrpSpPr/>
          <p:nvPr/>
        </p:nvGrpSpPr>
        <p:grpSpPr>
          <a:xfrm>
            <a:off x="-395987" y="1195975"/>
            <a:ext cx="12983973" cy="5202679"/>
            <a:chOff x="-395994" y="1489896"/>
            <a:chExt cx="12983973" cy="5202679"/>
          </a:xfrm>
        </p:grpSpPr>
        <p:pic>
          <p:nvPicPr>
            <p:cNvPr id="1548" name="Google Shape;1548;p80"/>
            <p:cNvPicPr preferRelativeResize="0"/>
            <p:nvPr/>
          </p:nvPicPr>
          <p:blipFill rotWithShape="1">
            <a:blip r:embed="rId3">
              <a:alphaModFix/>
            </a:blip>
            <a:srcRect t="1184"/>
            <a:stretch/>
          </p:blipFill>
          <p:spPr>
            <a:xfrm>
              <a:off x="817747" y="1489896"/>
              <a:ext cx="10556506" cy="5054282"/>
            </a:xfrm>
            <a:prstGeom prst="rect">
              <a:avLst/>
            </a:prstGeom>
            <a:noFill/>
            <a:ln>
              <a:noFill/>
            </a:ln>
          </p:spPr>
        </p:pic>
        <p:pic>
          <p:nvPicPr>
            <p:cNvPr id="1549" name="Google Shape;1549;p80"/>
            <p:cNvPicPr preferRelativeResize="0"/>
            <p:nvPr/>
          </p:nvPicPr>
          <p:blipFill rotWithShape="1">
            <a:blip r:embed="rId3">
              <a:alphaModFix/>
            </a:blip>
            <a:srcRect t="39275" b="1921"/>
            <a:stretch/>
          </p:blipFill>
          <p:spPr>
            <a:xfrm>
              <a:off x="-395994" y="2993197"/>
              <a:ext cx="12983973" cy="3699378"/>
            </a:xfrm>
            <a:prstGeom prst="rect">
              <a:avLst/>
            </a:prstGeom>
            <a:noFill/>
            <a:ln>
              <a:noFill/>
            </a:ln>
          </p:spPr>
        </p:pic>
      </p:grpSp>
      <p:sp>
        <p:nvSpPr>
          <p:cNvPr id="1550" name="Google Shape;1550;p80"/>
          <p:cNvSpPr/>
          <p:nvPr/>
        </p:nvSpPr>
        <p:spPr>
          <a:xfrm>
            <a:off x="675507" y="3428993"/>
            <a:ext cx="11359395" cy="783772"/>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1" name="Google Shape;1551;p80"/>
          <p:cNvSpPr/>
          <p:nvPr/>
        </p:nvSpPr>
        <p:spPr>
          <a:xfrm>
            <a:off x="675506" y="2645221"/>
            <a:ext cx="11359395" cy="578492"/>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552" name="Google Shape;1552;p80"/>
          <p:cNvGrpSpPr/>
          <p:nvPr/>
        </p:nvGrpSpPr>
        <p:grpSpPr>
          <a:xfrm>
            <a:off x="-247986" y="6515264"/>
            <a:ext cx="12630486" cy="348553"/>
            <a:chOff x="-247986" y="6493492"/>
            <a:chExt cx="12630486" cy="348553"/>
          </a:xfrm>
        </p:grpSpPr>
        <p:sp>
          <p:nvSpPr>
            <p:cNvPr id="1553" name="Google Shape;1553;p80"/>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554" name="Google Shape;1554;p80"/>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555" name="Google Shape;1555;p80"/>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556" name="Google Shape;1556;p80"/>
            <p:cNvSpPr/>
            <p:nvPr/>
          </p:nvSpPr>
          <p:spPr>
            <a:xfrm>
              <a:off x="4014042" y="6495814"/>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資料清整</a:t>
              </a:r>
              <a:endParaRPr/>
            </a:p>
          </p:txBody>
        </p:sp>
        <p:sp>
          <p:nvSpPr>
            <p:cNvPr id="1557" name="Google Shape;1557;p80"/>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558" name="Google Shape;1558;p80"/>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559" name="Google Shape;1559;p80"/>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560" name="Google Shape;1560;p80"/>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7"/>
                                        </p:tgtEl>
                                        <p:attrNameLst>
                                          <p:attrName>style.visibility</p:attrName>
                                        </p:attrNameLst>
                                      </p:cBhvr>
                                      <p:to>
                                        <p:strVal val="visible"/>
                                      </p:to>
                                    </p:set>
                                    <p:animEffect transition="in" filter="fade">
                                      <p:cBhvr>
                                        <p:cTn id="7" dur="1000"/>
                                        <p:tgtEl>
                                          <p:spTgt spid="1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1"/>
                                        </p:tgtEl>
                                        <p:attrNameLst>
                                          <p:attrName>style.visibility</p:attrName>
                                        </p:attrNameLst>
                                      </p:cBhvr>
                                      <p:to>
                                        <p:strVal val="visible"/>
                                      </p:to>
                                    </p:set>
                                    <p:animEffect transition="in" filter="fade">
                                      <p:cBhvr>
                                        <p:cTn id="12" dur="1000"/>
                                        <p:tgtEl>
                                          <p:spTgt spid="1551"/>
                                        </p:tgtEl>
                                      </p:cBhvr>
                                    </p:animEffect>
                                  </p:childTnLst>
                                </p:cTn>
                              </p:par>
                              <p:par>
                                <p:cTn id="13" presetID="10" presetClass="entr" presetSubtype="0" fill="hold" nodeType="withEffect">
                                  <p:stCondLst>
                                    <p:cond delay="0"/>
                                  </p:stCondLst>
                                  <p:childTnLst>
                                    <p:set>
                                      <p:cBhvr>
                                        <p:cTn id="14" dur="1" fill="hold">
                                          <p:stCondLst>
                                            <p:cond delay="0"/>
                                          </p:stCondLst>
                                        </p:cTn>
                                        <p:tgtEl>
                                          <p:spTgt spid="1550"/>
                                        </p:tgtEl>
                                        <p:attrNameLst>
                                          <p:attrName>style.visibility</p:attrName>
                                        </p:attrNameLst>
                                      </p:cBhvr>
                                      <p:to>
                                        <p:strVal val="visible"/>
                                      </p:to>
                                    </p:set>
                                    <p:animEffect transition="in" filter="fade">
                                      <p:cBhvr>
                                        <p:cTn id="15" dur="1000"/>
                                        <p:tgtEl>
                                          <p:spTgt spid="1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12"/>
          <p:cNvGrpSpPr/>
          <p:nvPr/>
        </p:nvGrpSpPr>
        <p:grpSpPr>
          <a:xfrm>
            <a:off x="493528" y="1375234"/>
            <a:ext cx="11009128" cy="2100960"/>
            <a:chOff x="493528" y="1375234"/>
            <a:chExt cx="11009128" cy="2100960"/>
          </a:xfrm>
        </p:grpSpPr>
        <p:sp>
          <p:nvSpPr>
            <p:cNvPr id="1567" name="Google Shape;1567;p12"/>
            <p:cNvSpPr/>
            <p:nvPr/>
          </p:nvSpPr>
          <p:spPr>
            <a:xfrm>
              <a:off x="493528" y="1611394"/>
              <a:ext cx="11009128" cy="1864800"/>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
            <p:cNvSpPr txBox="1"/>
            <p:nvPr/>
          </p:nvSpPr>
          <p:spPr>
            <a:xfrm>
              <a:off x="584560" y="1702426"/>
              <a:ext cx="10827064" cy="1682736"/>
            </a:xfrm>
            <a:prstGeom prst="rect">
              <a:avLst/>
            </a:prstGeom>
            <a:noFill/>
            <a:ln>
              <a:noFill/>
            </a:ln>
          </p:spPr>
          <p:txBody>
            <a:bodyPr spcFirstLastPara="1" wrap="square" lIns="854425" tIns="333225" rIns="854425" bIns="128000" anchor="ctr" anchorCtr="0">
              <a:noAutofit/>
            </a:bodyPr>
            <a:lstStyle/>
            <a:p>
              <a:pPr marL="171450" marR="0" lvl="1" indent="-171450" algn="l" rtl="0">
                <a:lnSpc>
                  <a:spcPct val="150000"/>
                </a:lnSpc>
                <a:spcBef>
                  <a:spcPts val="0"/>
                </a:spcBef>
                <a:spcAft>
                  <a:spcPts val="0"/>
                </a:spcAft>
                <a:buClr>
                  <a:srgbClr val="000000"/>
                </a:buClr>
                <a:buSzPts val="1800"/>
                <a:buFont typeface="Arial"/>
                <a:buChar char="•"/>
              </a:pPr>
              <a:r>
                <a:rPr lang="zh-TW" sz="1800" b="0" i="0" u="none" strike="noStrike" cap="none">
                  <a:solidFill>
                    <a:schemeClr val="dk1"/>
                  </a:solidFill>
                  <a:latin typeface="Microsoft JhengHei"/>
                  <a:ea typeface="Microsoft JhengHei"/>
                  <a:cs typeface="Microsoft JhengHei"/>
                  <a:sym typeface="Microsoft JhengHei"/>
                </a:rPr>
                <a:t>以jieba、ckip分別進行</a:t>
              </a:r>
              <a:endParaRPr sz="1400" b="0" i="0" u="none" strike="noStrike" cap="none">
                <a:solidFill>
                  <a:srgbClr val="000000"/>
                </a:solidFill>
                <a:latin typeface="Arial"/>
                <a:ea typeface="Arial"/>
                <a:cs typeface="Arial"/>
                <a:sym typeface="Arial"/>
              </a:endParaRPr>
            </a:p>
            <a:p>
              <a:pPr marL="171450" marR="0" lvl="1" indent="-171450" algn="l" rtl="0">
                <a:lnSpc>
                  <a:spcPct val="150000"/>
                </a:lnSpc>
                <a:spcBef>
                  <a:spcPts val="270"/>
                </a:spcBef>
                <a:spcAft>
                  <a:spcPts val="0"/>
                </a:spcAft>
                <a:buClr>
                  <a:srgbClr val="000000"/>
                </a:buClr>
                <a:buSzPts val="1800"/>
                <a:buFont typeface="Arial"/>
                <a:buChar char="•"/>
              </a:pPr>
              <a:r>
                <a:rPr lang="zh-TW" sz="1800" b="0" i="0" u="none" strike="noStrike" cap="none">
                  <a:solidFill>
                    <a:schemeClr val="dk1"/>
                  </a:solidFill>
                  <a:latin typeface="Microsoft JhengHei"/>
                  <a:ea typeface="Microsoft JhengHei"/>
                  <a:cs typeface="Microsoft JhengHei"/>
                  <a:sym typeface="Microsoft JhengHei"/>
                </a:rPr>
                <a:t>根據分詞結果新增詞彙到旅遊字典</a:t>
              </a:r>
              <a:endParaRPr sz="1400" b="0" i="0" u="none" strike="noStrike" cap="none">
                <a:solidFill>
                  <a:srgbClr val="000000"/>
                </a:solidFill>
                <a:latin typeface="Arial"/>
                <a:ea typeface="Arial"/>
                <a:cs typeface="Arial"/>
                <a:sym typeface="Arial"/>
              </a:endParaRPr>
            </a:p>
            <a:p>
              <a:pPr marL="171450" marR="0" lvl="1" indent="-171450" algn="l" rtl="0">
                <a:lnSpc>
                  <a:spcPct val="150000"/>
                </a:lnSpc>
                <a:spcBef>
                  <a:spcPts val="270"/>
                </a:spcBef>
                <a:spcAft>
                  <a:spcPts val="0"/>
                </a:spcAft>
                <a:buClr>
                  <a:srgbClr val="000000"/>
                </a:buClr>
                <a:buSzPts val="1800"/>
                <a:buFont typeface="Arial"/>
                <a:buChar char="•"/>
              </a:pPr>
              <a:r>
                <a:rPr lang="zh-TW" sz="1800" b="0" i="0" u="none" strike="noStrike" cap="none">
                  <a:solidFill>
                    <a:schemeClr val="dk1"/>
                  </a:solidFill>
                  <a:latin typeface="Microsoft JhengHei"/>
                  <a:ea typeface="Microsoft JhengHei"/>
                  <a:cs typeface="Microsoft JhengHei"/>
                  <a:sym typeface="Microsoft JhengHei"/>
                </a:rPr>
                <a:t>用旅遊字典搭配 jieba 重新分詞</a:t>
              </a:r>
              <a:endParaRPr sz="1800" b="0" i="0" u="none" strike="noStrike" cap="none">
                <a:solidFill>
                  <a:schemeClr val="dk1"/>
                </a:solidFill>
                <a:latin typeface="Microsoft JhengHei"/>
                <a:ea typeface="Microsoft JhengHei"/>
                <a:cs typeface="Microsoft JhengHei"/>
                <a:sym typeface="Microsoft JhengHei"/>
              </a:endParaRPr>
            </a:p>
          </p:txBody>
        </p:sp>
        <p:sp>
          <p:nvSpPr>
            <p:cNvPr id="1569" name="Google Shape;1569;p12"/>
            <p:cNvSpPr/>
            <p:nvPr/>
          </p:nvSpPr>
          <p:spPr>
            <a:xfrm>
              <a:off x="1043984" y="1375234"/>
              <a:ext cx="7706389" cy="47232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2"/>
            <p:cNvSpPr txBox="1"/>
            <p:nvPr/>
          </p:nvSpPr>
          <p:spPr>
            <a:xfrm>
              <a:off x="1067041" y="1398291"/>
              <a:ext cx="7660275" cy="426206"/>
            </a:xfrm>
            <a:prstGeom prst="rect">
              <a:avLst/>
            </a:prstGeom>
            <a:noFill/>
            <a:ln>
              <a:noFill/>
            </a:ln>
          </p:spPr>
          <p:txBody>
            <a:bodyPr spcFirstLastPara="1" wrap="square" lIns="291275" tIns="0" rIns="291275"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分詞</a:t>
              </a:r>
              <a:endParaRPr sz="1400" b="0" i="0" u="none" strike="noStrike" cap="none">
                <a:solidFill>
                  <a:srgbClr val="000000"/>
                </a:solidFill>
                <a:latin typeface="Arial"/>
                <a:ea typeface="Arial"/>
                <a:cs typeface="Arial"/>
                <a:sym typeface="Arial"/>
              </a:endParaRPr>
            </a:p>
          </p:txBody>
        </p:sp>
      </p:grpSp>
      <p:grpSp>
        <p:nvGrpSpPr>
          <p:cNvPr id="1571" name="Google Shape;1571;p12"/>
          <p:cNvGrpSpPr/>
          <p:nvPr/>
        </p:nvGrpSpPr>
        <p:grpSpPr>
          <a:xfrm>
            <a:off x="493528" y="3562594"/>
            <a:ext cx="11009128" cy="2100960"/>
            <a:chOff x="493528" y="3562594"/>
            <a:chExt cx="11009128" cy="2100960"/>
          </a:xfrm>
        </p:grpSpPr>
        <p:sp>
          <p:nvSpPr>
            <p:cNvPr id="1572" name="Google Shape;1572;p12"/>
            <p:cNvSpPr/>
            <p:nvPr/>
          </p:nvSpPr>
          <p:spPr>
            <a:xfrm>
              <a:off x="493528" y="3798754"/>
              <a:ext cx="11009128" cy="1864800"/>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2"/>
            <p:cNvSpPr txBox="1"/>
            <p:nvPr/>
          </p:nvSpPr>
          <p:spPr>
            <a:xfrm>
              <a:off x="584560" y="3889786"/>
              <a:ext cx="10827064" cy="1682736"/>
            </a:xfrm>
            <a:prstGeom prst="rect">
              <a:avLst/>
            </a:prstGeom>
            <a:noFill/>
            <a:ln>
              <a:noFill/>
            </a:ln>
          </p:spPr>
          <p:txBody>
            <a:bodyPr spcFirstLastPara="1" wrap="square" lIns="854425" tIns="333225" rIns="854425" bIns="128000" anchor="ctr" anchorCtr="0">
              <a:noAutofit/>
            </a:bodyPr>
            <a:lstStyle/>
            <a:p>
              <a:pPr marL="171450" marR="0" lvl="1" indent="-171450" algn="l" rtl="0">
                <a:lnSpc>
                  <a:spcPct val="150000"/>
                </a:lnSpc>
                <a:spcBef>
                  <a:spcPts val="0"/>
                </a:spcBef>
                <a:spcAft>
                  <a:spcPts val="0"/>
                </a:spcAft>
                <a:buClr>
                  <a:srgbClr val="000000"/>
                </a:buClr>
                <a:buSzPts val="1800"/>
                <a:buFont typeface="Arial"/>
                <a:buChar char="•"/>
              </a:pPr>
              <a:r>
                <a:rPr lang="zh-TW" sz="1800" b="0" i="0" u="none" strike="noStrike" cap="none" dirty="0">
                  <a:solidFill>
                    <a:schemeClr val="dk1"/>
                  </a:solidFill>
                  <a:latin typeface="Microsoft JhengHei"/>
                  <a:ea typeface="Microsoft JhengHei"/>
                  <a:cs typeface="Microsoft JhengHei"/>
                  <a:sym typeface="Microsoft JhengHei"/>
                </a:rPr>
                <a:t>以jieba進行</a:t>
              </a:r>
              <a:endParaRPr sz="1800" b="0" i="0" u="none" strike="noStrike" cap="none" dirty="0">
                <a:solidFill>
                  <a:schemeClr val="dk1"/>
                </a:solidFill>
                <a:latin typeface="Microsoft JhengHei"/>
                <a:ea typeface="Microsoft JhengHei"/>
                <a:cs typeface="Microsoft JhengHei"/>
                <a:sym typeface="Microsoft JhengHei"/>
              </a:endParaRPr>
            </a:p>
            <a:p>
              <a:pPr marL="171450" marR="0" lvl="1" indent="-171450" algn="l" rtl="0">
                <a:lnSpc>
                  <a:spcPct val="150000"/>
                </a:lnSpc>
                <a:spcBef>
                  <a:spcPts val="270"/>
                </a:spcBef>
                <a:spcAft>
                  <a:spcPts val="0"/>
                </a:spcAft>
                <a:buClr>
                  <a:srgbClr val="000000"/>
                </a:buClr>
                <a:buSzPts val="1800"/>
                <a:buFont typeface="Arial"/>
                <a:buChar char="•"/>
              </a:pPr>
              <a:r>
                <a:rPr lang="zh-TW" sz="1800" b="0" i="0" u="none" strike="noStrike" cap="none" dirty="0">
                  <a:solidFill>
                    <a:schemeClr val="dk1"/>
                  </a:solidFill>
                  <a:latin typeface="Microsoft JhengHei"/>
                  <a:ea typeface="Microsoft JhengHei"/>
                  <a:cs typeface="Microsoft JhengHei"/>
                  <a:sym typeface="Microsoft JhengHei"/>
                </a:rPr>
                <a:t>再依結果新增我們所需的停用字</a:t>
              </a:r>
              <a:endParaRPr sz="1800" b="0" i="0" u="none" strike="noStrike" cap="none" dirty="0">
                <a:solidFill>
                  <a:schemeClr val="dk1"/>
                </a:solidFill>
                <a:latin typeface="Microsoft JhengHei"/>
                <a:ea typeface="Microsoft JhengHei"/>
                <a:cs typeface="Microsoft JhengHei"/>
                <a:sym typeface="Microsoft JhengHei"/>
              </a:endParaRPr>
            </a:p>
            <a:p>
              <a:pPr marL="171450" marR="0" lvl="1" indent="-171450" algn="l" rtl="0">
                <a:lnSpc>
                  <a:spcPct val="150000"/>
                </a:lnSpc>
                <a:spcBef>
                  <a:spcPts val="270"/>
                </a:spcBef>
                <a:spcAft>
                  <a:spcPts val="0"/>
                </a:spcAft>
                <a:buClr>
                  <a:srgbClr val="000000"/>
                </a:buClr>
                <a:buSzPts val="1800"/>
                <a:buFont typeface="Arial"/>
                <a:buChar char="•"/>
              </a:pPr>
              <a:r>
                <a:rPr lang="zh-TW" sz="1800" b="0" i="0" u="none" strike="noStrike" cap="none" dirty="0">
                  <a:solidFill>
                    <a:schemeClr val="dk1"/>
                  </a:solidFill>
                  <a:latin typeface="Microsoft JhengHei"/>
                  <a:ea typeface="Microsoft JhengHei"/>
                  <a:cs typeface="Microsoft JhengHei"/>
                  <a:sym typeface="Microsoft JhengHei"/>
                </a:rPr>
                <a:t>重新去除停用字</a:t>
              </a:r>
              <a:endParaRPr sz="1800" b="0" i="0" u="none" strike="noStrike" cap="none" dirty="0">
                <a:solidFill>
                  <a:schemeClr val="dk1"/>
                </a:solidFill>
                <a:latin typeface="Microsoft JhengHei"/>
                <a:ea typeface="Microsoft JhengHei"/>
                <a:cs typeface="Microsoft JhengHei"/>
                <a:sym typeface="Microsoft JhengHei"/>
              </a:endParaRPr>
            </a:p>
          </p:txBody>
        </p:sp>
        <p:sp>
          <p:nvSpPr>
            <p:cNvPr id="1574" name="Google Shape;1574;p12"/>
            <p:cNvSpPr/>
            <p:nvPr/>
          </p:nvSpPr>
          <p:spPr>
            <a:xfrm>
              <a:off x="1043984" y="3562594"/>
              <a:ext cx="7706389" cy="47232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2"/>
            <p:cNvSpPr txBox="1"/>
            <p:nvPr/>
          </p:nvSpPr>
          <p:spPr>
            <a:xfrm>
              <a:off x="1067041" y="3585651"/>
              <a:ext cx="7660275" cy="426206"/>
            </a:xfrm>
            <a:prstGeom prst="rect">
              <a:avLst/>
            </a:prstGeom>
            <a:noFill/>
            <a:ln>
              <a:noFill/>
            </a:ln>
          </p:spPr>
          <p:txBody>
            <a:bodyPr spcFirstLastPara="1" wrap="square" lIns="291275" tIns="0" rIns="291275"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去除停用字</a:t>
              </a:r>
              <a:endParaRPr sz="2000" b="1" i="0" u="none" strike="noStrike" cap="none">
                <a:solidFill>
                  <a:schemeClr val="lt1"/>
                </a:solidFill>
                <a:latin typeface="Microsoft JhengHei"/>
                <a:ea typeface="Microsoft JhengHei"/>
                <a:cs typeface="Microsoft JhengHei"/>
                <a:sym typeface="Microsoft JhengHei"/>
              </a:endParaRPr>
            </a:p>
          </p:txBody>
        </p:sp>
      </p:grpSp>
      <p:grpSp>
        <p:nvGrpSpPr>
          <p:cNvPr id="1576" name="Google Shape;1576;p12"/>
          <p:cNvGrpSpPr/>
          <p:nvPr/>
        </p:nvGrpSpPr>
        <p:grpSpPr>
          <a:xfrm>
            <a:off x="493528" y="5749954"/>
            <a:ext cx="11009128" cy="639360"/>
            <a:chOff x="493528" y="5749954"/>
            <a:chExt cx="11009128" cy="639360"/>
          </a:xfrm>
        </p:grpSpPr>
        <p:sp>
          <p:nvSpPr>
            <p:cNvPr id="1577" name="Google Shape;1577;p12"/>
            <p:cNvSpPr/>
            <p:nvPr/>
          </p:nvSpPr>
          <p:spPr>
            <a:xfrm>
              <a:off x="493528" y="5986114"/>
              <a:ext cx="11009128" cy="403200"/>
            </a:xfrm>
            <a:prstGeom prst="roundRect">
              <a:avLst>
                <a:gd name="adj" fmla="val 16667"/>
              </a:avLst>
            </a:prstGeom>
            <a:solidFill>
              <a:schemeClr val="lt1">
                <a:alpha val="89019"/>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2"/>
            <p:cNvSpPr/>
            <p:nvPr/>
          </p:nvSpPr>
          <p:spPr>
            <a:xfrm>
              <a:off x="1043984" y="5749954"/>
              <a:ext cx="7706389" cy="47232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2"/>
            <p:cNvSpPr txBox="1"/>
            <p:nvPr/>
          </p:nvSpPr>
          <p:spPr>
            <a:xfrm>
              <a:off x="1067041" y="5773011"/>
              <a:ext cx="7660275" cy="426206"/>
            </a:xfrm>
            <a:prstGeom prst="rect">
              <a:avLst/>
            </a:prstGeom>
            <a:noFill/>
            <a:ln>
              <a:noFill/>
            </a:ln>
          </p:spPr>
          <p:txBody>
            <a:bodyPr spcFirstLastPara="1" wrap="square" lIns="291275" tIns="0" rIns="291275"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去除無評論的列、評論小於30筆的旅店</a:t>
              </a:r>
              <a:endParaRPr sz="2000" b="1" i="0" u="none" strike="noStrike" cap="none">
                <a:solidFill>
                  <a:schemeClr val="lt1"/>
                </a:solidFill>
                <a:latin typeface="Microsoft JhengHei"/>
                <a:ea typeface="Microsoft JhengHei"/>
                <a:cs typeface="Microsoft JhengHei"/>
                <a:sym typeface="Microsoft JhengHei"/>
              </a:endParaRPr>
            </a:p>
          </p:txBody>
        </p:sp>
      </p:grpSp>
      <p:grpSp>
        <p:nvGrpSpPr>
          <p:cNvPr id="1580" name="Google Shape;1580;p12"/>
          <p:cNvGrpSpPr/>
          <p:nvPr/>
        </p:nvGrpSpPr>
        <p:grpSpPr>
          <a:xfrm>
            <a:off x="171450" y="468189"/>
            <a:ext cx="6616971" cy="707886"/>
            <a:chOff x="171450" y="636516"/>
            <a:chExt cx="6616971" cy="707886"/>
          </a:xfrm>
        </p:grpSpPr>
        <p:sp>
          <p:nvSpPr>
            <p:cNvPr id="1581" name="Google Shape;1581;p12"/>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資料清整－住宿評論</a:t>
              </a:r>
              <a:endParaRPr sz="4000" b="1" i="0" u="none" strike="noStrike" cap="none">
                <a:solidFill>
                  <a:srgbClr val="262626"/>
                </a:solidFill>
                <a:latin typeface="Arial"/>
                <a:ea typeface="Arial"/>
                <a:cs typeface="Arial"/>
                <a:sym typeface="Arial"/>
              </a:endParaRPr>
            </a:p>
          </p:txBody>
        </p:sp>
        <p:sp>
          <p:nvSpPr>
            <p:cNvPr id="1582" name="Google Shape;1582;p12"/>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583" name="Google Shape;1583;p1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584" name="Google Shape;1584;p12"/>
          <p:cNvGrpSpPr/>
          <p:nvPr/>
        </p:nvGrpSpPr>
        <p:grpSpPr>
          <a:xfrm>
            <a:off x="-247986" y="6515264"/>
            <a:ext cx="12630486" cy="348553"/>
            <a:chOff x="-247986" y="6493492"/>
            <a:chExt cx="12630486" cy="348553"/>
          </a:xfrm>
        </p:grpSpPr>
        <p:sp>
          <p:nvSpPr>
            <p:cNvPr id="1585" name="Google Shape;1585;p12"/>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586" name="Google Shape;1586;p1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587" name="Google Shape;1587;p1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588" name="Google Shape;1588;p12"/>
            <p:cNvSpPr/>
            <p:nvPr/>
          </p:nvSpPr>
          <p:spPr>
            <a:xfrm>
              <a:off x="4014042" y="6495814"/>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資料清整</a:t>
              </a:r>
              <a:endParaRPr/>
            </a:p>
          </p:txBody>
        </p:sp>
        <p:sp>
          <p:nvSpPr>
            <p:cNvPr id="1589" name="Google Shape;1589;p12"/>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590" name="Google Shape;1590;p1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591" name="Google Shape;1591;p1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592" name="Google Shape;1592;p1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6"/>
                                        </p:tgtEl>
                                        <p:attrNameLst>
                                          <p:attrName>style.visibility</p:attrName>
                                        </p:attrNameLst>
                                      </p:cBhvr>
                                      <p:to>
                                        <p:strVal val="visible"/>
                                      </p:to>
                                    </p:set>
                                    <p:animEffect transition="in" filter="fade">
                                      <p:cBhvr>
                                        <p:cTn id="7" dur="1000"/>
                                        <p:tgtEl>
                                          <p:spTgt spid="1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1"/>
                                        </p:tgtEl>
                                        <p:attrNameLst>
                                          <p:attrName>style.visibility</p:attrName>
                                        </p:attrNameLst>
                                      </p:cBhvr>
                                      <p:to>
                                        <p:strVal val="visible"/>
                                      </p:to>
                                    </p:set>
                                    <p:animEffect transition="in" filter="fade">
                                      <p:cBhvr>
                                        <p:cTn id="12" dur="1000"/>
                                        <p:tgtEl>
                                          <p:spTgt spid="15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6"/>
                                        </p:tgtEl>
                                        <p:attrNameLst>
                                          <p:attrName>style.visibility</p:attrName>
                                        </p:attrNameLst>
                                      </p:cBhvr>
                                      <p:to>
                                        <p:strVal val="visible"/>
                                      </p:to>
                                    </p:set>
                                    <p:animEffect transition="in" filter="fade">
                                      <p:cBhvr>
                                        <p:cTn id="17" dur="1000"/>
                                        <p:tgtEl>
                                          <p:spTgt spid="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grpSp>
        <p:nvGrpSpPr>
          <p:cNvPr id="1597" name="Google Shape;1597;p4"/>
          <p:cNvGrpSpPr/>
          <p:nvPr/>
        </p:nvGrpSpPr>
        <p:grpSpPr>
          <a:xfrm>
            <a:off x="6150289" y="3269617"/>
            <a:ext cx="5417717" cy="3132455"/>
            <a:chOff x="6150289" y="3269617"/>
            <a:chExt cx="5417717" cy="3132455"/>
          </a:xfrm>
        </p:grpSpPr>
        <p:cxnSp>
          <p:nvCxnSpPr>
            <p:cNvPr id="1598" name="Google Shape;1598;p4"/>
            <p:cNvCxnSpPr>
              <a:stCxn id="1599" idx="5"/>
              <a:endCxn id="1600" idx="1"/>
            </p:cNvCxnSpPr>
            <p:nvPr/>
          </p:nvCxnSpPr>
          <p:spPr>
            <a:xfrm rot="10800000">
              <a:off x="6150289" y="3269617"/>
              <a:ext cx="1743000" cy="1227900"/>
            </a:xfrm>
            <a:prstGeom prst="straightConnector1">
              <a:avLst/>
            </a:prstGeom>
            <a:noFill/>
            <a:ln w="57150" cap="flat" cmpd="sng">
              <a:solidFill>
                <a:srgbClr val="A5A5A5"/>
              </a:solidFill>
              <a:prstDash val="solid"/>
              <a:miter lim="800000"/>
              <a:headEnd type="oval" w="med" len="med"/>
              <a:tailEnd type="oval" w="med" len="med"/>
            </a:ln>
          </p:spPr>
        </p:cxnSp>
        <p:cxnSp>
          <p:nvCxnSpPr>
            <p:cNvPr id="1601" name="Google Shape;1601;p4"/>
            <p:cNvCxnSpPr>
              <a:stCxn id="1599" idx="2"/>
              <a:endCxn id="1602" idx="6"/>
            </p:cNvCxnSpPr>
            <p:nvPr/>
          </p:nvCxnSpPr>
          <p:spPr>
            <a:xfrm>
              <a:off x="7392936" y="4294401"/>
              <a:ext cx="1985100" cy="0"/>
            </a:xfrm>
            <a:prstGeom prst="straightConnector1">
              <a:avLst/>
            </a:prstGeom>
            <a:noFill/>
            <a:ln w="57150" cap="flat" cmpd="sng">
              <a:solidFill>
                <a:srgbClr val="A5A5A5"/>
              </a:solidFill>
              <a:prstDash val="solid"/>
              <a:miter lim="800000"/>
              <a:headEnd type="oval" w="med" len="med"/>
              <a:tailEnd type="oval" w="med" len="med"/>
            </a:ln>
          </p:spPr>
        </p:cxnSp>
        <p:grpSp>
          <p:nvGrpSpPr>
            <p:cNvPr id="1603" name="Google Shape;1603;p4"/>
            <p:cNvGrpSpPr/>
            <p:nvPr/>
          </p:nvGrpSpPr>
          <p:grpSpPr>
            <a:xfrm>
              <a:off x="7377520" y="4007151"/>
              <a:ext cx="1676437" cy="2394921"/>
              <a:chOff x="4353650" y="5756680"/>
              <a:chExt cx="1676437" cy="2394921"/>
            </a:xfrm>
          </p:grpSpPr>
          <p:grpSp>
            <p:nvGrpSpPr>
              <p:cNvPr id="1604" name="Google Shape;1604;p4"/>
              <p:cNvGrpSpPr/>
              <p:nvPr/>
            </p:nvGrpSpPr>
            <p:grpSpPr>
              <a:xfrm>
                <a:off x="4353650" y="6518732"/>
                <a:ext cx="1676437" cy="1632869"/>
                <a:chOff x="3841966" y="8729911"/>
                <a:chExt cx="2262600" cy="2203800"/>
              </a:xfrm>
            </p:grpSpPr>
            <p:sp>
              <p:nvSpPr>
                <p:cNvPr id="1605" name="Google Shape;1605;p4"/>
                <p:cNvSpPr/>
                <p:nvPr/>
              </p:nvSpPr>
              <p:spPr>
                <a:xfrm>
                  <a:off x="3841966" y="8729911"/>
                  <a:ext cx="2262600" cy="2203800"/>
                </a:xfrm>
                <a:prstGeom prst="wedgeEllipseCallout">
                  <a:avLst>
                    <a:gd name="adj1" fmla="val -23547"/>
                    <a:gd name="adj2" fmla="val -5774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6" name="Google Shape;1606;p4"/>
                <p:cNvSpPr/>
                <p:nvPr/>
              </p:nvSpPr>
              <p:spPr>
                <a:xfrm>
                  <a:off x="4062518" y="9262931"/>
                  <a:ext cx="1746600" cy="12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zh-TW" sz="1800" b="1" i="0" u="none" strike="noStrike" cap="none">
                      <a:solidFill>
                        <a:srgbClr val="FFFFFF"/>
                      </a:solidFill>
                      <a:latin typeface="Microsoft JhengHei"/>
                      <a:ea typeface="Microsoft JhengHei"/>
                      <a:cs typeface="Microsoft JhengHei"/>
                      <a:sym typeface="Microsoft JhengHei"/>
                    </a:rPr>
                    <a:t>Doc2Vec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Arial"/>
                    <a:buNone/>
                  </a:pPr>
                  <a:r>
                    <a:rPr lang="zh-TW" sz="1800" b="1" i="0" u="none" strike="noStrike" cap="none">
                      <a:solidFill>
                        <a:srgbClr val="FFFFFF"/>
                      </a:solidFill>
                      <a:latin typeface="Microsoft JhengHei"/>
                      <a:ea typeface="Microsoft JhengHei"/>
                      <a:cs typeface="Microsoft JhengHei"/>
                      <a:sym typeface="Microsoft JhengHei"/>
                    </a:rPr>
                    <a:t>&amp;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Arial"/>
                    <a:buNone/>
                  </a:pPr>
                  <a:r>
                    <a:rPr lang="zh-TW" sz="1800" b="1" i="0" u="none" strike="noStrike" cap="none">
                      <a:solidFill>
                        <a:srgbClr val="FFFFFF"/>
                      </a:solidFill>
                      <a:latin typeface="Microsoft JhengHei"/>
                      <a:ea typeface="Microsoft JhengHei"/>
                      <a:cs typeface="Microsoft JhengHei"/>
                      <a:sym typeface="Microsoft JhengHei"/>
                    </a:rPr>
                    <a:t>BERT</a:t>
                  </a:r>
                  <a:endParaRPr sz="1400" b="0" i="0" u="none" strike="noStrike" cap="none">
                    <a:solidFill>
                      <a:srgbClr val="000000"/>
                    </a:solidFill>
                    <a:latin typeface="Arial"/>
                    <a:ea typeface="Arial"/>
                    <a:cs typeface="Arial"/>
                    <a:sym typeface="Arial"/>
                  </a:endParaRPr>
                </a:p>
              </p:txBody>
            </p:sp>
          </p:grpSp>
          <p:grpSp>
            <p:nvGrpSpPr>
              <p:cNvPr id="1607" name="Google Shape;1607;p4"/>
              <p:cNvGrpSpPr/>
              <p:nvPr/>
            </p:nvGrpSpPr>
            <p:grpSpPr>
              <a:xfrm>
                <a:off x="4369066" y="5756680"/>
                <a:ext cx="586200" cy="574500"/>
                <a:chOff x="3374173" y="5387083"/>
                <a:chExt cx="586200" cy="574500"/>
              </a:xfrm>
            </p:grpSpPr>
            <p:sp>
              <p:nvSpPr>
                <p:cNvPr id="1599" name="Google Shape;1599;p4"/>
                <p:cNvSpPr/>
                <p:nvPr/>
              </p:nvSpPr>
              <p:spPr>
                <a:xfrm>
                  <a:off x="3374173" y="5387083"/>
                  <a:ext cx="586200" cy="574500"/>
                </a:xfrm>
                <a:prstGeom prst="ellipse">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608" name="Google Shape;1608;p4"/>
                <p:cNvGrpSpPr/>
                <p:nvPr/>
              </p:nvGrpSpPr>
              <p:grpSpPr>
                <a:xfrm>
                  <a:off x="3440430" y="5511927"/>
                  <a:ext cx="412322" cy="275462"/>
                  <a:chOff x="-5268913" y="2644775"/>
                  <a:chExt cx="3754438" cy="2508250"/>
                </a:xfrm>
              </p:grpSpPr>
              <p:sp>
                <p:nvSpPr>
                  <p:cNvPr id="1609" name="Google Shape;1609;p4"/>
                  <p:cNvSpPr/>
                  <p:nvPr/>
                </p:nvSpPr>
                <p:spPr>
                  <a:xfrm>
                    <a:off x="-5083175" y="4213225"/>
                    <a:ext cx="628650" cy="876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10" name="Google Shape;1610;p4"/>
                  <p:cNvSpPr/>
                  <p:nvPr/>
                </p:nvSpPr>
                <p:spPr>
                  <a:xfrm>
                    <a:off x="-4141788" y="3648075"/>
                    <a:ext cx="625475" cy="1441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11" name="Google Shape;1611;p4"/>
                  <p:cNvSpPr/>
                  <p:nvPr/>
                </p:nvSpPr>
                <p:spPr>
                  <a:xfrm>
                    <a:off x="-3203572" y="3146421"/>
                    <a:ext cx="625473" cy="194310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12" name="Google Shape;1612;p4"/>
                  <p:cNvSpPr/>
                  <p:nvPr/>
                </p:nvSpPr>
                <p:spPr>
                  <a:xfrm>
                    <a:off x="-2265363" y="2644775"/>
                    <a:ext cx="625475" cy="24447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13" name="Google Shape;1613;p4"/>
                  <p:cNvSpPr/>
                  <p:nvPr/>
                </p:nvSpPr>
                <p:spPr>
                  <a:xfrm>
                    <a:off x="-5268913" y="5029201"/>
                    <a:ext cx="3754438" cy="123824"/>
                  </a:xfrm>
                  <a:custGeom>
                    <a:avLst/>
                    <a:gdLst/>
                    <a:ahLst/>
                    <a:cxnLst/>
                    <a:rect l="l" t="t" r="r" b="b"/>
                    <a:pathLst>
                      <a:path w="1236" h="41" extrusionOk="0">
                        <a:moveTo>
                          <a:pt x="1216" y="41"/>
                        </a:moveTo>
                        <a:cubicBezTo>
                          <a:pt x="20" y="41"/>
                          <a:pt x="20" y="41"/>
                          <a:pt x="20" y="41"/>
                        </a:cubicBezTo>
                        <a:cubicBezTo>
                          <a:pt x="9" y="41"/>
                          <a:pt x="0" y="32"/>
                          <a:pt x="0" y="20"/>
                        </a:cubicBezTo>
                        <a:cubicBezTo>
                          <a:pt x="0" y="9"/>
                          <a:pt x="9" y="0"/>
                          <a:pt x="20" y="0"/>
                        </a:cubicBezTo>
                        <a:cubicBezTo>
                          <a:pt x="1216" y="0"/>
                          <a:pt x="1216" y="0"/>
                          <a:pt x="1216" y="0"/>
                        </a:cubicBezTo>
                        <a:cubicBezTo>
                          <a:pt x="1227" y="0"/>
                          <a:pt x="1236" y="9"/>
                          <a:pt x="1236" y="20"/>
                        </a:cubicBezTo>
                        <a:cubicBezTo>
                          <a:pt x="1236" y="32"/>
                          <a:pt x="1227" y="41"/>
                          <a:pt x="1216" y="41"/>
                        </a:cubicBezTo>
                        <a:close/>
                        <a:moveTo>
                          <a:pt x="1216" y="41"/>
                        </a:moveTo>
                        <a:cubicBezTo>
                          <a:pt x="1216" y="41"/>
                          <a:pt x="1216" y="41"/>
                          <a:pt x="1216" y="4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grpSp>
        <p:grpSp>
          <p:nvGrpSpPr>
            <p:cNvPr id="1614" name="Google Shape;1614;p4"/>
            <p:cNvGrpSpPr/>
            <p:nvPr/>
          </p:nvGrpSpPr>
          <p:grpSpPr>
            <a:xfrm>
              <a:off x="8791891" y="4007162"/>
              <a:ext cx="2776115" cy="2283107"/>
              <a:chOff x="6387198" y="5766560"/>
              <a:chExt cx="2776115" cy="2283107"/>
            </a:xfrm>
          </p:grpSpPr>
          <p:grpSp>
            <p:nvGrpSpPr>
              <p:cNvPr id="1615" name="Google Shape;1615;p4"/>
              <p:cNvGrpSpPr/>
              <p:nvPr/>
            </p:nvGrpSpPr>
            <p:grpSpPr>
              <a:xfrm>
                <a:off x="7060270" y="6001109"/>
                <a:ext cx="2103043" cy="2048558"/>
                <a:chOff x="4672033" y="7966594"/>
                <a:chExt cx="2262553" cy="2203937"/>
              </a:xfrm>
            </p:grpSpPr>
            <p:sp>
              <p:nvSpPr>
                <p:cNvPr id="1616" name="Google Shape;1616;p4"/>
                <p:cNvSpPr/>
                <p:nvPr/>
              </p:nvSpPr>
              <p:spPr>
                <a:xfrm>
                  <a:off x="4672033" y="7966594"/>
                  <a:ext cx="2262553" cy="2203937"/>
                </a:xfrm>
                <a:prstGeom prst="wedgeEllipseCallout">
                  <a:avLst>
                    <a:gd name="adj1" fmla="val -53328"/>
                    <a:gd name="adj2" fmla="val -38252"/>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17" name="Google Shape;1617;p4"/>
                <p:cNvSpPr/>
                <p:nvPr/>
              </p:nvSpPr>
              <p:spPr>
                <a:xfrm>
                  <a:off x="4930027" y="8356652"/>
                  <a:ext cx="1746565" cy="14238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cosine similarity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找出</a:t>
                  </a:r>
                  <a:endParaRPr sz="2000" b="1" i="0" u="none" strike="noStrike" cap="none">
                    <a:solidFill>
                      <a:srgbClr val="FFFFFF"/>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推薦旅店</a:t>
                  </a:r>
                  <a:endParaRPr sz="2000" b="1" i="0" u="none" strike="noStrike" cap="none">
                    <a:solidFill>
                      <a:srgbClr val="FFFFFF"/>
                    </a:solidFill>
                    <a:latin typeface="Microsoft JhengHei"/>
                    <a:ea typeface="Microsoft JhengHei"/>
                    <a:cs typeface="Microsoft JhengHei"/>
                    <a:sym typeface="Microsoft JhengHei"/>
                  </a:endParaRPr>
                </a:p>
              </p:txBody>
            </p:sp>
          </p:grpSp>
          <p:grpSp>
            <p:nvGrpSpPr>
              <p:cNvPr id="1618" name="Google Shape;1618;p4"/>
              <p:cNvGrpSpPr/>
              <p:nvPr/>
            </p:nvGrpSpPr>
            <p:grpSpPr>
              <a:xfrm>
                <a:off x="6387198" y="5766560"/>
                <a:ext cx="586155" cy="574430"/>
                <a:chOff x="3353513" y="5386502"/>
                <a:chExt cx="586155" cy="574430"/>
              </a:xfrm>
            </p:grpSpPr>
            <p:sp>
              <p:nvSpPr>
                <p:cNvPr id="1602" name="Google Shape;1602;p4"/>
                <p:cNvSpPr/>
                <p:nvPr/>
              </p:nvSpPr>
              <p:spPr>
                <a:xfrm>
                  <a:off x="3353513" y="5386502"/>
                  <a:ext cx="586155" cy="574430"/>
                </a:xfrm>
                <a:prstGeom prst="ellipse">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619" name="Google Shape;1619;p4"/>
                <p:cNvGrpSpPr/>
                <p:nvPr/>
              </p:nvGrpSpPr>
              <p:grpSpPr>
                <a:xfrm>
                  <a:off x="3440430" y="5511927"/>
                  <a:ext cx="412322" cy="275462"/>
                  <a:chOff x="-5268913" y="2644775"/>
                  <a:chExt cx="3754438" cy="2508250"/>
                </a:xfrm>
              </p:grpSpPr>
              <p:sp>
                <p:nvSpPr>
                  <p:cNvPr id="1620" name="Google Shape;1620;p4"/>
                  <p:cNvSpPr/>
                  <p:nvPr/>
                </p:nvSpPr>
                <p:spPr>
                  <a:xfrm>
                    <a:off x="-5083175" y="4213225"/>
                    <a:ext cx="628650" cy="876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21" name="Google Shape;1621;p4"/>
                  <p:cNvSpPr/>
                  <p:nvPr/>
                </p:nvSpPr>
                <p:spPr>
                  <a:xfrm>
                    <a:off x="-4141788" y="3648075"/>
                    <a:ext cx="625475" cy="1441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22" name="Google Shape;1622;p4"/>
                  <p:cNvSpPr/>
                  <p:nvPr/>
                </p:nvSpPr>
                <p:spPr>
                  <a:xfrm>
                    <a:off x="-3203575" y="3146425"/>
                    <a:ext cx="625475" cy="1943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23" name="Google Shape;1623;p4"/>
                  <p:cNvSpPr/>
                  <p:nvPr/>
                </p:nvSpPr>
                <p:spPr>
                  <a:xfrm>
                    <a:off x="-2265363" y="2644775"/>
                    <a:ext cx="625475" cy="24447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24" name="Google Shape;1624;p4"/>
                  <p:cNvSpPr/>
                  <p:nvPr/>
                </p:nvSpPr>
                <p:spPr>
                  <a:xfrm>
                    <a:off x="-5268913" y="5029201"/>
                    <a:ext cx="3754438" cy="123824"/>
                  </a:xfrm>
                  <a:custGeom>
                    <a:avLst/>
                    <a:gdLst/>
                    <a:ahLst/>
                    <a:cxnLst/>
                    <a:rect l="l" t="t" r="r" b="b"/>
                    <a:pathLst>
                      <a:path w="1236" h="41" extrusionOk="0">
                        <a:moveTo>
                          <a:pt x="1216" y="41"/>
                        </a:moveTo>
                        <a:cubicBezTo>
                          <a:pt x="20" y="41"/>
                          <a:pt x="20" y="41"/>
                          <a:pt x="20" y="41"/>
                        </a:cubicBezTo>
                        <a:cubicBezTo>
                          <a:pt x="9" y="41"/>
                          <a:pt x="0" y="32"/>
                          <a:pt x="0" y="20"/>
                        </a:cubicBezTo>
                        <a:cubicBezTo>
                          <a:pt x="0" y="9"/>
                          <a:pt x="9" y="0"/>
                          <a:pt x="20" y="0"/>
                        </a:cubicBezTo>
                        <a:cubicBezTo>
                          <a:pt x="1216" y="0"/>
                          <a:pt x="1216" y="0"/>
                          <a:pt x="1216" y="0"/>
                        </a:cubicBezTo>
                        <a:cubicBezTo>
                          <a:pt x="1227" y="0"/>
                          <a:pt x="1236" y="9"/>
                          <a:pt x="1236" y="20"/>
                        </a:cubicBezTo>
                        <a:cubicBezTo>
                          <a:pt x="1236" y="32"/>
                          <a:pt x="1227" y="41"/>
                          <a:pt x="1216" y="41"/>
                        </a:cubicBezTo>
                        <a:close/>
                        <a:moveTo>
                          <a:pt x="1216" y="41"/>
                        </a:moveTo>
                        <a:cubicBezTo>
                          <a:pt x="1216" y="41"/>
                          <a:pt x="1216" y="41"/>
                          <a:pt x="1216" y="4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grpSp>
      </p:grpSp>
      <p:grpSp>
        <p:nvGrpSpPr>
          <p:cNvPr id="1625" name="Google Shape;1625;p4"/>
          <p:cNvGrpSpPr/>
          <p:nvPr/>
        </p:nvGrpSpPr>
        <p:grpSpPr>
          <a:xfrm>
            <a:off x="7377410" y="1276062"/>
            <a:ext cx="3409697" cy="1521083"/>
            <a:chOff x="7377410" y="1276062"/>
            <a:chExt cx="3409697" cy="1521083"/>
          </a:xfrm>
        </p:grpSpPr>
        <p:cxnSp>
          <p:nvCxnSpPr>
            <p:cNvPr id="1626" name="Google Shape;1626;p4"/>
            <p:cNvCxnSpPr>
              <a:stCxn id="1627" idx="2"/>
              <a:endCxn id="1628" idx="6"/>
            </p:cNvCxnSpPr>
            <p:nvPr/>
          </p:nvCxnSpPr>
          <p:spPr>
            <a:xfrm>
              <a:off x="7377410" y="2509929"/>
              <a:ext cx="1963500" cy="0"/>
            </a:xfrm>
            <a:prstGeom prst="straightConnector1">
              <a:avLst/>
            </a:prstGeom>
            <a:noFill/>
            <a:ln w="57150" cap="flat" cmpd="sng">
              <a:solidFill>
                <a:srgbClr val="A5A5A5"/>
              </a:solidFill>
              <a:prstDash val="solid"/>
              <a:miter lim="800000"/>
              <a:headEnd type="oval" w="med" len="med"/>
              <a:tailEnd type="oval" w="med" len="med"/>
            </a:ln>
          </p:spPr>
        </p:cxnSp>
        <p:grpSp>
          <p:nvGrpSpPr>
            <p:cNvPr id="1629" name="Google Shape;1629;p4"/>
            <p:cNvGrpSpPr/>
            <p:nvPr/>
          </p:nvGrpSpPr>
          <p:grpSpPr>
            <a:xfrm>
              <a:off x="8754736" y="2222715"/>
              <a:ext cx="586155" cy="574430"/>
              <a:chOff x="7063327" y="2086265"/>
              <a:chExt cx="586155" cy="574430"/>
            </a:xfrm>
          </p:grpSpPr>
          <p:sp>
            <p:nvSpPr>
              <p:cNvPr id="1628" name="Google Shape;1628;p4"/>
              <p:cNvSpPr/>
              <p:nvPr/>
            </p:nvSpPr>
            <p:spPr>
              <a:xfrm>
                <a:off x="7063327" y="2086265"/>
                <a:ext cx="586155" cy="57443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30" name="Google Shape;1630;p4"/>
              <p:cNvSpPr/>
              <p:nvPr/>
            </p:nvSpPr>
            <p:spPr>
              <a:xfrm>
                <a:off x="7180621" y="2227600"/>
                <a:ext cx="365760" cy="228600"/>
              </a:xfrm>
              <a:custGeom>
                <a:avLst/>
                <a:gdLst/>
                <a:ahLst/>
                <a:cxnLst/>
                <a:rect l="l" t="t" r="r" b="b"/>
                <a:pathLst>
                  <a:path w="3316" h="1863" extrusionOk="0">
                    <a:moveTo>
                      <a:pt x="1657" y="207"/>
                    </a:moveTo>
                    <a:lnTo>
                      <a:pt x="1718" y="210"/>
                    </a:lnTo>
                    <a:lnTo>
                      <a:pt x="1776" y="218"/>
                    </a:lnTo>
                    <a:lnTo>
                      <a:pt x="1832" y="232"/>
                    </a:lnTo>
                    <a:lnTo>
                      <a:pt x="1886" y="251"/>
                    </a:lnTo>
                    <a:lnTo>
                      <a:pt x="1938" y="274"/>
                    </a:lnTo>
                    <a:lnTo>
                      <a:pt x="1986" y="302"/>
                    </a:lnTo>
                    <a:lnTo>
                      <a:pt x="2033" y="334"/>
                    </a:lnTo>
                    <a:lnTo>
                      <a:pt x="2076" y="371"/>
                    </a:lnTo>
                    <a:lnTo>
                      <a:pt x="2115" y="411"/>
                    </a:lnTo>
                    <a:lnTo>
                      <a:pt x="2151" y="454"/>
                    </a:lnTo>
                    <a:lnTo>
                      <a:pt x="2182" y="500"/>
                    </a:lnTo>
                    <a:lnTo>
                      <a:pt x="2211" y="549"/>
                    </a:lnTo>
                    <a:lnTo>
                      <a:pt x="2252" y="536"/>
                    </a:lnTo>
                    <a:lnTo>
                      <a:pt x="2294" y="526"/>
                    </a:lnTo>
                    <a:lnTo>
                      <a:pt x="2338" y="520"/>
                    </a:lnTo>
                    <a:lnTo>
                      <a:pt x="2384" y="517"/>
                    </a:lnTo>
                    <a:lnTo>
                      <a:pt x="2439" y="520"/>
                    </a:lnTo>
                    <a:lnTo>
                      <a:pt x="2493" y="529"/>
                    </a:lnTo>
                    <a:lnTo>
                      <a:pt x="2546" y="543"/>
                    </a:lnTo>
                    <a:lnTo>
                      <a:pt x="2596" y="562"/>
                    </a:lnTo>
                    <a:lnTo>
                      <a:pt x="2643" y="588"/>
                    </a:lnTo>
                    <a:lnTo>
                      <a:pt x="2687" y="616"/>
                    </a:lnTo>
                    <a:lnTo>
                      <a:pt x="2728" y="649"/>
                    </a:lnTo>
                    <a:lnTo>
                      <a:pt x="2765" y="686"/>
                    </a:lnTo>
                    <a:lnTo>
                      <a:pt x="2799" y="726"/>
                    </a:lnTo>
                    <a:lnTo>
                      <a:pt x="2828" y="770"/>
                    </a:lnTo>
                    <a:lnTo>
                      <a:pt x="2852" y="818"/>
                    </a:lnTo>
                    <a:lnTo>
                      <a:pt x="2872" y="867"/>
                    </a:lnTo>
                    <a:lnTo>
                      <a:pt x="2888" y="919"/>
                    </a:lnTo>
                    <a:lnTo>
                      <a:pt x="2897" y="972"/>
                    </a:lnTo>
                    <a:lnTo>
                      <a:pt x="2901" y="1028"/>
                    </a:lnTo>
                    <a:lnTo>
                      <a:pt x="2902" y="1028"/>
                    </a:lnTo>
                    <a:lnTo>
                      <a:pt x="2902" y="1031"/>
                    </a:lnTo>
                    <a:lnTo>
                      <a:pt x="2950" y="1034"/>
                    </a:lnTo>
                    <a:lnTo>
                      <a:pt x="2996" y="1042"/>
                    </a:lnTo>
                    <a:lnTo>
                      <a:pt x="3041" y="1056"/>
                    </a:lnTo>
                    <a:lnTo>
                      <a:pt x="3084" y="1074"/>
                    </a:lnTo>
                    <a:lnTo>
                      <a:pt x="3124" y="1096"/>
                    </a:lnTo>
                    <a:lnTo>
                      <a:pt x="3160" y="1123"/>
                    </a:lnTo>
                    <a:lnTo>
                      <a:pt x="3194" y="1153"/>
                    </a:lnTo>
                    <a:lnTo>
                      <a:pt x="3224" y="1187"/>
                    </a:lnTo>
                    <a:lnTo>
                      <a:pt x="3252" y="1223"/>
                    </a:lnTo>
                    <a:lnTo>
                      <a:pt x="3274" y="1263"/>
                    </a:lnTo>
                    <a:lnTo>
                      <a:pt x="3292" y="1306"/>
                    </a:lnTo>
                    <a:lnTo>
                      <a:pt x="3305" y="1351"/>
                    </a:lnTo>
                    <a:lnTo>
                      <a:pt x="3313" y="1397"/>
                    </a:lnTo>
                    <a:lnTo>
                      <a:pt x="3316" y="1445"/>
                    </a:lnTo>
                    <a:lnTo>
                      <a:pt x="3313" y="1493"/>
                    </a:lnTo>
                    <a:lnTo>
                      <a:pt x="3305" y="1541"/>
                    </a:lnTo>
                    <a:lnTo>
                      <a:pt x="3292" y="1585"/>
                    </a:lnTo>
                    <a:lnTo>
                      <a:pt x="3274" y="1628"/>
                    </a:lnTo>
                    <a:lnTo>
                      <a:pt x="3252" y="1667"/>
                    </a:lnTo>
                    <a:lnTo>
                      <a:pt x="3224" y="1704"/>
                    </a:lnTo>
                    <a:lnTo>
                      <a:pt x="3194" y="1738"/>
                    </a:lnTo>
                    <a:lnTo>
                      <a:pt x="3160" y="1769"/>
                    </a:lnTo>
                    <a:lnTo>
                      <a:pt x="3124" y="1795"/>
                    </a:lnTo>
                    <a:lnTo>
                      <a:pt x="3084" y="1818"/>
                    </a:lnTo>
                    <a:lnTo>
                      <a:pt x="3041" y="1835"/>
                    </a:lnTo>
                    <a:lnTo>
                      <a:pt x="2996" y="1849"/>
                    </a:lnTo>
                    <a:lnTo>
                      <a:pt x="2950" y="1857"/>
                    </a:lnTo>
                    <a:lnTo>
                      <a:pt x="2902" y="1859"/>
                    </a:lnTo>
                    <a:lnTo>
                      <a:pt x="2902" y="1863"/>
                    </a:lnTo>
                    <a:lnTo>
                      <a:pt x="1140" y="1863"/>
                    </a:lnTo>
                    <a:lnTo>
                      <a:pt x="1083" y="1860"/>
                    </a:lnTo>
                    <a:lnTo>
                      <a:pt x="1029" y="1851"/>
                    </a:lnTo>
                    <a:lnTo>
                      <a:pt x="976" y="1836"/>
                    </a:lnTo>
                    <a:lnTo>
                      <a:pt x="926" y="1817"/>
                    </a:lnTo>
                    <a:lnTo>
                      <a:pt x="878" y="1792"/>
                    </a:lnTo>
                    <a:lnTo>
                      <a:pt x="834" y="1763"/>
                    </a:lnTo>
                    <a:lnTo>
                      <a:pt x="793" y="1729"/>
                    </a:lnTo>
                    <a:lnTo>
                      <a:pt x="755" y="1692"/>
                    </a:lnTo>
                    <a:lnTo>
                      <a:pt x="722" y="1651"/>
                    </a:lnTo>
                    <a:lnTo>
                      <a:pt x="692" y="1606"/>
                    </a:lnTo>
                    <a:lnTo>
                      <a:pt x="668" y="1559"/>
                    </a:lnTo>
                    <a:lnTo>
                      <a:pt x="648" y="1508"/>
                    </a:lnTo>
                    <a:lnTo>
                      <a:pt x="634" y="1456"/>
                    </a:lnTo>
                    <a:lnTo>
                      <a:pt x="625" y="1402"/>
                    </a:lnTo>
                    <a:lnTo>
                      <a:pt x="622" y="1345"/>
                    </a:lnTo>
                    <a:lnTo>
                      <a:pt x="625" y="1289"/>
                    </a:lnTo>
                    <a:lnTo>
                      <a:pt x="634" y="1233"/>
                    </a:lnTo>
                    <a:lnTo>
                      <a:pt x="649" y="1180"/>
                    </a:lnTo>
                    <a:lnTo>
                      <a:pt x="669" y="1129"/>
                    </a:lnTo>
                    <a:lnTo>
                      <a:pt x="694" y="1082"/>
                    </a:lnTo>
                    <a:lnTo>
                      <a:pt x="724" y="1036"/>
                    </a:lnTo>
                    <a:lnTo>
                      <a:pt x="758" y="995"/>
                    </a:lnTo>
                    <a:lnTo>
                      <a:pt x="797" y="958"/>
                    </a:lnTo>
                    <a:lnTo>
                      <a:pt x="839" y="924"/>
                    </a:lnTo>
                    <a:lnTo>
                      <a:pt x="884" y="896"/>
                    </a:lnTo>
                    <a:lnTo>
                      <a:pt x="932" y="871"/>
                    </a:lnTo>
                    <a:lnTo>
                      <a:pt x="984" y="852"/>
                    </a:lnTo>
                    <a:lnTo>
                      <a:pt x="1037" y="839"/>
                    </a:lnTo>
                    <a:lnTo>
                      <a:pt x="1037" y="835"/>
                    </a:lnTo>
                    <a:lnTo>
                      <a:pt x="1037" y="832"/>
                    </a:lnTo>
                    <a:lnTo>
                      <a:pt x="1036" y="828"/>
                    </a:lnTo>
                    <a:lnTo>
                      <a:pt x="1039" y="768"/>
                    </a:lnTo>
                    <a:lnTo>
                      <a:pt x="1047" y="710"/>
                    </a:lnTo>
                    <a:lnTo>
                      <a:pt x="1061" y="654"/>
                    </a:lnTo>
                    <a:lnTo>
                      <a:pt x="1079" y="600"/>
                    </a:lnTo>
                    <a:lnTo>
                      <a:pt x="1103" y="547"/>
                    </a:lnTo>
                    <a:lnTo>
                      <a:pt x="1130" y="498"/>
                    </a:lnTo>
                    <a:lnTo>
                      <a:pt x="1163" y="452"/>
                    </a:lnTo>
                    <a:lnTo>
                      <a:pt x="1199" y="409"/>
                    </a:lnTo>
                    <a:lnTo>
                      <a:pt x="1238" y="370"/>
                    </a:lnTo>
                    <a:lnTo>
                      <a:pt x="1281" y="333"/>
                    </a:lnTo>
                    <a:lnTo>
                      <a:pt x="1328" y="301"/>
                    </a:lnTo>
                    <a:lnTo>
                      <a:pt x="1377" y="274"/>
                    </a:lnTo>
                    <a:lnTo>
                      <a:pt x="1429" y="250"/>
                    </a:lnTo>
                    <a:lnTo>
                      <a:pt x="1483" y="232"/>
                    </a:lnTo>
                    <a:lnTo>
                      <a:pt x="1540" y="218"/>
                    </a:lnTo>
                    <a:lnTo>
                      <a:pt x="1598" y="210"/>
                    </a:lnTo>
                    <a:lnTo>
                      <a:pt x="1657" y="207"/>
                    </a:lnTo>
                    <a:close/>
                    <a:moveTo>
                      <a:pt x="1036" y="0"/>
                    </a:moveTo>
                    <a:lnTo>
                      <a:pt x="1088" y="2"/>
                    </a:lnTo>
                    <a:lnTo>
                      <a:pt x="1139" y="9"/>
                    </a:lnTo>
                    <a:lnTo>
                      <a:pt x="1187" y="19"/>
                    </a:lnTo>
                    <a:lnTo>
                      <a:pt x="1234" y="34"/>
                    </a:lnTo>
                    <a:lnTo>
                      <a:pt x="1280" y="52"/>
                    </a:lnTo>
                    <a:lnTo>
                      <a:pt x="1325" y="73"/>
                    </a:lnTo>
                    <a:lnTo>
                      <a:pt x="1263" y="103"/>
                    </a:lnTo>
                    <a:lnTo>
                      <a:pt x="1205" y="138"/>
                    </a:lnTo>
                    <a:lnTo>
                      <a:pt x="1151" y="177"/>
                    </a:lnTo>
                    <a:lnTo>
                      <a:pt x="1099" y="220"/>
                    </a:lnTo>
                    <a:lnTo>
                      <a:pt x="1051" y="267"/>
                    </a:lnTo>
                    <a:lnTo>
                      <a:pt x="1008" y="317"/>
                    </a:lnTo>
                    <a:lnTo>
                      <a:pt x="968" y="372"/>
                    </a:lnTo>
                    <a:lnTo>
                      <a:pt x="932" y="429"/>
                    </a:lnTo>
                    <a:lnTo>
                      <a:pt x="902" y="489"/>
                    </a:lnTo>
                    <a:lnTo>
                      <a:pt x="876" y="552"/>
                    </a:lnTo>
                    <a:lnTo>
                      <a:pt x="856" y="618"/>
                    </a:lnTo>
                    <a:lnTo>
                      <a:pt x="841" y="685"/>
                    </a:lnTo>
                    <a:lnTo>
                      <a:pt x="784" y="714"/>
                    </a:lnTo>
                    <a:lnTo>
                      <a:pt x="730" y="748"/>
                    </a:lnTo>
                    <a:lnTo>
                      <a:pt x="679" y="786"/>
                    </a:lnTo>
                    <a:lnTo>
                      <a:pt x="633" y="829"/>
                    </a:lnTo>
                    <a:lnTo>
                      <a:pt x="589" y="875"/>
                    </a:lnTo>
                    <a:lnTo>
                      <a:pt x="550" y="924"/>
                    </a:lnTo>
                    <a:lnTo>
                      <a:pt x="516" y="977"/>
                    </a:lnTo>
                    <a:lnTo>
                      <a:pt x="486" y="1033"/>
                    </a:lnTo>
                    <a:lnTo>
                      <a:pt x="461" y="1092"/>
                    </a:lnTo>
                    <a:lnTo>
                      <a:pt x="441" y="1152"/>
                    </a:lnTo>
                    <a:lnTo>
                      <a:pt x="426" y="1215"/>
                    </a:lnTo>
                    <a:lnTo>
                      <a:pt x="417" y="1279"/>
                    </a:lnTo>
                    <a:lnTo>
                      <a:pt x="414" y="1345"/>
                    </a:lnTo>
                    <a:lnTo>
                      <a:pt x="417" y="1410"/>
                    </a:lnTo>
                    <a:lnTo>
                      <a:pt x="426" y="1474"/>
                    </a:lnTo>
                    <a:lnTo>
                      <a:pt x="442" y="1536"/>
                    </a:lnTo>
                    <a:lnTo>
                      <a:pt x="461" y="1595"/>
                    </a:lnTo>
                    <a:lnTo>
                      <a:pt x="486" y="1652"/>
                    </a:lnTo>
                    <a:lnTo>
                      <a:pt x="432" y="1646"/>
                    </a:lnTo>
                    <a:lnTo>
                      <a:pt x="380" y="1635"/>
                    </a:lnTo>
                    <a:lnTo>
                      <a:pt x="331" y="1619"/>
                    </a:lnTo>
                    <a:lnTo>
                      <a:pt x="284" y="1598"/>
                    </a:lnTo>
                    <a:lnTo>
                      <a:pt x="239" y="1573"/>
                    </a:lnTo>
                    <a:lnTo>
                      <a:pt x="198" y="1544"/>
                    </a:lnTo>
                    <a:lnTo>
                      <a:pt x="159" y="1509"/>
                    </a:lnTo>
                    <a:lnTo>
                      <a:pt x="125" y="1473"/>
                    </a:lnTo>
                    <a:lnTo>
                      <a:pt x="93" y="1433"/>
                    </a:lnTo>
                    <a:lnTo>
                      <a:pt x="65" y="1390"/>
                    </a:lnTo>
                    <a:lnTo>
                      <a:pt x="43" y="1344"/>
                    </a:lnTo>
                    <a:lnTo>
                      <a:pt x="24" y="1296"/>
                    </a:lnTo>
                    <a:lnTo>
                      <a:pt x="11" y="1245"/>
                    </a:lnTo>
                    <a:lnTo>
                      <a:pt x="3" y="1192"/>
                    </a:lnTo>
                    <a:lnTo>
                      <a:pt x="0" y="1138"/>
                    </a:lnTo>
                    <a:lnTo>
                      <a:pt x="3" y="1082"/>
                    </a:lnTo>
                    <a:lnTo>
                      <a:pt x="12" y="1026"/>
                    </a:lnTo>
                    <a:lnTo>
                      <a:pt x="27" y="973"/>
                    </a:lnTo>
                    <a:lnTo>
                      <a:pt x="47" y="922"/>
                    </a:lnTo>
                    <a:lnTo>
                      <a:pt x="72" y="875"/>
                    </a:lnTo>
                    <a:lnTo>
                      <a:pt x="103" y="830"/>
                    </a:lnTo>
                    <a:lnTo>
                      <a:pt x="137" y="788"/>
                    </a:lnTo>
                    <a:lnTo>
                      <a:pt x="175" y="751"/>
                    </a:lnTo>
                    <a:lnTo>
                      <a:pt x="217" y="717"/>
                    </a:lnTo>
                    <a:lnTo>
                      <a:pt x="263" y="689"/>
                    </a:lnTo>
                    <a:lnTo>
                      <a:pt x="311" y="664"/>
                    </a:lnTo>
                    <a:lnTo>
                      <a:pt x="362" y="645"/>
                    </a:lnTo>
                    <a:lnTo>
                      <a:pt x="415" y="632"/>
                    </a:lnTo>
                    <a:lnTo>
                      <a:pt x="415" y="628"/>
                    </a:lnTo>
                    <a:lnTo>
                      <a:pt x="414" y="625"/>
                    </a:lnTo>
                    <a:lnTo>
                      <a:pt x="414" y="621"/>
                    </a:lnTo>
                    <a:lnTo>
                      <a:pt x="417" y="561"/>
                    </a:lnTo>
                    <a:lnTo>
                      <a:pt x="425" y="503"/>
                    </a:lnTo>
                    <a:lnTo>
                      <a:pt x="440" y="447"/>
                    </a:lnTo>
                    <a:lnTo>
                      <a:pt x="458" y="393"/>
                    </a:lnTo>
                    <a:lnTo>
                      <a:pt x="482" y="340"/>
                    </a:lnTo>
                    <a:lnTo>
                      <a:pt x="509" y="291"/>
                    </a:lnTo>
                    <a:lnTo>
                      <a:pt x="541" y="245"/>
                    </a:lnTo>
                    <a:lnTo>
                      <a:pt x="577" y="202"/>
                    </a:lnTo>
                    <a:lnTo>
                      <a:pt x="617" y="163"/>
                    </a:lnTo>
                    <a:lnTo>
                      <a:pt x="660" y="127"/>
                    </a:lnTo>
                    <a:lnTo>
                      <a:pt x="706" y="94"/>
                    </a:lnTo>
                    <a:lnTo>
                      <a:pt x="755" y="67"/>
                    </a:lnTo>
                    <a:lnTo>
                      <a:pt x="808" y="43"/>
                    </a:lnTo>
                    <a:lnTo>
                      <a:pt x="862" y="25"/>
                    </a:lnTo>
                    <a:lnTo>
                      <a:pt x="918" y="11"/>
                    </a:lnTo>
                    <a:lnTo>
                      <a:pt x="977" y="3"/>
                    </a:lnTo>
                    <a:lnTo>
                      <a:pt x="103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31" name="Google Shape;1631;p4"/>
            <p:cNvGrpSpPr/>
            <p:nvPr/>
          </p:nvGrpSpPr>
          <p:grpSpPr>
            <a:xfrm>
              <a:off x="9572795" y="1276062"/>
              <a:ext cx="1214312" cy="1226896"/>
              <a:chOff x="6257847" y="-1385814"/>
              <a:chExt cx="2262552" cy="2285999"/>
            </a:xfrm>
          </p:grpSpPr>
          <p:sp>
            <p:nvSpPr>
              <p:cNvPr id="1632" name="Google Shape;1632;p4"/>
              <p:cNvSpPr/>
              <p:nvPr/>
            </p:nvSpPr>
            <p:spPr>
              <a:xfrm flipH="1">
                <a:off x="6257847" y="-1385814"/>
                <a:ext cx="2262552" cy="2285999"/>
              </a:xfrm>
              <a:prstGeom prst="wedgeEllipseCallout">
                <a:avLst>
                  <a:gd name="adj1" fmla="val 58970"/>
                  <a:gd name="adj2" fmla="val 31245"/>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33" name="Google Shape;1633;p4"/>
              <p:cNvSpPr/>
              <p:nvPr/>
            </p:nvSpPr>
            <p:spPr>
              <a:xfrm>
                <a:off x="6530194" y="-957973"/>
                <a:ext cx="1746565" cy="1318886"/>
              </a:xfrm>
              <a:prstGeom prst="rect">
                <a:avLst/>
              </a:prstGeom>
              <a:solidFill>
                <a:srgbClr val="C000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畫出詞雲</a:t>
                </a:r>
                <a:endParaRPr sz="2000" b="1" i="0" u="none" strike="noStrike" cap="none">
                  <a:solidFill>
                    <a:schemeClr val="lt1"/>
                  </a:solidFill>
                  <a:latin typeface="Microsoft JhengHei"/>
                  <a:ea typeface="Microsoft JhengHei"/>
                  <a:cs typeface="Microsoft JhengHei"/>
                  <a:sym typeface="Microsoft JhengHei"/>
                </a:endParaRPr>
              </a:p>
            </p:txBody>
          </p:sp>
        </p:grpSp>
      </p:grpSp>
      <p:grpSp>
        <p:nvGrpSpPr>
          <p:cNvPr id="1634" name="Google Shape;1634;p4"/>
          <p:cNvGrpSpPr/>
          <p:nvPr/>
        </p:nvGrpSpPr>
        <p:grpSpPr>
          <a:xfrm>
            <a:off x="6150265" y="354428"/>
            <a:ext cx="2151166" cy="3321382"/>
            <a:chOff x="6150265" y="354428"/>
            <a:chExt cx="2151166" cy="3321382"/>
          </a:xfrm>
        </p:grpSpPr>
        <p:cxnSp>
          <p:nvCxnSpPr>
            <p:cNvPr id="1635" name="Google Shape;1635;p4"/>
            <p:cNvCxnSpPr>
              <a:stCxn id="1600" idx="3"/>
              <a:endCxn id="1627" idx="7"/>
            </p:cNvCxnSpPr>
            <p:nvPr/>
          </p:nvCxnSpPr>
          <p:spPr>
            <a:xfrm rot="10800000" flipH="1">
              <a:off x="6150265" y="2306910"/>
              <a:ext cx="1727400" cy="1368900"/>
            </a:xfrm>
            <a:prstGeom prst="straightConnector1">
              <a:avLst/>
            </a:prstGeom>
            <a:noFill/>
            <a:ln w="57150" cap="flat" cmpd="sng">
              <a:solidFill>
                <a:srgbClr val="A5A5A5"/>
              </a:solidFill>
              <a:prstDash val="solid"/>
              <a:miter lim="800000"/>
              <a:headEnd type="oval" w="med" len="med"/>
              <a:tailEnd type="oval" w="med" len="med"/>
            </a:ln>
          </p:spPr>
        </p:cxnSp>
        <p:grpSp>
          <p:nvGrpSpPr>
            <p:cNvPr id="1636" name="Google Shape;1636;p4"/>
            <p:cNvGrpSpPr/>
            <p:nvPr/>
          </p:nvGrpSpPr>
          <p:grpSpPr>
            <a:xfrm>
              <a:off x="6744149" y="354428"/>
              <a:ext cx="1557282" cy="2442716"/>
              <a:chOff x="5451163" y="240941"/>
              <a:chExt cx="1557282" cy="2442716"/>
            </a:xfrm>
          </p:grpSpPr>
          <p:grpSp>
            <p:nvGrpSpPr>
              <p:cNvPr id="1637" name="Google Shape;1637;p4"/>
              <p:cNvGrpSpPr/>
              <p:nvPr/>
            </p:nvGrpSpPr>
            <p:grpSpPr>
              <a:xfrm>
                <a:off x="6084424" y="2109227"/>
                <a:ext cx="586155" cy="574430"/>
                <a:chOff x="3322049" y="3337461"/>
                <a:chExt cx="586155" cy="574430"/>
              </a:xfrm>
            </p:grpSpPr>
            <p:sp>
              <p:nvSpPr>
                <p:cNvPr id="1627" name="Google Shape;1627;p4"/>
                <p:cNvSpPr/>
                <p:nvPr/>
              </p:nvSpPr>
              <p:spPr>
                <a:xfrm>
                  <a:off x="3322049" y="3337461"/>
                  <a:ext cx="586155" cy="574430"/>
                </a:xfrm>
                <a:prstGeom prst="ellipse">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38" name="Google Shape;1638;p4"/>
                <p:cNvSpPr/>
                <p:nvPr/>
              </p:nvSpPr>
              <p:spPr>
                <a:xfrm>
                  <a:off x="3442196" y="3456481"/>
                  <a:ext cx="355558" cy="348955"/>
                </a:xfrm>
                <a:custGeom>
                  <a:avLst/>
                  <a:gdLst/>
                  <a:ahLst/>
                  <a:cxnLst/>
                  <a:rect l="l" t="t" r="r" b="b"/>
                  <a:pathLst>
                    <a:path w="4316" h="4312" extrusionOk="0">
                      <a:moveTo>
                        <a:pt x="2165" y="1347"/>
                      </a:moveTo>
                      <a:lnTo>
                        <a:pt x="2082" y="1353"/>
                      </a:lnTo>
                      <a:lnTo>
                        <a:pt x="2001" y="1364"/>
                      </a:lnTo>
                      <a:lnTo>
                        <a:pt x="1924" y="1384"/>
                      </a:lnTo>
                      <a:lnTo>
                        <a:pt x="1849" y="1412"/>
                      </a:lnTo>
                      <a:lnTo>
                        <a:pt x="1778" y="1446"/>
                      </a:lnTo>
                      <a:lnTo>
                        <a:pt x="1712" y="1486"/>
                      </a:lnTo>
                      <a:lnTo>
                        <a:pt x="1650" y="1533"/>
                      </a:lnTo>
                      <a:lnTo>
                        <a:pt x="1592" y="1584"/>
                      </a:lnTo>
                      <a:lnTo>
                        <a:pt x="1540" y="1642"/>
                      </a:lnTo>
                      <a:lnTo>
                        <a:pt x="1494" y="1705"/>
                      </a:lnTo>
                      <a:lnTo>
                        <a:pt x="1454" y="1772"/>
                      </a:lnTo>
                      <a:lnTo>
                        <a:pt x="1420" y="1842"/>
                      </a:lnTo>
                      <a:lnTo>
                        <a:pt x="1392" y="1916"/>
                      </a:lnTo>
                      <a:lnTo>
                        <a:pt x="1372" y="1994"/>
                      </a:lnTo>
                      <a:lnTo>
                        <a:pt x="1359" y="2074"/>
                      </a:lnTo>
                      <a:lnTo>
                        <a:pt x="1355" y="2156"/>
                      </a:lnTo>
                      <a:lnTo>
                        <a:pt x="1359" y="2239"/>
                      </a:lnTo>
                      <a:lnTo>
                        <a:pt x="1372" y="2320"/>
                      </a:lnTo>
                      <a:lnTo>
                        <a:pt x="1392" y="2397"/>
                      </a:lnTo>
                      <a:lnTo>
                        <a:pt x="1420" y="2472"/>
                      </a:lnTo>
                      <a:lnTo>
                        <a:pt x="1454" y="2543"/>
                      </a:lnTo>
                      <a:lnTo>
                        <a:pt x="1494" y="2608"/>
                      </a:lnTo>
                      <a:lnTo>
                        <a:pt x="1540" y="2671"/>
                      </a:lnTo>
                      <a:lnTo>
                        <a:pt x="1592" y="2728"/>
                      </a:lnTo>
                      <a:lnTo>
                        <a:pt x="1650" y="2781"/>
                      </a:lnTo>
                      <a:lnTo>
                        <a:pt x="1712" y="2827"/>
                      </a:lnTo>
                      <a:lnTo>
                        <a:pt x="1778" y="2867"/>
                      </a:lnTo>
                      <a:lnTo>
                        <a:pt x="1849" y="2901"/>
                      </a:lnTo>
                      <a:lnTo>
                        <a:pt x="1924" y="2929"/>
                      </a:lnTo>
                      <a:lnTo>
                        <a:pt x="2001" y="2948"/>
                      </a:lnTo>
                      <a:lnTo>
                        <a:pt x="2082" y="2961"/>
                      </a:lnTo>
                      <a:lnTo>
                        <a:pt x="2165" y="2965"/>
                      </a:lnTo>
                      <a:lnTo>
                        <a:pt x="2247" y="2961"/>
                      </a:lnTo>
                      <a:lnTo>
                        <a:pt x="2327" y="2948"/>
                      </a:lnTo>
                      <a:lnTo>
                        <a:pt x="2405" y="2929"/>
                      </a:lnTo>
                      <a:lnTo>
                        <a:pt x="2479" y="2901"/>
                      </a:lnTo>
                      <a:lnTo>
                        <a:pt x="2550" y="2867"/>
                      </a:lnTo>
                      <a:lnTo>
                        <a:pt x="2617" y="2827"/>
                      </a:lnTo>
                      <a:lnTo>
                        <a:pt x="2680" y="2781"/>
                      </a:lnTo>
                      <a:lnTo>
                        <a:pt x="2736" y="2728"/>
                      </a:lnTo>
                      <a:lnTo>
                        <a:pt x="2788" y="2671"/>
                      </a:lnTo>
                      <a:lnTo>
                        <a:pt x="2836" y="2608"/>
                      </a:lnTo>
                      <a:lnTo>
                        <a:pt x="2876" y="2543"/>
                      </a:lnTo>
                      <a:lnTo>
                        <a:pt x="2910" y="2472"/>
                      </a:lnTo>
                      <a:lnTo>
                        <a:pt x="2938" y="2397"/>
                      </a:lnTo>
                      <a:lnTo>
                        <a:pt x="2957" y="2320"/>
                      </a:lnTo>
                      <a:lnTo>
                        <a:pt x="2969" y="2239"/>
                      </a:lnTo>
                      <a:lnTo>
                        <a:pt x="2973" y="2156"/>
                      </a:lnTo>
                      <a:lnTo>
                        <a:pt x="2969" y="2074"/>
                      </a:lnTo>
                      <a:lnTo>
                        <a:pt x="2957" y="1994"/>
                      </a:lnTo>
                      <a:lnTo>
                        <a:pt x="2938" y="1916"/>
                      </a:lnTo>
                      <a:lnTo>
                        <a:pt x="2910" y="1842"/>
                      </a:lnTo>
                      <a:lnTo>
                        <a:pt x="2876" y="1772"/>
                      </a:lnTo>
                      <a:lnTo>
                        <a:pt x="2836" y="1705"/>
                      </a:lnTo>
                      <a:lnTo>
                        <a:pt x="2788" y="1642"/>
                      </a:lnTo>
                      <a:lnTo>
                        <a:pt x="2736" y="1584"/>
                      </a:lnTo>
                      <a:lnTo>
                        <a:pt x="2680" y="1533"/>
                      </a:lnTo>
                      <a:lnTo>
                        <a:pt x="2617" y="1486"/>
                      </a:lnTo>
                      <a:lnTo>
                        <a:pt x="2550" y="1446"/>
                      </a:lnTo>
                      <a:lnTo>
                        <a:pt x="2479" y="1412"/>
                      </a:lnTo>
                      <a:lnTo>
                        <a:pt x="2405" y="1384"/>
                      </a:lnTo>
                      <a:lnTo>
                        <a:pt x="2327" y="1364"/>
                      </a:lnTo>
                      <a:lnTo>
                        <a:pt x="2247" y="1353"/>
                      </a:lnTo>
                      <a:lnTo>
                        <a:pt x="2165" y="1347"/>
                      </a:lnTo>
                      <a:close/>
                      <a:moveTo>
                        <a:pt x="2031" y="0"/>
                      </a:moveTo>
                      <a:lnTo>
                        <a:pt x="2288" y="0"/>
                      </a:lnTo>
                      <a:lnTo>
                        <a:pt x="2322" y="3"/>
                      </a:lnTo>
                      <a:lnTo>
                        <a:pt x="2354" y="12"/>
                      </a:lnTo>
                      <a:lnTo>
                        <a:pt x="2384" y="26"/>
                      </a:lnTo>
                      <a:lnTo>
                        <a:pt x="2410" y="45"/>
                      </a:lnTo>
                      <a:lnTo>
                        <a:pt x="2433" y="68"/>
                      </a:lnTo>
                      <a:lnTo>
                        <a:pt x="2452" y="95"/>
                      </a:lnTo>
                      <a:lnTo>
                        <a:pt x="2466" y="125"/>
                      </a:lnTo>
                      <a:lnTo>
                        <a:pt x="2474" y="157"/>
                      </a:lnTo>
                      <a:lnTo>
                        <a:pt x="2546" y="587"/>
                      </a:lnTo>
                      <a:lnTo>
                        <a:pt x="2643" y="614"/>
                      </a:lnTo>
                      <a:lnTo>
                        <a:pt x="2737" y="647"/>
                      </a:lnTo>
                      <a:lnTo>
                        <a:pt x="2829" y="685"/>
                      </a:lnTo>
                      <a:lnTo>
                        <a:pt x="2918" y="728"/>
                      </a:lnTo>
                      <a:lnTo>
                        <a:pt x="3003" y="777"/>
                      </a:lnTo>
                      <a:lnTo>
                        <a:pt x="3086" y="830"/>
                      </a:lnTo>
                      <a:lnTo>
                        <a:pt x="3451" y="601"/>
                      </a:lnTo>
                      <a:lnTo>
                        <a:pt x="3481" y="585"/>
                      </a:lnTo>
                      <a:lnTo>
                        <a:pt x="3513" y="576"/>
                      </a:lnTo>
                      <a:lnTo>
                        <a:pt x="3545" y="572"/>
                      </a:lnTo>
                      <a:lnTo>
                        <a:pt x="3578" y="574"/>
                      </a:lnTo>
                      <a:lnTo>
                        <a:pt x="3610" y="582"/>
                      </a:lnTo>
                      <a:lnTo>
                        <a:pt x="3640" y="595"/>
                      </a:lnTo>
                      <a:lnTo>
                        <a:pt x="3667" y="612"/>
                      </a:lnTo>
                      <a:lnTo>
                        <a:pt x="3692" y="635"/>
                      </a:lnTo>
                      <a:lnTo>
                        <a:pt x="3862" y="826"/>
                      </a:lnTo>
                      <a:lnTo>
                        <a:pt x="3883" y="854"/>
                      </a:lnTo>
                      <a:lnTo>
                        <a:pt x="3898" y="884"/>
                      </a:lnTo>
                      <a:lnTo>
                        <a:pt x="3907" y="915"/>
                      </a:lnTo>
                      <a:lnTo>
                        <a:pt x="3911" y="948"/>
                      </a:lnTo>
                      <a:lnTo>
                        <a:pt x="3908" y="981"/>
                      </a:lnTo>
                      <a:lnTo>
                        <a:pt x="3900" y="1012"/>
                      </a:lnTo>
                      <a:lnTo>
                        <a:pt x="3887" y="1042"/>
                      </a:lnTo>
                      <a:lnTo>
                        <a:pt x="3869" y="1071"/>
                      </a:lnTo>
                      <a:lnTo>
                        <a:pt x="3595" y="1410"/>
                      </a:lnTo>
                      <a:lnTo>
                        <a:pt x="3636" y="1497"/>
                      </a:lnTo>
                      <a:lnTo>
                        <a:pt x="3673" y="1586"/>
                      </a:lnTo>
                      <a:lnTo>
                        <a:pt x="3704" y="1677"/>
                      </a:lnTo>
                      <a:lnTo>
                        <a:pt x="3730" y="1772"/>
                      </a:lnTo>
                      <a:lnTo>
                        <a:pt x="4157" y="1842"/>
                      </a:lnTo>
                      <a:lnTo>
                        <a:pt x="4190" y="1851"/>
                      </a:lnTo>
                      <a:lnTo>
                        <a:pt x="4221" y="1864"/>
                      </a:lnTo>
                      <a:lnTo>
                        <a:pt x="4248" y="1884"/>
                      </a:lnTo>
                      <a:lnTo>
                        <a:pt x="4271" y="1906"/>
                      </a:lnTo>
                      <a:lnTo>
                        <a:pt x="4289" y="1933"/>
                      </a:lnTo>
                      <a:lnTo>
                        <a:pt x="4304" y="1963"/>
                      </a:lnTo>
                      <a:lnTo>
                        <a:pt x="4313" y="1995"/>
                      </a:lnTo>
                      <a:lnTo>
                        <a:pt x="4316" y="2028"/>
                      </a:lnTo>
                      <a:lnTo>
                        <a:pt x="4316" y="2285"/>
                      </a:lnTo>
                      <a:lnTo>
                        <a:pt x="4313" y="2319"/>
                      </a:lnTo>
                      <a:lnTo>
                        <a:pt x="4304" y="2350"/>
                      </a:lnTo>
                      <a:lnTo>
                        <a:pt x="4289" y="2380"/>
                      </a:lnTo>
                      <a:lnTo>
                        <a:pt x="4271" y="2406"/>
                      </a:lnTo>
                      <a:lnTo>
                        <a:pt x="4248" y="2430"/>
                      </a:lnTo>
                      <a:lnTo>
                        <a:pt x="4221" y="2448"/>
                      </a:lnTo>
                      <a:lnTo>
                        <a:pt x="4191" y="2463"/>
                      </a:lnTo>
                      <a:lnTo>
                        <a:pt x="4157" y="2471"/>
                      </a:lnTo>
                      <a:lnTo>
                        <a:pt x="3730" y="2543"/>
                      </a:lnTo>
                      <a:lnTo>
                        <a:pt x="3704" y="2638"/>
                      </a:lnTo>
                      <a:lnTo>
                        <a:pt x="3671" y="2731"/>
                      </a:lnTo>
                      <a:lnTo>
                        <a:pt x="3633" y="2821"/>
                      </a:lnTo>
                      <a:lnTo>
                        <a:pt x="3591" y="2909"/>
                      </a:lnTo>
                      <a:lnTo>
                        <a:pt x="3543" y="2993"/>
                      </a:lnTo>
                      <a:lnTo>
                        <a:pt x="3801" y="3354"/>
                      </a:lnTo>
                      <a:lnTo>
                        <a:pt x="3818" y="3384"/>
                      </a:lnTo>
                      <a:lnTo>
                        <a:pt x="3830" y="3416"/>
                      </a:lnTo>
                      <a:lnTo>
                        <a:pt x="3835" y="3447"/>
                      </a:lnTo>
                      <a:lnTo>
                        <a:pt x="3835" y="3480"/>
                      </a:lnTo>
                      <a:lnTo>
                        <a:pt x="3830" y="3513"/>
                      </a:lnTo>
                      <a:lnTo>
                        <a:pt x="3819" y="3543"/>
                      </a:lnTo>
                      <a:lnTo>
                        <a:pt x="3802" y="3572"/>
                      </a:lnTo>
                      <a:lnTo>
                        <a:pt x="3781" y="3598"/>
                      </a:lnTo>
                      <a:lnTo>
                        <a:pt x="3599" y="3778"/>
                      </a:lnTo>
                      <a:lnTo>
                        <a:pt x="3573" y="3801"/>
                      </a:lnTo>
                      <a:lnTo>
                        <a:pt x="3544" y="3818"/>
                      </a:lnTo>
                      <a:lnTo>
                        <a:pt x="3514" y="3828"/>
                      </a:lnTo>
                      <a:lnTo>
                        <a:pt x="3481" y="3833"/>
                      </a:lnTo>
                      <a:lnTo>
                        <a:pt x="3450" y="3833"/>
                      </a:lnTo>
                      <a:lnTo>
                        <a:pt x="3417" y="3828"/>
                      </a:lnTo>
                      <a:lnTo>
                        <a:pt x="3386" y="3816"/>
                      </a:lnTo>
                      <a:lnTo>
                        <a:pt x="3357" y="3799"/>
                      </a:lnTo>
                      <a:lnTo>
                        <a:pt x="2994" y="3540"/>
                      </a:lnTo>
                      <a:lnTo>
                        <a:pt x="2910" y="3587"/>
                      </a:lnTo>
                      <a:lnTo>
                        <a:pt x="2824" y="3630"/>
                      </a:lnTo>
                      <a:lnTo>
                        <a:pt x="2733" y="3667"/>
                      </a:lnTo>
                      <a:lnTo>
                        <a:pt x="2640" y="3700"/>
                      </a:lnTo>
                      <a:lnTo>
                        <a:pt x="2546" y="3726"/>
                      </a:lnTo>
                      <a:lnTo>
                        <a:pt x="2474" y="4155"/>
                      </a:lnTo>
                      <a:lnTo>
                        <a:pt x="2466" y="4188"/>
                      </a:lnTo>
                      <a:lnTo>
                        <a:pt x="2452" y="4218"/>
                      </a:lnTo>
                      <a:lnTo>
                        <a:pt x="2433" y="4246"/>
                      </a:lnTo>
                      <a:lnTo>
                        <a:pt x="2410" y="4268"/>
                      </a:lnTo>
                      <a:lnTo>
                        <a:pt x="2384" y="4288"/>
                      </a:lnTo>
                      <a:lnTo>
                        <a:pt x="2354" y="4301"/>
                      </a:lnTo>
                      <a:lnTo>
                        <a:pt x="2322" y="4310"/>
                      </a:lnTo>
                      <a:lnTo>
                        <a:pt x="2288" y="4312"/>
                      </a:lnTo>
                      <a:lnTo>
                        <a:pt x="2031" y="4312"/>
                      </a:lnTo>
                      <a:lnTo>
                        <a:pt x="1999" y="4310"/>
                      </a:lnTo>
                      <a:lnTo>
                        <a:pt x="1966" y="4301"/>
                      </a:lnTo>
                      <a:lnTo>
                        <a:pt x="1937" y="4288"/>
                      </a:lnTo>
                      <a:lnTo>
                        <a:pt x="1909" y="4268"/>
                      </a:lnTo>
                      <a:lnTo>
                        <a:pt x="1887" y="4246"/>
                      </a:lnTo>
                      <a:lnTo>
                        <a:pt x="1869" y="4218"/>
                      </a:lnTo>
                      <a:lnTo>
                        <a:pt x="1854" y="4188"/>
                      </a:lnTo>
                      <a:lnTo>
                        <a:pt x="1847" y="4155"/>
                      </a:lnTo>
                      <a:lnTo>
                        <a:pt x="1775" y="3726"/>
                      </a:lnTo>
                      <a:lnTo>
                        <a:pt x="1680" y="3700"/>
                      </a:lnTo>
                      <a:lnTo>
                        <a:pt x="1589" y="3668"/>
                      </a:lnTo>
                      <a:lnTo>
                        <a:pt x="1499" y="3632"/>
                      </a:lnTo>
                      <a:lnTo>
                        <a:pt x="1413" y="3591"/>
                      </a:lnTo>
                      <a:lnTo>
                        <a:pt x="1329" y="3544"/>
                      </a:lnTo>
                      <a:lnTo>
                        <a:pt x="1249" y="3493"/>
                      </a:lnTo>
                      <a:lnTo>
                        <a:pt x="879" y="3726"/>
                      </a:lnTo>
                      <a:lnTo>
                        <a:pt x="848" y="3742"/>
                      </a:lnTo>
                      <a:lnTo>
                        <a:pt x="816" y="3751"/>
                      </a:lnTo>
                      <a:lnTo>
                        <a:pt x="784" y="3755"/>
                      </a:lnTo>
                      <a:lnTo>
                        <a:pt x="752" y="3753"/>
                      </a:lnTo>
                      <a:lnTo>
                        <a:pt x="720" y="3746"/>
                      </a:lnTo>
                      <a:lnTo>
                        <a:pt x="689" y="3733"/>
                      </a:lnTo>
                      <a:lnTo>
                        <a:pt x="661" y="3714"/>
                      </a:lnTo>
                      <a:lnTo>
                        <a:pt x="636" y="3691"/>
                      </a:lnTo>
                      <a:lnTo>
                        <a:pt x="466" y="3500"/>
                      </a:lnTo>
                      <a:lnTo>
                        <a:pt x="446" y="3472"/>
                      </a:lnTo>
                      <a:lnTo>
                        <a:pt x="432" y="3443"/>
                      </a:lnTo>
                      <a:lnTo>
                        <a:pt x="423" y="3412"/>
                      </a:lnTo>
                      <a:lnTo>
                        <a:pt x="419" y="3379"/>
                      </a:lnTo>
                      <a:lnTo>
                        <a:pt x="421" y="3346"/>
                      </a:lnTo>
                      <a:lnTo>
                        <a:pt x="428" y="3315"/>
                      </a:lnTo>
                      <a:lnTo>
                        <a:pt x="442" y="3285"/>
                      </a:lnTo>
                      <a:lnTo>
                        <a:pt x="461" y="3256"/>
                      </a:lnTo>
                      <a:lnTo>
                        <a:pt x="733" y="2918"/>
                      </a:lnTo>
                      <a:lnTo>
                        <a:pt x="689" y="2829"/>
                      </a:lnTo>
                      <a:lnTo>
                        <a:pt x="651" y="2736"/>
                      </a:lnTo>
                      <a:lnTo>
                        <a:pt x="618" y="2641"/>
                      </a:lnTo>
                      <a:lnTo>
                        <a:pt x="590" y="2543"/>
                      </a:lnTo>
                      <a:lnTo>
                        <a:pt x="158" y="2471"/>
                      </a:lnTo>
                      <a:lnTo>
                        <a:pt x="125" y="2463"/>
                      </a:lnTo>
                      <a:lnTo>
                        <a:pt x="95" y="2448"/>
                      </a:lnTo>
                      <a:lnTo>
                        <a:pt x="68" y="2430"/>
                      </a:lnTo>
                      <a:lnTo>
                        <a:pt x="46" y="2406"/>
                      </a:lnTo>
                      <a:lnTo>
                        <a:pt x="26" y="2380"/>
                      </a:lnTo>
                      <a:lnTo>
                        <a:pt x="11" y="2350"/>
                      </a:lnTo>
                      <a:lnTo>
                        <a:pt x="4" y="2319"/>
                      </a:lnTo>
                      <a:lnTo>
                        <a:pt x="0" y="2285"/>
                      </a:lnTo>
                      <a:lnTo>
                        <a:pt x="0" y="2028"/>
                      </a:lnTo>
                      <a:lnTo>
                        <a:pt x="4" y="1995"/>
                      </a:lnTo>
                      <a:lnTo>
                        <a:pt x="11" y="1963"/>
                      </a:lnTo>
                      <a:lnTo>
                        <a:pt x="26" y="1933"/>
                      </a:lnTo>
                      <a:lnTo>
                        <a:pt x="46" y="1906"/>
                      </a:lnTo>
                      <a:lnTo>
                        <a:pt x="68" y="1884"/>
                      </a:lnTo>
                      <a:lnTo>
                        <a:pt x="95" y="1864"/>
                      </a:lnTo>
                      <a:lnTo>
                        <a:pt x="125" y="1851"/>
                      </a:lnTo>
                      <a:lnTo>
                        <a:pt x="158" y="1842"/>
                      </a:lnTo>
                      <a:lnTo>
                        <a:pt x="590" y="1770"/>
                      </a:lnTo>
                      <a:lnTo>
                        <a:pt x="617" y="1675"/>
                      </a:lnTo>
                      <a:lnTo>
                        <a:pt x="649" y="1582"/>
                      </a:lnTo>
                      <a:lnTo>
                        <a:pt x="686" y="1491"/>
                      </a:lnTo>
                      <a:lnTo>
                        <a:pt x="729" y="1405"/>
                      </a:lnTo>
                      <a:lnTo>
                        <a:pt x="778" y="1320"/>
                      </a:lnTo>
                      <a:lnTo>
                        <a:pt x="529" y="972"/>
                      </a:lnTo>
                      <a:lnTo>
                        <a:pt x="512" y="943"/>
                      </a:lnTo>
                      <a:lnTo>
                        <a:pt x="500" y="911"/>
                      </a:lnTo>
                      <a:lnTo>
                        <a:pt x="494" y="880"/>
                      </a:lnTo>
                      <a:lnTo>
                        <a:pt x="494" y="847"/>
                      </a:lnTo>
                      <a:lnTo>
                        <a:pt x="499" y="815"/>
                      </a:lnTo>
                      <a:lnTo>
                        <a:pt x="511" y="784"/>
                      </a:lnTo>
                      <a:lnTo>
                        <a:pt x="526" y="756"/>
                      </a:lnTo>
                      <a:lnTo>
                        <a:pt x="549" y="729"/>
                      </a:lnTo>
                      <a:lnTo>
                        <a:pt x="729" y="548"/>
                      </a:lnTo>
                      <a:lnTo>
                        <a:pt x="755" y="527"/>
                      </a:lnTo>
                      <a:lnTo>
                        <a:pt x="784" y="510"/>
                      </a:lnTo>
                      <a:lnTo>
                        <a:pt x="816" y="499"/>
                      </a:lnTo>
                      <a:lnTo>
                        <a:pt x="847" y="494"/>
                      </a:lnTo>
                      <a:lnTo>
                        <a:pt x="880" y="494"/>
                      </a:lnTo>
                      <a:lnTo>
                        <a:pt x="913" y="499"/>
                      </a:lnTo>
                      <a:lnTo>
                        <a:pt x="943" y="511"/>
                      </a:lnTo>
                      <a:lnTo>
                        <a:pt x="973" y="528"/>
                      </a:lnTo>
                      <a:lnTo>
                        <a:pt x="1320" y="777"/>
                      </a:lnTo>
                      <a:lnTo>
                        <a:pt x="1405" y="728"/>
                      </a:lnTo>
                      <a:lnTo>
                        <a:pt x="1493" y="685"/>
                      </a:lnTo>
                      <a:lnTo>
                        <a:pt x="1585" y="647"/>
                      </a:lnTo>
                      <a:lnTo>
                        <a:pt x="1678" y="614"/>
                      </a:lnTo>
                      <a:lnTo>
                        <a:pt x="1775" y="588"/>
                      </a:lnTo>
                      <a:lnTo>
                        <a:pt x="1847" y="157"/>
                      </a:lnTo>
                      <a:lnTo>
                        <a:pt x="1854" y="125"/>
                      </a:lnTo>
                      <a:lnTo>
                        <a:pt x="1869" y="95"/>
                      </a:lnTo>
                      <a:lnTo>
                        <a:pt x="1887" y="68"/>
                      </a:lnTo>
                      <a:lnTo>
                        <a:pt x="1909" y="45"/>
                      </a:lnTo>
                      <a:lnTo>
                        <a:pt x="1937" y="26"/>
                      </a:lnTo>
                      <a:lnTo>
                        <a:pt x="1966" y="12"/>
                      </a:lnTo>
                      <a:lnTo>
                        <a:pt x="1999" y="3"/>
                      </a:lnTo>
                      <a:lnTo>
                        <a:pt x="203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39" name="Google Shape;1639;p4"/>
              <p:cNvGrpSpPr/>
              <p:nvPr/>
            </p:nvGrpSpPr>
            <p:grpSpPr>
              <a:xfrm>
                <a:off x="5451163" y="240941"/>
                <a:ext cx="1557282" cy="1516937"/>
                <a:chOff x="5491985" y="3054130"/>
                <a:chExt cx="1557282" cy="1516937"/>
              </a:xfrm>
            </p:grpSpPr>
            <p:sp>
              <p:nvSpPr>
                <p:cNvPr id="1640" name="Google Shape;1640;p4"/>
                <p:cNvSpPr/>
                <p:nvPr/>
              </p:nvSpPr>
              <p:spPr>
                <a:xfrm flipH="1">
                  <a:off x="5491985" y="3054130"/>
                  <a:ext cx="1557282" cy="1516937"/>
                </a:xfrm>
                <a:prstGeom prst="wedgeEllipseCallout">
                  <a:avLst>
                    <a:gd name="adj1" fmla="val -9607"/>
                    <a:gd name="adj2" fmla="val 69495"/>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41" name="Google Shape;1641;p4"/>
                <p:cNvSpPr/>
                <p:nvPr/>
              </p:nvSpPr>
              <p:spPr>
                <a:xfrm>
                  <a:off x="5691737" y="3405913"/>
                  <a:ext cx="120213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TF-IDF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找關鍵字</a:t>
                  </a:r>
                  <a:endParaRPr sz="2000" b="1" i="0" u="none" strike="noStrike" cap="none">
                    <a:solidFill>
                      <a:srgbClr val="FFFFFF"/>
                    </a:solidFill>
                    <a:latin typeface="Microsoft JhengHei"/>
                    <a:ea typeface="Microsoft JhengHei"/>
                    <a:cs typeface="Microsoft JhengHei"/>
                    <a:sym typeface="Microsoft JhengHei"/>
                  </a:endParaRPr>
                </a:p>
              </p:txBody>
            </p:sp>
          </p:grpSp>
        </p:grpSp>
      </p:grpSp>
      <p:grpSp>
        <p:nvGrpSpPr>
          <p:cNvPr id="1642" name="Google Shape;1642;p4"/>
          <p:cNvGrpSpPr/>
          <p:nvPr/>
        </p:nvGrpSpPr>
        <p:grpSpPr>
          <a:xfrm>
            <a:off x="171450" y="468189"/>
            <a:ext cx="6616971" cy="707886"/>
            <a:chOff x="171450" y="636516"/>
            <a:chExt cx="6616971" cy="707886"/>
          </a:xfrm>
        </p:grpSpPr>
        <p:sp>
          <p:nvSpPr>
            <p:cNvPr id="1643" name="Google Shape;1643;p4"/>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資料清整－住宿評論</a:t>
              </a:r>
              <a:endParaRPr sz="4000" b="1" i="0" u="none" strike="noStrike" cap="none">
                <a:solidFill>
                  <a:srgbClr val="262626"/>
                </a:solidFill>
                <a:latin typeface="Arial"/>
                <a:ea typeface="Arial"/>
                <a:cs typeface="Arial"/>
                <a:sym typeface="Arial"/>
              </a:endParaRPr>
            </a:p>
          </p:txBody>
        </p:sp>
        <p:sp>
          <p:nvSpPr>
            <p:cNvPr id="1644" name="Google Shape;1644;p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645" name="Google Shape;1645;p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講者:吳紹維</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646" name="Google Shape;1646;p4"/>
          <p:cNvGrpSpPr/>
          <p:nvPr/>
        </p:nvGrpSpPr>
        <p:grpSpPr>
          <a:xfrm>
            <a:off x="3759584" y="1690543"/>
            <a:ext cx="2922436" cy="3928425"/>
            <a:chOff x="3759584" y="1690543"/>
            <a:chExt cx="2922436" cy="3928425"/>
          </a:xfrm>
        </p:grpSpPr>
        <p:grpSp>
          <p:nvGrpSpPr>
            <p:cNvPr id="1647" name="Google Shape;1647;p4"/>
            <p:cNvGrpSpPr/>
            <p:nvPr/>
          </p:nvGrpSpPr>
          <p:grpSpPr>
            <a:xfrm>
              <a:off x="5021072" y="1690543"/>
              <a:ext cx="1660948" cy="2069401"/>
              <a:chOff x="5021072" y="1690543"/>
              <a:chExt cx="1660948" cy="2069401"/>
            </a:xfrm>
          </p:grpSpPr>
          <p:cxnSp>
            <p:nvCxnSpPr>
              <p:cNvPr id="1648" name="Google Shape;1648;p4"/>
              <p:cNvCxnSpPr>
                <a:stCxn id="1649" idx="2"/>
                <a:endCxn id="1600" idx="6"/>
              </p:cNvCxnSpPr>
              <p:nvPr/>
            </p:nvCxnSpPr>
            <p:spPr>
              <a:xfrm rot="10800000" flipH="1">
                <a:off x="5021072" y="3472561"/>
                <a:ext cx="1629600" cy="17400"/>
              </a:xfrm>
              <a:prstGeom prst="straightConnector1">
                <a:avLst/>
              </a:prstGeom>
              <a:noFill/>
              <a:ln w="57150" cap="flat" cmpd="sng">
                <a:solidFill>
                  <a:srgbClr val="A5A5A5"/>
                </a:solidFill>
                <a:prstDash val="solid"/>
                <a:miter lim="800000"/>
                <a:headEnd type="oval" w="med" len="med"/>
                <a:tailEnd type="oval" w="med" len="med"/>
              </a:ln>
            </p:spPr>
          </p:cxnSp>
          <p:grpSp>
            <p:nvGrpSpPr>
              <p:cNvPr id="1650" name="Google Shape;1650;p4"/>
              <p:cNvGrpSpPr/>
              <p:nvPr/>
            </p:nvGrpSpPr>
            <p:grpSpPr>
              <a:xfrm>
                <a:off x="5095020" y="1690543"/>
                <a:ext cx="1587000" cy="2069401"/>
                <a:chOff x="5390607" y="1680031"/>
                <a:chExt cx="1587000" cy="2069401"/>
              </a:xfrm>
            </p:grpSpPr>
            <p:sp>
              <p:nvSpPr>
                <p:cNvPr id="1651" name="Google Shape;1651;p4"/>
                <p:cNvSpPr/>
                <p:nvPr/>
              </p:nvSpPr>
              <p:spPr>
                <a:xfrm rot="10800000">
                  <a:off x="5549857" y="1680031"/>
                  <a:ext cx="1276800" cy="1184700"/>
                </a:xfrm>
                <a:prstGeom prst="wedgeEllipseCallout">
                  <a:avLst>
                    <a:gd name="adj1" fmla="val -23528"/>
                    <a:gd name="adj2" fmla="val -65115"/>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52" name="Google Shape;1652;p4"/>
                <p:cNvSpPr/>
                <p:nvPr/>
              </p:nvSpPr>
              <p:spPr>
                <a:xfrm>
                  <a:off x="5390607" y="2075046"/>
                  <a:ext cx="15870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分詞結果</a:t>
                  </a:r>
                  <a:endParaRPr sz="2000" b="1" i="0" u="none" strike="noStrike" cap="none">
                    <a:solidFill>
                      <a:srgbClr val="FFFFFF"/>
                    </a:solidFill>
                    <a:latin typeface="Microsoft JhengHei"/>
                    <a:ea typeface="Microsoft JhengHei"/>
                    <a:cs typeface="Microsoft JhengHei"/>
                    <a:sym typeface="Microsoft JhengHei"/>
                  </a:endParaRPr>
                </a:p>
              </p:txBody>
            </p:sp>
            <p:grpSp>
              <p:nvGrpSpPr>
                <p:cNvPr id="1653" name="Google Shape;1653;p4"/>
                <p:cNvGrpSpPr/>
                <p:nvPr/>
              </p:nvGrpSpPr>
              <p:grpSpPr>
                <a:xfrm>
                  <a:off x="6360005" y="3174932"/>
                  <a:ext cx="586200" cy="574500"/>
                  <a:chOff x="9478981" y="217566"/>
                  <a:chExt cx="586200" cy="574500"/>
                </a:xfrm>
              </p:grpSpPr>
              <p:sp>
                <p:nvSpPr>
                  <p:cNvPr id="1600" name="Google Shape;1600;p4"/>
                  <p:cNvSpPr/>
                  <p:nvPr/>
                </p:nvSpPr>
                <p:spPr>
                  <a:xfrm>
                    <a:off x="9478981" y="217566"/>
                    <a:ext cx="586200" cy="5745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54" name="Google Shape;1654;p4"/>
                  <p:cNvSpPr/>
                  <p:nvPr/>
                </p:nvSpPr>
                <p:spPr>
                  <a:xfrm>
                    <a:off x="9587740" y="347090"/>
                    <a:ext cx="368637" cy="315379"/>
                  </a:xfrm>
                  <a:custGeom>
                    <a:avLst/>
                    <a:gdLst/>
                    <a:ahLst/>
                    <a:cxnLst/>
                    <a:rect l="l" t="t" r="r" b="b"/>
                    <a:pathLst>
                      <a:path w="3739" h="3201" extrusionOk="0">
                        <a:moveTo>
                          <a:pt x="1881" y="2916"/>
                        </a:moveTo>
                        <a:lnTo>
                          <a:pt x="2554" y="2916"/>
                        </a:lnTo>
                        <a:lnTo>
                          <a:pt x="2554" y="3186"/>
                        </a:lnTo>
                        <a:lnTo>
                          <a:pt x="1881" y="3186"/>
                        </a:lnTo>
                        <a:lnTo>
                          <a:pt x="1881" y="2916"/>
                        </a:lnTo>
                        <a:close/>
                        <a:moveTo>
                          <a:pt x="0" y="2916"/>
                        </a:moveTo>
                        <a:lnTo>
                          <a:pt x="672" y="2916"/>
                        </a:lnTo>
                        <a:lnTo>
                          <a:pt x="672" y="3186"/>
                        </a:lnTo>
                        <a:lnTo>
                          <a:pt x="0" y="3186"/>
                        </a:lnTo>
                        <a:lnTo>
                          <a:pt x="0" y="2916"/>
                        </a:lnTo>
                        <a:close/>
                        <a:moveTo>
                          <a:pt x="3686" y="2842"/>
                        </a:moveTo>
                        <a:lnTo>
                          <a:pt x="3739" y="3107"/>
                        </a:lnTo>
                        <a:lnTo>
                          <a:pt x="3279" y="3201"/>
                        </a:lnTo>
                        <a:lnTo>
                          <a:pt x="3226" y="2937"/>
                        </a:lnTo>
                        <a:lnTo>
                          <a:pt x="3686" y="2842"/>
                        </a:lnTo>
                        <a:close/>
                        <a:moveTo>
                          <a:pt x="1276" y="2782"/>
                        </a:moveTo>
                        <a:lnTo>
                          <a:pt x="1338" y="2783"/>
                        </a:lnTo>
                        <a:lnTo>
                          <a:pt x="1393" y="2787"/>
                        </a:lnTo>
                        <a:lnTo>
                          <a:pt x="1443" y="2791"/>
                        </a:lnTo>
                        <a:lnTo>
                          <a:pt x="1487" y="2798"/>
                        </a:lnTo>
                        <a:lnTo>
                          <a:pt x="1527" y="2806"/>
                        </a:lnTo>
                        <a:lnTo>
                          <a:pt x="1561" y="2815"/>
                        </a:lnTo>
                        <a:lnTo>
                          <a:pt x="1591" y="2824"/>
                        </a:lnTo>
                        <a:lnTo>
                          <a:pt x="1617" y="2834"/>
                        </a:lnTo>
                        <a:lnTo>
                          <a:pt x="1638" y="2843"/>
                        </a:lnTo>
                        <a:lnTo>
                          <a:pt x="1655" y="2853"/>
                        </a:lnTo>
                        <a:lnTo>
                          <a:pt x="1670" y="2861"/>
                        </a:lnTo>
                        <a:lnTo>
                          <a:pt x="1680" y="2867"/>
                        </a:lnTo>
                        <a:lnTo>
                          <a:pt x="1680" y="3186"/>
                        </a:lnTo>
                        <a:lnTo>
                          <a:pt x="807" y="3186"/>
                        </a:lnTo>
                        <a:lnTo>
                          <a:pt x="807" y="2870"/>
                        </a:lnTo>
                        <a:lnTo>
                          <a:pt x="830" y="2858"/>
                        </a:lnTo>
                        <a:lnTo>
                          <a:pt x="860" y="2848"/>
                        </a:lnTo>
                        <a:lnTo>
                          <a:pt x="894" y="2836"/>
                        </a:lnTo>
                        <a:lnTo>
                          <a:pt x="933" y="2824"/>
                        </a:lnTo>
                        <a:lnTo>
                          <a:pt x="977" y="2813"/>
                        </a:lnTo>
                        <a:lnTo>
                          <a:pt x="1027" y="2802"/>
                        </a:lnTo>
                        <a:lnTo>
                          <a:pt x="1081" y="2795"/>
                        </a:lnTo>
                        <a:lnTo>
                          <a:pt x="1141" y="2788"/>
                        </a:lnTo>
                        <a:lnTo>
                          <a:pt x="1206" y="2783"/>
                        </a:lnTo>
                        <a:lnTo>
                          <a:pt x="1276" y="2782"/>
                        </a:lnTo>
                        <a:close/>
                        <a:moveTo>
                          <a:pt x="1881" y="2579"/>
                        </a:moveTo>
                        <a:lnTo>
                          <a:pt x="2554" y="2579"/>
                        </a:lnTo>
                        <a:lnTo>
                          <a:pt x="2554" y="2782"/>
                        </a:lnTo>
                        <a:lnTo>
                          <a:pt x="1881" y="2782"/>
                        </a:lnTo>
                        <a:lnTo>
                          <a:pt x="1881" y="2579"/>
                        </a:lnTo>
                        <a:close/>
                        <a:moveTo>
                          <a:pt x="334" y="2146"/>
                        </a:moveTo>
                        <a:lnTo>
                          <a:pt x="295" y="2150"/>
                        </a:lnTo>
                        <a:lnTo>
                          <a:pt x="260" y="2159"/>
                        </a:lnTo>
                        <a:lnTo>
                          <a:pt x="227" y="2175"/>
                        </a:lnTo>
                        <a:lnTo>
                          <a:pt x="197" y="2195"/>
                        </a:lnTo>
                        <a:lnTo>
                          <a:pt x="172" y="2222"/>
                        </a:lnTo>
                        <a:lnTo>
                          <a:pt x="152" y="2251"/>
                        </a:lnTo>
                        <a:lnTo>
                          <a:pt x="136" y="2283"/>
                        </a:lnTo>
                        <a:lnTo>
                          <a:pt x="127" y="2320"/>
                        </a:lnTo>
                        <a:lnTo>
                          <a:pt x="124" y="2357"/>
                        </a:lnTo>
                        <a:lnTo>
                          <a:pt x="127" y="2395"/>
                        </a:lnTo>
                        <a:lnTo>
                          <a:pt x="136" y="2431"/>
                        </a:lnTo>
                        <a:lnTo>
                          <a:pt x="152" y="2463"/>
                        </a:lnTo>
                        <a:lnTo>
                          <a:pt x="172" y="2493"/>
                        </a:lnTo>
                        <a:lnTo>
                          <a:pt x="197" y="2519"/>
                        </a:lnTo>
                        <a:lnTo>
                          <a:pt x="227" y="2539"/>
                        </a:lnTo>
                        <a:lnTo>
                          <a:pt x="260" y="2554"/>
                        </a:lnTo>
                        <a:lnTo>
                          <a:pt x="295" y="2564"/>
                        </a:lnTo>
                        <a:lnTo>
                          <a:pt x="334" y="2568"/>
                        </a:lnTo>
                        <a:lnTo>
                          <a:pt x="371" y="2564"/>
                        </a:lnTo>
                        <a:lnTo>
                          <a:pt x="406" y="2554"/>
                        </a:lnTo>
                        <a:lnTo>
                          <a:pt x="439" y="2539"/>
                        </a:lnTo>
                        <a:lnTo>
                          <a:pt x="469" y="2519"/>
                        </a:lnTo>
                        <a:lnTo>
                          <a:pt x="494" y="2493"/>
                        </a:lnTo>
                        <a:lnTo>
                          <a:pt x="514" y="2463"/>
                        </a:lnTo>
                        <a:lnTo>
                          <a:pt x="530" y="2431"/>
                        </a:lnTo>
                        <a:lnTo>
                          <a:pt x="540" y="2395"/>
                        </a:lnTo>
                        <a:lnTo>
                          <a:pt x="543" y="2357"/>
                        </a:lnTo>
                        <a:lnTo>
                          <a:pt x="540" y="2320"/>
                        </a:lnTo>
                        <a:lnTo>
                          <a:pt x="530" y="2283"/>
                        </a:lnTo>
                        <a:lnTo>
                          <a:pt x="514" y="2251"/>
                        </a:lnTo>
                        <a:lnTo>
                          <a:pt x="494" y="2222"/>
                        </a:lnTo>
                        <a:lnTo>
                          <a:pt x="469" y="2195"/>
                        </a:lnTo>
                        <a:lnTo>
                          <a:pt x="439" y="2175"/>
                        </a:lnTo>
                        <a:lnTo>
                          <a:pt x="406" y="2159"/>
                        </a:lnTo>
                        <a:lnTo>
                          <a:pt x="371" y="2150"/>
                        </a:lnTo>
                        <a:lnTo>
                          <a:pt x="334" y="2146"/>
                        </a:lnTo>
                        <a:close/>
                        <a:moveTo>
                          <a:pt x="3325" y="2134"/>
                        </a:moveTo>
                        <a:lnTo>
                          <a:pt x="3296" y="2136"/>
                        </a:lnTo>
                        <a:lnTo>
                          <a:pt x="3271" y="2144"/>
                        </a:lnTo>
                        <a:lnTo>
                          <a:pt x="3248" y="2157"/>
                        </a:lnTo>
                        <a:lnTo>
                          <a:pt x="3228" y="2175"/>
                        </a:lnTo>
                        <a:lnTo>
                          <a:pt x="3210" y="2195"/>
                        </a:lnTo>
                        <a:lnTo>
                          <a:pt x="3195" y="2220"/>
                        </a:lnTo>
                        <a:lnTo>
                          <a:pt x="3184" y="2248"/>
                        </a:lnTo>
                        <a:lnTo>
                          <a:pt x="3177" y="2277"/>
                        </a:lnTo>
                        <a:lnTo>
                          <a:pt x="3173" y="2309"/>
                        </a:lnTo>
                        <a:lnTo>
                          <a:pt x="3173" y="2342"/>
                        </a:lnTo>
                        <a:lnTo>
                          <a:pt x="3178" y="2375"/>
                        </a:lnTo>
                        <a:lnTo>
                          <a:pt x="3188" y="2412"/>
                        </a:lnTo>
                        <a:lnTo>
                          <a:pt x="3203" y="2446"/>
                        </a:lnTo>
                        <a:lnTo>
                          <a:pt x="3221" y="2476"/>
                        </a:lnTo>
                        <a:lnTo>
                          <a:pt x="3243" y="2501"/>
                        </a:lnTo>
                        <a:lnTo>
                          <a:pt x="3267" y="2522"/>
                        </a:lnTo>
                        <a:lnTo>
                          <a:pt x="3294" y="2538"/>
                        </a:lnTo>
                        <a:lnTo>
                          <a:pt x="3322" y="2547"/>
                        </a:lnTo>
                        <a:lnTo>
                          <a:pt x="3351" y="2552"/>
                        </a:lnTo>
                        <a:lnTo>
                          <a:pt x="3381" y="2550"/>
                        </a:lnTo>
                        <a:lnTo>
                          <a:pt x="3406" y="2540"/>
                        </a:lnTo>
                        <a:lnTo>
                          <a:pt x="3430" y="2528"/>
                        </a:lnTo>
                        <a:lnTo>
                          <a:pt x="3450" y="2511"/>
                        </a:lnTo>
                        <a:lnTo>
                          <a:pt x="3467" y="2489"/>
                        </a:lnTo>
                        <a:lnTo>
                          <a:pt x="3482" y="2465"/>
                        </a:lnTo>
                        <a:lnTo>
                          <a:pt x="3493" y="2438"/>
                        </a:lnTo>
                        <a:lnTo>
                          <a:pt x="3500" y="2408"/>
                        </a:lnTo>
                        <a:lnTo>
                          <a:pt x="3505" y="2376"/>
                        </a:lnTo>
                        <a:lnTo>
                          <a:pt x="3503" y="2343"/>
                        </a:lnTo>
                        <a:lnTo>
                          <a:pt x="3499" y="2309"/>
                        </a:lnTo>
                        <a:lnTo>
                          <a:pt x="3489" y="2273"/>
                        </a:lnTo>
                        <a:lnTo>
                          <a:pt x="3474" y="2240"/>
                        </a:lnTo>
                        <a:lnTo>
                          <a:pt x="3456" y="2210"/>
                        </a:lnTo>
                        <a:lnTo>
                          <a:pt x="3434" y="2184"/>
                        </a:lnTo>
                        <a:lnTo>
                          <a:pt x="3409" y="2163"/>
                        </a:lnTo>
                        <a:lnTo>
                          <a:pt x="3383" y="2148"/>
                        </a:lnTo>
                        <a:lnTo>
                          <a:pt x="3355" y="2137"/>
                        </a:lnTo>
                        <a:lnTo>
                          <a:pt x="3325" y="2134"/>
                        </a:lnTo>
                        <a:close/>
                        <a:moveTo>
                          <a:pt x="807" y="1074"/>
                        </a:moveTo>
                        <a:lnTo>
                          <a:pt x="841" y="1087"/>
                        </a:lnTo>
                        <a:lnTo>
                          <a:pt x="880" y="1098"/>
                        </a:lnTo>
                        <a:lnTo>
                          <a:pt x="924" y="1111"/>
                        </a:lnTo>
                        <a:lnTo>
                          <a:pt x="971" y="1121"/>
                        </a:lnTo>
                        <a:lnTo>
                          <a:pt x="1023" y="1131"/>
                        </a:lnTo>
                        <a:lnTo>
                          <a:pt x="1080" y="1139"/>
                        </a:lnTo>
                        <a:lnTo>
                          <a:pt x="1141" y="1145"/>
                        </a:lnTo>
                        <a:lnTo>
                          <a:pt x="1207" y="1150"/>
                        </a:lnTo>
                        <a:lnTo>
                          <a:pt x="1276" y="1151"/>
                        </a:lnTo>
                        <a:lnTo>
                          <a:pt x="1340" y="1150"/>
                        </a:lnTo>
                        <a:lnTo>
                          <a:pt x="1398" y="1146"/>
                        </a:lnTo>
                        <a:lnTo>
                          <a:pt x="1451" y="1142"/>
                        </a:lnTo>
                        <a:lnTo>
                          <a:pt x="1499" y="1135"/>
                        </a:lnTo>
                        <a:lnTo>
                          <a:pt x="1543" y="1126"/>
                        </a:lnTo>
                        <a:lnTo>
                          <a:pt x="1584" y="1117"/>
                        </a:lnTo>
                        <a:lnTo>
                          <a:pt x="1619" y="1105"/>
                        </a:lnTo>
                        <a:lnTo>
                          <a:pt x="1652" y="1095"/>
                        </a:lnTo>
                        <a:lnTo>
                          <a:pt x="1680" y="1082"/>
                        </a:lnTo>
                        <a:lnTo>
                          <a:pt x="1680" y="2715"/>
                        </a:lnTo>
                        <a:lnTo>
                          <a:pt x="1652" y="2703"/>
                        </a:lnTo>
                        <a:lnTo>
                          <a:pt x="1619" y="2692"/>
                        </a:lnTo>
                        <a:lnTo>
                          <a:pt x="1584" y="2682"/>
                        </a:lnTo>
                        <a:lnTo>
                          <a:pt x="1543" y="2671"/>
                        </a:lnTo>
                        <a:lnTo>
                          <a:pt x="1499" y="2664"/>
                        </a:lnTo>
                        <a:lnTo>
                          <a:pt x="1451" y="2657"/>
                        </a:lnTo>
                        <a:lnTo>
                          <a:pt x="1398" y="2651"/>
                        </a:lnTo>
                        <a:lnTo>
                          <a:pt x="1340" y="2648"/>
                        </a:lnTo>
                        <a:lnTo>
                          <a:pt x="1276" y="2646"/>
                        </a:lnTo>
                        <a:lnTo>
                          <a:pt x="1207" y="2648"/>
                        </a:lnTo>
                        <a:lnTo>
                          <a:pt x="1141" y="2652"/>
                        </a:lnTo>
                        <a:lnTo>
                          <a:pt x="1080" y="2658"/>
                        </a:lnTo>
                        <a:lnTo>
                          <a:pt x="1023" y="2667"/>
                        </a:lnTo>
                        <a:lnTo>
                          <a:pt x="971" y="2676"/>
                        </a:lnTo>
                        <a:lnTo>
                          <a:pt x="924" y="2687"/>
                        </a:lnTo>
                        <a:lnTo>
                          <a:pt x="880" y="2699"/>
                        </a:lnTo>
                        <a:lnTo>
                          <a:pt x="841" y="2711"/>
                        </a:lnTo>
                        <a:lnTo>
                          <a:pt x="807" y="2723"/>
                        </a:lnTo>
                        <a:lnTo>
                          <a:pt x="807" y="1074"/>
                        </a:lnTo>
                        <a:close/>
                        <a:moveTo>
                          <a:pt x="1881" y="825"/>
                        </a:moveTo>
                        <a:lnTo>
                          <a:pt x="2554" y="825"/>
                        </a:lnTo>
                        <a:lnTo>
                          <a:pt x="2554" y="2445"/>
                        </a:lnTo>
                        <a:lnTo>
                          <a:pt x="1881" y="2445"/>
                        </a:lnTo>
                        <a:lnTo>
                          <a:pt x="1881" y="825"/>
                        </a:lnTo>
                        <a:close/>
                        <a:moveTo>
                          <a:pt x="807" y="689"/>
                        </a:moveTo>
                        <a:lnTo>
                          <a:pt x="1680" y="689"/>
                        </a:lnTo>
                        <a:lnTo>
                          <a:pt x="1680" y="930"/>
                        </a:lnTo>
                        <a:lnTo>
                          <a:pt x="1669" y="937"/>
                        </a:lnTo>
                        <a:lnTo>
                          <a:pt x="1655" y="946"/>
                        </a:lnTo>
                        <a:lnTo>
                          <a:pt x="1637" y="955"/>
                        </a:lnTo>
                        <a:lnTo>
                          <a:pt x="1616" y="964"/>
                        </a:lnTo>
                        <a:lnTo>
                          <a:pt x="1591" y="973"/>
                        </a:lnTo>
                        <a:lnTo>
                          <a:pt x="1560" y="983"/>
                        </a:lnTo>
                        <a:lnTo>
                          <a:pt x="1526" y="991"/>
                        </a:lnTo>
                        <a:lnTo>
                          <a:pt x="1486" y="999"/>
                        </a:lnTo>
                        <a:lnTo>
                          <a:pt x="1442" y="1006"/>
                        </a:lnTo>
                        <a:lnTo>
                          <a:pt x="1393" y="1012"/>
                        </a:lnTo>
                        <a:lnTo>
                          <a:pt x="1338" y="1015"/>
                        </a:lnTo>
                        <a:lnTo>
                          <a:pt x="1276" y="1016"/>
                        </a:lnTo>
                        <a:lnTo>
                          <a:pt x="1206" y="1014"/>
                        </a:lnTo>
                        <a:lnTo>
                          <a:pt x="1141" y="1011"/>
                        </a:lnTo>
                        <a:lnTo>
                          <a:pt x="1081" y="1004"/>
                        </a:lnTo>
                        <a:lnTo>
                          <a:pt x="1027" y="995"/>
                        </a:lnTo>
                        <a:lnTo>
                          <a:pt x="977" y="985"/>
                        </a:lnTo>
                        <a:lnTo>
                          <a:pt x="933" y="973"/>
                        </a:lnTo>
                        <a:lnTo>
                          <a:pt x="894" y="962"/>
                        </a:lnTo>
                        <a:lnTo>
                          <a:pt x="860" y="950"/>
                        </a:lnTo>
                        <a:lnTo>
                          <a:pt x="830" y="939"/>
                        </a:lnTo>
                        <a:lnTo>
                          <a:pt x="807" y="929"/>
                        </a:lnTo>
                        <a:lnTo>
                          <a:pt x="807" y="689"/>
                        </a:lnTo>
                        <a:close/>
                        <a:moveTo>
                          <a:pt x="1881" y="488"/>
                        </a:moveTo>
                        <a:lnTo>
                          <a:pt x="2554" y="488"/>
                        </a:lnTo>
                        <a:lnTo>
                          <a:pt x="2554" y="689"/>
                        </a:lnTo>
                        <a:lnTo>
                          <a:pt x="1881" y="689"/>
                        </a:lnTo>
                        <a:lnTo>
                          <a:pt x="1881" y="488"/>
                        </a:lnTo>
                        <a:close/>
                        <a:moveTo>
                          <a:pt x="0" y="488"/>
                        </a:moveTo>
                        <a:lnTo>
                          <a:pt x="672" y="488"/>
                        </a:lnTo>
                        <a:lnTo>
                          <a:pt x="672" y="2782"/>
                        </a:lnTo>
                        <a:lnTo>
                          <a:pt x="0" y="2782"/>
                        </a:lnTo>
                        <a:lnTo>
                          <a:pt x="0" y="488"/>
                        </a:lnTo>
                        <a:close/>
                        <a:moveTo>
                          <a:pt x="3199" y="463"/>
                        </a:moveTo>
                        <a:lnTo>
                          <a:pt x="3659" y="2710"/>
                        </a:lnTo>
                        <a:lnTo>
                          <a:pt x="3198" y="2805"/>
                        </a:lnTo>
                        <a:lnTo>
                          <a:pt x="2739" y="557"/>
                        </a:lnTo>
                        <a:lnTo>
                          <a:pt x="3199" y="463"/>
                        </a:lnTo>
                        <a:close/>
                        <a:moveTo>
                          <a:pt x="1881" y="15"/>
                        </a:moveTo>
                        <a:lnTo>
                          <a:pt x="2554" y="15"/>
                        </a:lnTo>
                        <a:lnTo>
                          <a:pt x="2554" y="352"/>
                        </a:lnTo>
                        <a:lnTo>
                          <a:pt x="1881" y="352"/>
                        </a:lnTo>
                        <a:lnTo>
                          <a:pt x="1881" y="15"/>
                        </a:lnTo>
                        <a:close/>
                        <a:moveTo>
                          <a:pt x="0" y="15"/>
                        </a:moveTo>
                        <a:lnTo>
                          <a:pt x="672" y="15"/>
                        </a:lnTo>
                        <a:lnTo>
                          <a:pt x="672" y="352"/>
                        </a:lnTo>
                        <a:lnTo>
                          <a:pt x="0" y="352"/>
                        </a:lnTo>
                        <a:lnTo>
                          <a:pt x="0" y="15"/>
                        </a:lnTo>
                        <a:close/>
                        <a:moveTo>
                          <a:pt x="3105" y="0"/>
                        </a:moveTo>
                        <a:lnTo>
                          <a:pt x="3172" y="331"/>
                        </a:lnTo>
                        <a:lnTo>
                          <a:pt x="2712" y="425"/>
                        </a:lnTo>
                        <a:lnTo>
                          <a:pt x="2645" y="95"/>
                        </a:lnTo>
                        <a:lnTo>
                          <a:pt x="310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grpSp>
        <p:grpSp>
          <p:nvGrpSpPr>
            <p:cNvPr id="1655" name="Google Shape;1655;p4"/>
            <p:cNvGrpSpPr/>
            <p:nvPr/>
          </p:nvGrpSpPr>
          <p:grpSpPr>
            <a:xfrm>
              <a:off x="3759584" y="3202746"/>
              <a:ext cx="2070930" cy="2416222"/>
              <a:chOff x="3759584" y="3202746"/>
              <a:chExt cx="2070930" cy="2416222"/>
            </a:xfrm>
          </p:grpSpPr>
          <p:cxnSp>
            <p:nvCxnSpPr>
              <p:cNvPr id="1656" name="Google Shape;1656;p4"/>
              <p:cNvCxnSpPr>
                <a:stCxn id="1657" idx="2"/>
                <a:endCxn id="1649" idx="6"/>
              </p:cNvCxnSpPr>
              <p:nvPr/>
            </p:nvCxnSpPr>
            <p:spPr>
              <a:xfrm rot="10800000" flipH="1">
                <a:off x="3759584" y="3490076"/>
                <a:ext cx="1847700" cy="6000"/>
              </a:xfrm>
              <a:prstGeom prst="straightConnector1">
                <a:avLst/>
              </a:prstGeom>
              <a:noFill/>
              <a:ln w="57150" cap="flat" cmpd="sng">
                <a:solidFill>
                  <a:srgbClr val="A5A5A5"/>
                </a:solidFill>
                <a:prstDash val="solid"/>
                <a:miter lim="800000"/>
                <a:headEnd type="oval" w="med" len="med"/>
                <a:tailEnd type="oval" w="med" len="med"/>
              </a:ln>
            </p:spPr>
          </p:cxnSp>
          <p:grpSp>
            <p:nvGrpSpPr>
              <p:cNvPr id="1658" name="Google Shape;1658;p4"/>
              <p:cNvGrpSpPr/>
              <p:nvPr/>
            </p:nvGrpSpPr>
            <p:grpSpPr>
              <a:xfrm>
                <a:off x="4273232" y="3202746"/>
                <a:ext cx="1557282" cy="2416222"/>
                <a:chOff x="4063071" y="2064212"/>
                <a:chExt cx="1557282" cy="2416222"/>
              </a:xfrm>
            </p:grpSpPr>
            <p:grpSp>
              <p:nvGrpSpPr>
                <p:cNvPr id="1659" name="Google Shape;1659;p4"/>
                <p:cNvGrpSpPr/>
                <p:nvPr/>
              </p:nvGrpSpPr>
              <p:grpSpPr>
                <a:xfrm>
                  <a:off x="4810911" y="2064212"/>
                  <a:ext cx="586155" cy="574430"/>
                  <a:chOff x="3834496" y="3290688"/>
                  <a:chExt cx="586155" cy="574430"/>
                </a:xfrm>
              </p:grpSpPr>
              <p:sp>
                <p:nvSpPr>
                  <p:cNvPr id="1649" name="Google Shape;1649;p4"/>
                  <p:cNvSpPr/>
                  <p:nvPr/>
                </p:nvSpPr>
                <p:spPr>
                  <a:xfrm>
                    <a:off x="3834496" y="3290688"/>
                    <a:ext cx="586155" cy="574430"/>
                  </a:xfrm>
                  <a:prstGeom prst="ellipse">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60" name="Google Shape;1660;p4"/>
                  <p:cNvSpPr/>
                  <p:nvPr/>
                </p:nvSpPr>
                <p:spPr>
                  <a:xfrm>
                    <a:off x="3949794" y="3404187"/>
                    <a:ext cx="355558" cy="348955"/>
                  </a:xfrm>
                  <a:custGeom>
                    <a:avLst/>
                    <a:gdLst/>
                    <a:ahLst/>
                    <a:cxnLst/>
                    <a:rect l="l" t="t" r="r" b="b"/>
                    <a:pathLst>
                      <a:path w="4316" h="4312" extrusionOk="0">
                        <a:moveTo>
                          <a:pt x="2165" y="1347"/>
                        </a:moveTo>
                        <a:lnTo>
                          <a:pt x="2082" y="1353"/>
                        </a:lnTo>
                        <a:lnTo>
                          <a:pt x="2001" y="1364"/>
                        </a:lnTo>
                        <a:lnTo>
                          <a:pt x="1924" y="1384"/>
                        </a:lnTo>
                        <a:lnTo>
                          <a:pt x="1849" y="1412"/>
                        </a:lnTo>
                        <a:lnTo>
                          <a:pt x="1778" y="1446"/>
                        </a:lnTo>
                        <a:lnTo>
                          <a:pt x="1712" y="1486"/>
                        </a:lnTo>
                        <a:lnTo>
                          <a:pt x="1650" y="1533"/>
                        </a:lnTo>
                        <a:lnTo>
                          <a:pt x="1592" y="1584"/>
                        </a:lnTo>
                        <a:lnTo>
                          <a:pt x="1540" y="1642"/>
                        </a:lnTo>
                        <a:lnTo>
                          <a:pt x="1494" y="1705"/>
                        </a:lnTo>
                        <a:lnTo>
                          <a:pt x="1454" y="1772"/>
                        </a:lnTo>
                        <a:lnTo>
                          <a:pt x="1420" y="1842"/>
                        </a:lnTo>
                        <a:lnTo>
                          <a:pt x="1392" y="1916"/>
                        </a:lnTo>
                        <a:lnTo>
                          <a:pt x="1372" y="1994"/>
                        </a:lnTo>
                        <a:lnTo>
                          <a:pt x="1359" y="2074"/>
                        </a:lnTo>
                        <a:lnTo>
                          <a:pt x="1355" y="2156"/>
                        </a:lnTo>
                        <a:lnTo>
                          <a:pt x="1359" y="2239"/>
                        </a:lnTo>
                        <a:lnTo>
                          <a:pt x="1372" y="2320"/>
                        </a:lnTo>
                        <a:lnTo>
                          <a:pt x="1392" y="2397"/>
                        </a:lnTo>
                        <a:lnTo>
                          <a:pt x="1420" y="2472"/>
                        </a:lnTo>
                        <a:lnTo>
                          <a:pt x="1454" y="2543"/>
                        </a:lnTo>
                        <a:lnTo>
                          <a:pt x="1494" y="2608"/>
                        </a:lnTo>
                        <a:lnTo>
                          <a:pt x="1540" y="2671"/>
                        </a:lnTo>
                        <a:lnTo>
                          <a:pt x="1592" y="2728"/>
                        </a:lnTo>
                        <a:lnTo>
                          <a:pt x="1650" y="2781"/>
                        </a:lnTo>
                        <a:lnTo>
                          <a:pt x="1712" y="2827"/>
                        </a:lnTo>
                        <a:lnTo>
                          <a:pt x="1778" y="2867"/>
                        </a:lnTo>
                        <a:lnTo>
                          <a:pt x="1849" y="2901"/>
                        </a:lnTo>
                        <a:lnTo>
                          <a:pt x="1924" y="2929"/>
                        </a:lnTo>
                        <a:lnTo>
                          <a:pt x="2001" y="2948"/>
                        </a:lnTo>
                        <a:lnTo>
                          <a:pt x="2082" y="2961"/>
                        </a:lnTo>
                        <a:lnTo>
                          <a:pt x="2165" y="2965"/>
                        </a:lnTo>
                        <a:lnTo>
                          <a:pt x="2247" y="2961"/>
                        </a:lnTo>
                        <a:lnTo>
                          <a:pt x="2327" y="2948"/>
                        </a:lnTo>
                        <a:lnTo>
                          <a:pt x="2405" y="2929"/>
                        </a:lnTo>
                        <a:lnTo>
                          <a:pt x="2479" y="2901"/>
                        </a:lnTo>
                        <a:lnTo>
                          <a:pt x="2550" y="2867"/>
                        </a:lnTo>
                        <a:lnTo>
                          <a:pt x="2617" y="2827"/>
                        </a:lnTo>
                        <a:lnTo>
                          <a:pt x="2680" y="2781"/>
                        </a:lnTo>
                        <a:lnTo>
                          <a:pt x="2736" y="2728"/>
                        </a:lnTo>
                        <a:lnTo>
                          <a:pt x="2788" y="2671"/>
                        </a:lnTo>
                        <a:lnTo>
                          <a:pt x="2836" y="2608"/>
                        </a:lnTo>
                        <a:lnTo>
                          <a:pt x="2876" y="2543"/>
                        </a:lnTo>
                        <a:lnTo>
                          <a:pt x="2910" y="2472"/>
                        </a:lnTo>
                        <a:lnTo>
                          <a:pt x="2938" y="2397"/>
                        </a:lnTo>
                        <a:lnTo>
                          <a:pt x="2957" y="2320"/>
                        </a:lnTo>
                        <a:lnTo>
                          <a:pt x="2969" y="2239"/>
                        </a:lnTo>
                        <a:lnTo>
                          <a:pt x="2973" y="2156"/>
                        </a:lnTo>
                        <a:lnTo>
                          <a:pt x="2969" y="2074"/>
                        </a:lnTo>
                        <a:lnTo>
                          <a:pt x="2957" y="1994"/>
                        </a:lnTo>
                        <a:lnTo>
                          <a:pt x="2938" y="1916"/>
                        </a:lnTo>
                        <a:lnTo>
                          <a:pt x="2910" y="1842"/>
                        </a:lnTo>
                        <a:lnTo>
                          <a:pt x="2876" y="1772"/>
                        </a:lnTo>
                        <a:lnTo>
                          <a:pt x="2836" y="1705"/>
                        </a:lnTo>
                        <a:lnTo>
                          <a:pt x="2788" y="1642"/>
                        </a:lnTo>
                        <a:lnTo>
                          <a:pt x="2736" y="1584"/>
                        </a:lnTo>
                        <a:lnTo>
                          <a:pt x="2680" y="1533"/>
                        </a:lnTo>
                        <a:lnTo>
                          <a:pt x="2617" y="1486"/>
                        </a:lnTo>
                        <a:lnTo>
                          <a:pt x="2550" y="1446"/>
                        </a:lnTo>
                        <a:lnTo>
                          <a:pt x="2479" y="1412"/>
                        </a:lnTo>
                        <a:lnTo>
                          <a:pt x="2405" y="1384"/>
                        </a:lnTo>
                        <a:lnTo>
                          <a:pt x="2327" y="1364"/>
                        </a:lnTo>
                        <a:lnTo>
                          <a:pt x="2247" y="1353"/>
                        </a:lnTo>
                        <a:lnTo>
                          <a:pt x="2165" y="1347"/>
                        </a:lnTo>
                        <a:close/>
                        <a:moveTo>
                          <a:pt x="2031" y="0"/>
                        </a:moveTo>
                        <a:lnTo>
                          <a:pt x="2288" y="0"/>
                        </a:lnTo>
                        <a:lnTo>
                          <a:pt x="2322" y="3"/>
                        </a:lnTo>
                        <a:lnTo>
                          <a:pt x="2354" y="12"/>
                        </a:lnTo>
                        <a:lnTo>
                          <a:pt x="2384" y="26"/>
                        </a:lnTo>
                        <a:lnTo>
                          <a:pt x="2410" y="45"/>
                        </a:lnTo>
                        <a:lnTo>
                          <a:pt x="2433" y="68"/>
                        </a:lnTo>
                        <a:lnTo>
                          <a:pt x="2452" y="95"/>
                        </a:lnTo>
                        <a:lnTo>
                          <a:pt x="2466" y="125"/>
                        </a:lnTo>
                        <a:lnTo>
                          <a:pt x="2474" y="157"/>
                        </a:lnTo>
                        <a:lnTo>
                          <a:pt x="2546" y="587"/>
                        </a:lnTo>
                        <a:lnTo>
                          <a:pt x="2643" y="614"/>
                        </a:lnTo>
                        <a:lnTo>
                          <a:pt x="2737" y="647"/>
                        </a:lnTo>
                        <a:lnTo>
                          <a:pt x="2829" y="685"/>
                        </a:lnTo>
                        <a:lnTo>
                          <a:pt x="2918" y="728"/>
                        </a:lnTo>
                        <a:lnTo>
                          <a:pt x="3003" y="777"/>
                        </a:lnTo>
                        <a:lnTo>
                          <a:pt x="3086" y="830"/>
                        </a:lnTo>
                        <a:lnTo>
                          <a:pt x="3451" y="601"/>
                        </a:lnTo>
                        <a:lnTo>
                          <a:pt x="3481" y="585"/>
                        </a:lnTo>
                        <a:lnTo>
                          <a:pt x="3513" y="576"/>
                        </a:lnTo>
                        <a:lnTo>
                          <a:pt x="3545" y="572"/>
                        </a:lnTo>
                        <a:lnTo>
                          <a:pt x="3578" y="574"/>
                        </a:lnTo>
                        <a:lnTo>
                          <a:pt x="3610" y="582"/>
                        </a:lnTo>
                        <a:lnTo>
                          <a:pt x="3640" y="595"/>
                        </a:lnTo>
                        <a:lnTo>
                          <a:pt x="3667" y="612"/>
                        </a:lnTo>
                        <a:lnTo>
                          <a:pt x="3692" y="635"/>
                        </a:lnTo>
                        <a:lnTo>
                          <a:pt x="3862" y="826"/>
                        </a:lnTo>
                        <a:lnTo>
                          <a:pt x="3883" y="854"/>
                        </a:lnTo>
                        <a:lnTo>
                          <a:pt x="3898" y="884"/>
                        </a:lnTo>
                        <a:lnTo>
                          <a:pt x="3907" y="915"/>
                        </a:lnTo>
                        <a:lnTo>
                          <a:pt x="3911" y="948"/>
                        </a:lnTo>
                        <a:lnTo>
                          <a:pt x="3908" y="981"/>
                        </a:lnTo>
                        <a:lnTo>
                          <a:pt x="3900" y="1012"/>
                        </a:lnTo>
                        <a:lnTo>
                          <a:pt x="3887" y="1042"/>
                        </a:lnTo>
                        <a:lnTo>
                          <a:pt x="3869" y="1071"/>
                        </a:lnTo>
                        <a:lnTo>
                          <a:pt x="3595" y="1410"/>
                        </a:lnTo>
                        <a:lnTo>
                          <a:pt x="3636" y="1497"/>
                        </a:lnTo>
                        <a:lnTo>
                          <a:pt x="3673" y="1586"/>
                        </a:lnTo>
                        <a:lnTo>
                          <a:pt x="3704" y="1677"/>
                        </a:lnTo>
                        <a:lnTo>
                          <a:pt x="3730" y="1772"/>
                        </a:lnTo>
                        <a:lnTo>
                          <a:pt x="4157" y="1842"/>
                        </a:lnTo>
                        <a:lnTo>
                          <a:pt x="4190" y="1851"/>
                        </a:lnTo>
                        <a:lnTo>
                          <a:pt x="4221" y="1864"/>
                        </a:lnTo>
                        <a:lnTo>
                          <a:pt x="4248" y="1884"/>
                        </a:lnTo>
                        <a:lnTo>
                          <a:pt x="4271" y="1906"/>
                        </a:lnTo>
                        <a:lnTo>
                          <a:pt x="4289" y="1933"/>
                        </a:lnTo>
                        <a:lnTo>
                          <a:pt x="4304" y="1963"/>
                        </a:lnTo>
                        <a:lnTo>
                          <a:pt x="4313" y="1995"/>
                        </a:lnTo>
                        <a:lnTo>
                          <a:pt x="4316" y="2028"/>
                        </a:lnTo>
                        <a:lnTo>
                          <a:pt x="4316" y="2285"/>
                        </a:lnTo>
                        <a:lnTo>
                          <a:pt x="4313" y="2319"/>
                        </a:lnTo>
                        <a:lnTo>
                          <a:pt x="4304" y="2350"/>
                        </a:lnTo>
                        <a:lnTo>
                          <a:pt x="4289" y="2380"/>
                        </a:lnTo>
                        <a:lnTo>
                          <a:pt x="4271" y="2406"/>
                        </a:lnTo>
                        <a:lnTo>
                          <a:pt x="4248" y="2430"/>
                        </a:lnTo>
                        <a:lnTo>
                          <a:pt x="4221" y="2448"/>
                        </a:lnTo>
                        <a:lnTo>
                          <a:pt x="4191" y="2463"/>
                        </a:lnTo>
                        <a:lnTo>
                          <a:pt x="4157" y="2471"/>
                        </a:lnTo>
                        <a:lnTo>
                          <a:pt x="3730" y="2543"/>
                        </a:lnTo>
                        <a:lnTo>
                          <a:pt x="3704" y="2638"/>
                        </a:lnTo>
                        <a:lnTo>
                          <a:pt x="3671" y="2731"/>
                        </a:lnTo>
                        <a:lnTo>
                          <a:pt x="3633" y="2821"/>
                        </a:lnTo>
                        <a:lnTo>
                          <a:pt x="3591" y="2909"/>
                        </a:lnTo>
                        <a:lnTo>
                          <a:pt x="3543" y="2993"/>
                        </a:lnTo>
                        <a:lnTo>
                          <a:pt x="3801" y="3354"/>
                        </a:lnTo>
                        <a:lnTo>
                          <a:pt x="3818" y="3384"/>
                        </a:lnTo>
                        <a:lnTo>
                          <a:pt x="3830" y="3416"/>
                        </a:lnTo>
                        <a:lnTo>
                          <a:pt x="3835" y="3447"/>
                        </a:lnTo>
                        <a:lnTo>
                          <a:pt x="3835" y="3480"/>
                        </a:lnTo>
                        <a:lnTo>
                          <a:pt x="3830" y="3513"/>
                        </a:lnTo>
                        <a:lnTo>
                          <a:pt x="3819" y="3543"/>
                        </a:lnTo>
                        <a:lnTo>
                          <a:pt x="3802" y="3572"/>
                        </a:lnTo>
                        <a:lnTo>
                          <a:pt x="3781" y="3598"/>
                        </a:lnTo>
                        <a:lnTo>
                          <a:pt x="3599" y="3778"/>
                        </a:lnTo>
                        <a:lnTo>
                          <a:pt x="3573" y="3801"/>
                        </a:lnTo>
                        <a:lnTo>
                          <a:pt x="3544" y="3818"/>
                        </a:lnTo>
                        <a:lnTo>
                          <a:pt x="3514" y="3828"/>
                        </a:lnTo>
                        <a:lnTo>
                          <a:pt x="3481" y="3833"/>
                        </a:lnTo>
                        <a:lnTo>
                          <a:pt x="3450" y="3833"/>
                        </a:lnTo>
                        <a:lnTo>
                          <a:pt x="3417" y="3828"/>
                        </a:lnTo>
                        <a:lnTo>
                          <a:pt x="3386" y="3816"/>
                        </a:lnTo>
                        <a:lnTo>
                          <a:pt x="3357" y="3799"/>
                        </a:lnTo>
                        <a:lnTo>
                          <a:pt x="2994" y="3540"/>
                        </a:lnTo>
                        <a:lnTo>
                          <a:pt x="2910" y="3587"/>
                        </a:lnTo>
                        <a:lnTo>
                          <a:pt x="2824" y="3630"/>
                        </a:lnTo>
                        <a:lnTo>
                          <a:pt x="2733" y="3667"/>
                        </a:lnTo>
                        <a:lnTo>
                          <a:pt x="2640" y="3700"/>
                        </a:lnTo>
                        <a:lnTo>
                          <a:pt x="2546" y="3726"/>
                        </a:lnTo>
                        <a:lnTo>
                          <a:pt x="2474" y="4155"/>
                        </a:lnTo>
                        <a:lnTo>
                          <a:pt x="2466" y="4188"/>
                        </a:lnTo>
                        <a:lnTo>
                          <a:pt x="2452" y="4218"/>
                        </a:lnTo>
                        <a:lnTo>
                          <a:pt x="2433" y="4246"/>
                        </a:lnTo>
                        <a:lnTo>
                          <a:pt x="2410" y="4268"/>
                        </a:lnTo>
                        <a:lnTo>
                          <a:pt x="2384" y="4288"/>
                        </a:lnTo>
                        <a:lnTo>
                          <a:pt x="2354" y="4301"/>
                        </a:lnTo>
                        <a:lnTo>
                          <a:pt x="2322" y="4310"/>
                        </a:lnTo>
                        <a:lnTo>
                          <a:pt x="2288" y="4312"/>
                        </a:lnTo>
                        <a:lnTo>
                          <a:pt x="2031" y="4312"/>
                        </a:lnTo>
                        <a:lnTo>
                          <a:pt x="1999" y="4310"/>
                        </a:lnTo>
                        <a:lnTo>
                          <a:pt x="1966" y="4301"/>
                        </a:lnTo>
                        <a:lnTo>
                          <a:pt x="1937" y="4288"/>
                        </a:lnTo>
                        <a:lnTo>
                          <a:pt x="1909" y="4268"/>
                        </a:lnTo>
                        <a:lnTo>
                          <a:pt x="1887" y="4246"/>
                        </a:lnTo>
                        <a:lnTo>
                          <a:pt x="1869" y="4218"/>
                        </a:lnTo>
                        <a:lnTo>
                          <a:pt x="1854" y="4188"/>
                        </a:lnTo>
                        <a:lnTo>
                          <a:pt x="1847" y="4155"/>
                        </a:lnTo>
                        <a:lnTo>
                          <a:pt x="1775" y="3726"/>
                        </a:lnTo>
                        <a:lnTo>
                          <a:pt x="1680" y="3700"/>
                        </a:lnTo>
                        <a:lnTo>
                          <a:pt x="1589" y="3668"/>
                        </a:lnTo>
                        <a:lnTo>
                          <a:pt x="1499" y="3632"/>
                        </a:lnTo>
                        <a:lnTo>
                          <a:pt x="1413" y="3591"/>
                        </a:lnTo>
                        <a:lnTo>
                          <a:pt x="1329" y="3544"/>
                        </a:lnTo>
                        <a:lnTo>
                          <a:pt x="1249" y="3493"/>
                        </a:lnTo>
                        <a:lnTo>
                          <a:pt x="879" y="3726"/>
                        </a:lnTo>
                        <a:lnTo>
                          <a:pt x="848" y="3742"/>
                        </a:lnTo>
                        <a:lnTo>
                          <a:pt x="816" y="3751"/>
                        </a:lnTo>
                        <a:lnTo>
                          <a:pt x="784" y="3755"/>
                        </a:lnTo>
                        <a:lnTo>
                          <a:pt x="752" y="3753"/>
                        </a:lnTo>
                        <a:lnTo>
                          <a:pt x="720" y="3746"/>
                        </a:lnTo>
                        <a:lnTo>
                          <a:pt x="689" y="3733"/>
                        </a:lnTo>
                        <a:lnTo>
                          <a:pt x="661" y="3714"/>
                        </a:lnTo>
                        <a:lnTo>
                          <a:pt x="636" y="3691"/>
                        </a:lnTo>
                        <a:lnTo>
                          <a:pt x="466" y="3500"/>
                        </a:lnTo>
                        <a:lnTo>
                          <a:pt x="446" y="3472"/>
                        </a:lnTo>
                        <a:lnTo>
                          <a:pt x="432" y="3443"/>
                        </a:lnTo>
                        <a:lnTo>
                          <a:pt x="423" y="3412"/>
                        </a:lnTo>
                        <a:lnTo>
                          <a:pt x="419" y="3379"/>
                        </a:lnTo>
                        <a:lnTo>
                          <a:pt x="421" y="3346"/>
                        </a:lnTo>
                        <a:lnTo>
                          <a:pt x="428" y="3315"/>
                        </a:lnTo>
                        <a:lnTo>
                          <a:pt x="442" y="3285"/>
                        </a:lnTo>
                        <a:lnTo>
                          <a:pt x="461" y="3256"/>
                        </a:lnTo>
                        <a:lnTo>
                          <a:pt x="733" y="2918"/>
                        </a:lnTo>
                        <a:lnTo>
                          <a:pt x="689" y="2829"/>
                        </a:lnTo>
                        <a:lnTo>
                          <a:pt x="651" y="2736"/>
                        </a:lnTo>
                        <a:lnTo>
                          <a:pt x="618" y="2641"/>
                        </a:lnTo>
                        <a:lnTo>
                          <a:pt x="590" y="2543"/>
                        </a:lnTo>
                        <a:lnTo>
                          <a:pt x="158" y="2471"/>
                        </a:lnTo>
                        <a:lnTo>
                          <a:pt x="125" y="2463"/>
                        </a:lnTo>
                        <a:lnTo>
                          <a:pt x="95" y="2448"/>
                        </a:lnTo>
                        <a:lnTo>
                          <a:pt x="68" y="2430"/>
                        </a:lnTo>
                        <a:lnTo>
                          <a:pt x="46" y="2406"/>
                        </a:lnTo>
                        <a:lnTo>
                          <a:pt x="26" y="2380"/>
                        </a:lnTo>
                        <a:lnTo>
                          <a:pt x="11" y="2350"/>
                        </a:lnTo>
                        <a:lnTo>
                          <a:pt x="4" y="2319"/>
                        </a:lnTo>
                        <a:lnTo>
                          <a:pt x="0" y="2285"/>
                        </a:lnTo>
                        <a:lnTo>
                          <a:pt x="0" y="2028"/>
                        </a:lnTo>
                        <a:lnTo>
                          <a:pt x="4" y="1995"/>
                        </a:lnTo>
                        <a:lnTo>
                          <a:pt x="11" y="1963"/>
                        </a:lnTo>
                        <a:lnTo>
                          <a:pt x="26" y="1933"/>
                        </a:lnTo>
                        <a:lnTo>
                          <a:pt x="46" y="1906"/>
                        </a:lnTo>
                        <a:lnTo>
                          <a:pt x="68" y="1884"/>
                        </a:lnTo>
                        <a:lnTo>
                          <a:pt x="95" y="1864"/>
                        </a:lnTo>
                        <a:lnTo>
                          <a:pt x="125" y="1851"/>
                        </a:lnTo>
                        <a:lnTo>
                          <a:pt x="158" y="1842"/>
                        </a:lnTo>
                        <a:lnTo>
                          <a:pt x="590" y="1770"/>
                        </a:lnTo>
                        <a:lnTo>
                          <a:pt x="617" y="1675"/>
                        </a:lnTo>
                        <a:lnTo>
                          <a:pt x="649" y="1582"/>
                        </a:lnTo>
                        <a:lnTo>
                          <a:pt x="686" y="1491"/>
                        </a:lnTo>
                        <a:lnTo>
                          <a:pt x="729" y="1405"/>
                        </a:lnTo>
                        <a:lnTo>
                          <a:pt x="778" y="1320"/>
                        </a:lnTo>
                        <a:lnTo>
                          <a:pt x="529" y="972"/>
                        </a:lnTo>
                        <a:lnTo>
                          <a:pt x="512" y="943"/>
                        </a:lnTo>
                        <a:lnTo>
                          <a:pt x="500" y="911"/>
                        </a:lnTo>
                        <a:lnTo>
                          <a:pt x="494" y="880"/>
                        </a:lnTo>
                        <a:lnTo>
                          <a:pt x="494" y="847"/>
                        </a:lnTo>
                        <a:lnTo>
                          <a:pt x="499" y="815"/>
                        </a:lnTo>
                        <a:lnTo>
                          <a:pt x="511" y="784"/>
                        </a:lnTo>
                        <a:lnTo>
                          <a:pt x="526" y="756"/>
                        </a:lnTo>
                        <a:lnTo>
                          <a:pt x="549" y="729"/>
                        </a:lnTo>
                        <a:lnTo>
                          <a:pt x="729" y="548"/>
                        </a:lnTo>
                        <a:lnTo>
                          <a:pt x="755" y="527"/>
                        </a:lnTo>
                        <a:lnTo>
                          <a:pt x="784" y="510"/>
                        </a:lnTo>
                        <a:lnTo>
                          <a:pt x="816" y="499"/>
                        </a:lnTo>
                        <a:lnTo>
                          <a:pt x="847" y="494"/>
                        </a:lnTo>
                        <a:lnTo>
                          <a:pt x="880" y="494"/>
                        </a:lnTo>
                        <a:lnTo>
                          <a:pt x="913" y="499"/>
                        </a:lnTo>
                        <a:lnTo>
                          <a:pt x="943" y="511"/>
                        </a:lnTo>
                        <a:lnTo>
                          <a:pt x="973" y="528"/>
                        </a:lnTo>
                        <a:lnTo>
                          <a:pt x="1320" y="777"/>
                        </a:lnTo>
                        <a:lnTo>
                          <a:pt x="1405" y="728"/>
                        </a:lnTo>
                        <a:lnTo>
                          <a:pt x="1493" y="685"/>
                        </a:lnTo>
                        <a:lnTo>
                          <a:pt x="1585" y="647"/>
                        </a:lnTo>
                        <a:lnTo>
                          <a:pt x="1678" y="614"/>
                        </a:lnTo>
                        <a:lnTo>
                          <a:pt x="1775" y="588"/>
                        </a:lnTo>
                        <a:lnTo>
                          <a:pt x="1847" y="157"/>
                        </a:lnTo>
                        <a:lnTo>
                          <a:pt x="1854" y="125"/>
                        </a:lnTo>
                        <a:lnTo>
                          <a:pt x="1869" y="95"/>
                        </a:lnTo>
                        <a:lnTo>
                          <a:pt x="1887" y="68"/>
                        </a:lnTo>
                        <a:lnTo>
                          <a:pt x="1909" y="45"/>
                        </a:lnTo>
                        <a:lnTo>
                          <a:pt x="1937" y="26"/>
                        </a:lnTo>
                        <a:lnTo>
                          <a:pt x="1966" y="12"/>
                        </a:lnTo>
                        <a:lnTo>
                          <a:pt x="1999" y="3"/>
                        </a:lnTo>
                        <a:lnTo>
                          <a:pt x="203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61" name="Google Shape;1661;p4"/>
                <p:cNvGrpSpPr/>
                <p:nvPr/>
              </p:nvGrpSpPr>
              <p:grpSpPr>
                <a:xfrm>
                  <a:off x="4063071" y="2963497"/>
                  <a:ext cx="1557282" cy="1516937"/>
                  <a:chOff x="2710328" y="4307693"/>
                  <a:chExt cx="2262554" cy="2203938"/>
                </a:xfrm>
              </p:grpSpPr>
              <p:sp>
                <p:nvSpPr>
                  <p:cNvPr id="1662" name="Google Shape;1662;p4"/>
                  <p:cNvSpPr/>
                  <p:nvPr/>
                </p:nvSpPr>
                <p:spPr>
                  <a:xfrm rot="10800000">
                    <a:off x="2710328" y="4307693"/>
                    <a:ext cx="2262554" cy="2203938"/>
                  </a:xfrm>
                  <a:prstGeom prst="wedgeEllipseCallout">
                    <a:avLst>
                      <a:gd name="adj1" fmla="val -9607"/>
                      <a:gd name="adj2" fmla="val 69495"/>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63" name="Google Shape;1663;p4"/>
                  <p:cNvSpPr/>
                  <p:nvPr/>
                </p:nvSpPr>
                <p:spPr>
                  <a:xfrm>
                    <a:off x="2968323" y="4650659"/>
                    <a:ext cx="1746564" cy="14756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根據需求</a:t>
                    </a:r>
                    <a:endParaRPr sz="2000" b="1" i="0" u="none" strike="noStrike" cap="none">
                      <a:solidFill>
                        <a:srgbClr val="FFFFFF"/>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去除</a:t>
                    </a:r>
                    <a:endParaRPr sz="2000" b="1" i="0" u="none" strike="noStrike" cap="none">
                      <a:solidFill>
                        <a:srgbClr val="FFFFFF"/>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停用字</a:t>
                    </a:r>
                    <a:endParaRPr sz="2000" b="1" i="0" u="none" strike="noStrike" cap="none">
                      <a:solidFill>
                        <a:srgbClr val="FFFFFF"/>
                      </a:solidFill>
                      <a:latin typeface="Microsoft JhengHei"/>
                      <a:ea typeface="Microsoft JhengHei"/>
                      <a:cs typeface="Microsoft JhengHei"/>
                      <a:sym typeface="Microsoft JhengHei"/>
                    </a:endParaRPr>
                  </a:p>
                </p:txBody>
              </p:sp>
            </p:grpSp>
          </p:grpSp>
        </p:grpSp>
      </p:grpSp>
      <p:grpSp>
        <p:nvGrpSpPr>
          <p:cNvPr id="1664" name="Google Shape;1664;p4"/>
          <p:cNvGrpSpPr/>
          <p:nvPr/>
        </p:nvGrpSpPr>
        <p:grpSpPr>
          <a:xfrm>
            <a:off x="2559242" y="1667182"/>
            <a:ext cx="2155593" cy="2116109"/>
            <a:chOff x="2559242" y="1667182"/>
            <a:chExt cx="2155593" cy="2116109"/>
          </a:xfrm>
        </p:grpSpPr>
        <p:cxnSp>
          <p:nvCxnSpPr>
            <p:cNvPr id="1665" name="Google Shape;1665;p4"/>
            <p:cNvCxnSpPr>
              <a:stCxn id="1666" idx="2"/>
              <a:endCxn id="1657" idx="6"/>
            </p:cNvCxnSpPr>
            <p:nvPr/>
          </p:nvCxnSpPr>
          <p:spPr>
            <a:xfrm>
              <a:off x="2559242" y="3475222"/>
              <a:ext cx="1786500" cy="21000"/>
            </a:xfrm>
            <a:prstGeom prst="straightConnector1">
              <a:avLst/>
            </a:prstGeom>
            <a:noFill/>
            <a:ln w="57150" cap="flat" cmpd="sng">
              <a:solidFill>
                <a:srgbClr val="A5A5A5"/>
              </a:solidFill>
              <a:prstDash val="solid"/>
              <a:miter lim="800000"/>
              <a:headEnd type="oval" w="med" len="med"/>
              <a:tailEnd type="oval" w="med" len="med"/>
            </a:ln>
          </p:spPr>
        </p:cxnSp>
        <p:grpSp>
          <p:nvGrpSpPr>
            <p:cNvPr id="1667" name="Google Shape;1667;p4"/>
            <p:cNvGrpSpPr/>
            <p:nvPr/>
          </p:nvGrpSpPr>
          <p:grpSpPr>
            <a:xfrm>
              <a:off x="3500455" y="1667182"/>
              <a:ext cx="1214380" cy="2116109"/>
              <a:chOff x="3303919" y="584198"/>
              <a:chExt cx="1214380" cy="2116109"/>
            </a:xfrm>
          </p:grpSpPr>
          <p:grpSp>
            <p:nvGrpSpPr>
              <p:cNvPr id="1668" name="Google Shape;1668;p4"/>
              <p:cNvGrpSpPr/>
              <p:nvPr/>
            </p:nvGrpSpPr>
            <p:grpSpPr>
              <a:xfrm>
                <a:off x="3303919" y="584198"/>
                <a:ext cx="1214380" cy="1226965"/>
                <a:chOff x="1199177" y="241897"/>
                <a:chExt cx="2262552" cy="2286000"/>
              </a:xfrm>
            </p:grpSpPr>
            <p:sp>
              <p:nvSpPr>
                <p:cNvPr id="1669" name="Google Shape;1669;p4"/>
                <p:cNvSpPr/>
                <p:nvPr/>
              </p:nvSpPr>
              <p:spPr>
                <a:xfrm flipH="1">
                  <a:off x="1199177" y="241897"/>
                  <a:ext cx="2262552" cy="2286000"/>
                </a:xfrm>
                <a:prstGeom prst="wedgeEllipseCallout">
                  <a:avLst>
                    <a:gd name="adj1" fmla="val 2497"/>
                    <a:gd name="adj2" fmla="val 67472"/>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70" name="Google Shape;1670;p4"/>
                <p:cNvSpPr/>
                <p:nvPr/>
              </p:nvSpPr>
              <p:spPr>
                <a:xfrm>
                  <a:off x="1431102" y="734098"/>
                  <a:ext cx="1746565" cy="1318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000"/>
                    <a:buFont typeface="Arial"/>
                    <a:buNone/>
                  </a:pPr>
                  <a:r>
                    <a:rPr lang="zh-TW" sz="2000" b="1" i="0" u="none" strike="noStrike" cap="none">
                      <a:solidFill>
                        <a:srgbClr val="C00000"/>
                      </a:solidFill>
                      <a:latin typeface="Microsoft JhengHei"/>
                      <a:ea typeface="Microsoft JhengHei"/>
                      <a:cs typeface="Microsoft JhengHei"/>
                      <a:sym typeface="Microsoft JhengHei"/>
                    </a:rPr>
                    <a:t>第2次</a:t>
                  </a:r>
                  <a:endParaRPr sz="2000" b="1" i="0" u="none" strike="noStrike" cap="none">
                    <a:solidFill>
                      <a:srgbClr val="C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分詞</a:t>
                  </a:r>
                  <a:endParaRPr sz="2000" b="1" i="0" u="none" strike="noStrike" cap="none">
                    <a:solidFill>
                      <a:srgbClr val="FFFFFF"/>
                    </a:solidFill>
                    <a:latin typeface="Microsoft JhengHei"/>
                    <a:ea typeface="Microsoft JhengHei"/>
                    <a:cs typeface="Microsoft JhengHei"/>
                    <a:sym typeface="Microsoft JhengHei"/>
                  </a:endParaRPr>
                </a:p>
              </p:txBody>
            </p:sp>
          </p:grpSp>
          <p:grpSp>
            <p:nvGrpSpPr>
              <p:cNvPr id="1671" name="Google Shape;1671;p4"/>
              <p:cNvGrpSpPr/>
              <p:nvPr/>
            </p:nvGrpSpPr>
            <p:grpSpPr>
              <a:xfrm>
                <a:off x="3563048" y="2125877"/>
                <a:ext cx="586155" cy="574430"/>
                <a:chOff x="5876156" y="1193341"/>
                <a:chExt cx="586155" cy="574430"/>
              </a:xfrm>
            </p:grpSpPr>
            <p:sp>
              <p:nvSpPr>
                <p:cNvPr id="1657" name="Google Shape;1657;p4"/>
                <p:cNvSpPr/>
                <p:nvPr/>
              </p:nvSpPr>
              <p:spPr>
                <a:xfrm>
                  <a:off x="5876156" y="1193341"/>
                  <a:ext cx="586155" cy="57443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72" name="Google Shape;1672;p4"/>
                <p:cNvSpPr/>
                <p:nvPr/>
              </p:nvSpPr>
              <p:spPr>
                <a:xfrm>
                  <a:off x="6007793" y="1282470"/>
                  <a:ext cx="322879" cy="396171"/>
                </a:xfrm>
                <a:custGeom>
                  <a:avLst/>
                  <a:gdLst/>
                  <a:ahLst/>
                  <a:cxnLst/>
                  <a:rect l="l" t="t" r="r" b="b"/>
                  <a:pathLst>
                    <a:path w="2939" h="3600" extrusionOk="0">
                      <a:moveTo>
                        <a:pt x="2634" y="2623"/>
                      </a:moveTo>
                      <a:lnTo>
                        <a:pt x="2613" y="2625"/>
                      </a:lnTo>
                      <a:lnTo>
                        <a:pt x="2591" y="2630"/>
                      </a:lnTo>
                      <a:lnTo>
                        <a:pt x="2570" y="2641"/>
                      </a:lnTo>
                      <a:lnTo>
                        <a:pt x="2552" y="2657"/>
                      </a:lnTo>
                      <a:lnTo>
                        <a:pt x="2205" y="3047"/>
                      </a:lnTo>
                      <a:lnTo>
                        <a:pt x="2024" y="2903"/>
                      </a:lnTo>
                      <a:lnTo>
                        <a:pt x="2003" y="2890"/>
                      </a:lnTo>
                      <a:lnTo>
                        <a:pt x="1982" y="2882"/>
                      </a:lnTo>
                      <a:lnTo>
                        <a:pt x="1960" y="2880"/>
                      </a:lnTo>
                      <a:lnTo>
                        <a:pt x="1937" y="2882"/>
                      </a:lnTo>
                      <a:lnTo>
                        <a:pt x="1915" y="2890"/>
                      </a:lnTo>
                      <a:lnTo>
                        <a:pt x="1895" y="2902"/>
                      </a:lnTo>
                      <a:lnTo>
                        <a:pt x="1879" y="2918"/>
                      </a:lnTo>
                      <a:lnTo>
                        <a:pt x="1866" y="2939"/>
                      </a:lnTo>
                      <a:lnTo>
                        <a:pt x="1859" y="2961"/>
                      </a:lnTo>
                      <a:lnTo>
                        <a:pt x="1856" y="2983"/>
                      </a:lnTo>
                      <a:lnTo>
                        <a:pt x="1859" y="3005"/>
                      </a:lnTo>
                      <a:lnTo>
                        <a:pt x="1866" y="3027"/>
                      </a:lnTo>
                      <a:lnTo>
                        <a:pt x="1878" y="3046"/>
                      </a:lnTo>
                      <a:lnTo>
                        <a:pt x="1895" y="3063"/>
                      </a:lnTo>
                      <a:lnTo>
                        <a:pt x="2152" y="3268"/>
                      </a:lnTo>
                      <a:lnTo>
                        <a:pt x="2173" y="3281"/>
                      </a:lnTo>
                      <a:lnTo>
                        <a:pt x="2195" y="3289"/>
                      </a:lnTo>
                      <a:lnTo>
                        <a:pt x="2217" y="3291"/>
                      </a:lnTo>
                      <a:lnTo>
                        <a:pt x="2239" y="3289"/>
                      </a:lnTo>
                      <a:lnTo>
                        <a:pt x="2258" y="3283"/>
                      </a:lnTo>
                      <a:lnTo>
                        <a:pt x="2278" y="3272"/>
                      </a:lnTo>
                      <a:lnTo>
                        <a:pt x="2294" y="3257"/>
                      </a:lnTo>
                      <a:lnTo>
                        <a:pt x="2707" y="2794"/>
                      </a:lnTo>
                      <a:lnTo>
                        <a:pt x="2720" y="2774"/>
                      </a:lnTo>
                      <a:lnTo>
                        <a:pt x="2729" y="2753"/>
                      </a:lnTo>
                      <a:lnTo>
                        <a:pt x="2733" y="2731"/>
                      </a:lnTo>
                      <a:lnTo>
                        <a:pt x="2731" y="2709"/>
                      </a:lnTo>
                      <a:lnTo>
                        <a:pt x="2725" y="2687"/>
                      </a:lnTo>
                      <a:lnTo>
                        <a:pt x="2714" y="2666"/>
                      </a:lnTo>
                      <a:lnTo>
                        <a:pt x="2698" y="2649"/>
                      </a:lnTo>
                      <a:lnTo>
                        <a:pt x="2678" y="2636"/>
                      </a:lnTo>
                      <a:lnTo>
                        <a:pt x="2657" y="2627"/>
                      </a:lnTo>
                      <a:lnTo>
                        <a:pt x="2634" y="2623"/>
                      </a:lnTo>
                      <a:close/>
                      <a:moveTo>
                        <a:pt x="980" y="2520"/>
                      </a:moveTo>
                      <a:lnTo>
                        <a:pt x="1444" y="2520"/>
                      </a:lnTo>
                      <a:lnTo>
                        <a:pt x="1460" y="2522"/>
                      </a:lnTo>
                      <a:lnTo>
                        <a:pt x="1474" y="2530"/>
                      </a:lnTo>
                      <a:lnTo>
                        <a:pt x="1485" y="2541"/>
                      </a:lnTo>
                      <a:lnTo>
                        <a:pt x="1493" y="2555"/>
                      </a:lnTo>
                      <a:lnTo>
                        <a:pt x="1495" y="2571"/>
                      </a:lnTo>
                      <a:lnTo>
                        <a:pt x="1495" y="2623"/>
                      </a:lnTo>
                      <a:lnTo>
                        <a:pt x="1493" y="2639"/>
                      </a:lnTo>
                      <a:lnTo>
                        <a:pt x="1485" y="2653"/>
                      </a:lnTo>
                      <a:lnTo>
                        <a:pt x="1474" y="2664"/>
                      </a:lnTo>
                      <a:lnTo>
                        <a:pt x="1460" y="2672"/>
                      </a:lnTo>
                      <a:lnTo>
                        <a:pt x="1444" y="2674"/>
                      </a:lnTo>
                      <a:lnTo>
                        <a:pt x="980" y="2674"/>
                      </a:lnTo>
                      <a:lnTo>
                        <a:pt x="963" y="2672"/>
                      </a:lnTo>
                      <a:lnTo>
                        <a:pt x="949" y="2664"/>
                      </a:lnTo>
                      <a:lnTo>
                        <a:pt x="938" y="2653"/>
                      </a:lnTo>
                      <a:lnTo>
                        <a:pt x="931" y="2639"/>
                      </a:lnTo>
                      <a:lnTo>
                        <a:pt x="928" y="2623"/>
                      </a:lnTo>
                      <a:lnTo>
                        <a:pt x="928" y="2571"/>
                      </a:lnTo>
                      <a:lnTo>
                        <a:pt x="931" y="2555"/>
                      </a:lnTo>
                      <a:lnTo>
                        <a:pt x="938" y="2541"/>
                      </a:lnTo>
                      <a:lnTo>
                        <a:pt x="949" y="2530"/>
                      </a:lnTo>
                      <a:lnTo>
                        <a:pt x="963" y="2522"/>
                      </a:lnTo>
                      <a:lnTo>
                        <a:pt x="980" y="2520"/>
                      </a:lnTo>
                      <a:close/>
                      <a:moveTo>
                        <a:pt x="798" y="2404"/>
                      </a:moveTo>
                      <a:lnTo>
                        <a:pt x="812" y="2408"/>
                      </a:lnTo>
                      <a:lnTo>
                        <a:pt x="826" y="2416"/>
                      </a:lnTo>
                      <a:lnTo>
                        <a:pt x="835" y="2427"/>
                      </a:lnTo>
                      <a:lnTo>
                        <a:pt x="841" y="2441"/>
                      </a:lnTo>
                      <a:lnTo>
                        <a:pt x="841" y="2456"/>
                      </a:lnTo>
                      <a:lnTo>
                        <a:pt x="838" y="2470"/>
                      </a:lnTo>
                      <a:lnTo>
                        <a:pt x="830" y="2483"/>
                      </a:lnTo>
                      <a:lnTo>
                        <a:pt x="640" y="2696"/>
                      </a:lnTo>
                      <a:lnTo>
                        <a:pt x="629" y="2704"/>
                      </a:lnTo>
                      <a:lnTo>
                        <a:pt x="617" y="2710"/>
                      </a:lnTo>
                      <a:lnTo>
                        <a:pt x="604" y="2712"/>
                      </a:lnTo>
                      <a:lnTo>
                        <a:pt x="588" y="2709"/>
                      </a:lnTo>
                      <a:lnTo>
                        <a:pt x="574" y="2701"/>
                      </a:lnTo>
                      <a:lnTo>
                        <a:pt x="456" y="2606"/>
                      </a:lnTo>
                      <a:lnTo>
                        <a:pt x="446" y="2595"/>
                      </a:lnTo>
                      <a:lnTo>
                        <a:pt x="440" y="2582"/>
                      </a:lnTo>
                      <a:lnTo>
                        <a:pt x="438" y="2568"/>
                      </a:lnTo>
                      <a:lnTo>
                        <a:pt x="441" y="2554"/>
                      </a:lnTo>
                      <a:lnTo>
                        <a:pt x="448" y="2540"/>
                      </a:lnTo>
                      <a:lnTo>
                        <a:pt x="459" y="2530"/>
                      </a:lnTo>
                      <a:lnTo>
                        <a:pt x="473" y="2524"/>
                      </a:lnTo>
                      <a:lnTo>
                        <a:pt x="488" y="2522"/>
                      </a:lnTo>
                      <a:lnTo>
                        <a:pt x="502" y="2525"/>
                      </a:lnTo>
                      <a:lnTo>
                        <a:pt x="515" y="2533"/>
                      </a:lnTo>
                      <a:lnTo>
                        <a:pt x="598" y="2600"/>
                      </a:lnTo>
                      <a:lnTo>
                        <a:pt x="759" y="2420"/>
                      </a:lnTo>
                      <a:lnTo>
                        <a:pt x="770" y="2410"/>
                      </a:lnTo>
                      <a:lnTo>
                        <a:pt x="784" y="2405"/>
                      </a:lnTo>
                      <a:lnTo>
                        <a:pt x="798" y="2404"/>
                      </a:lnTo>
                      <a:close/>
                      <a:moveTo>
                        <a:pt x="2269" y="2263"/>
                      </a:moveTo>
                      <a:lnTo>
                        <a:pt x="2337" y="2266"/>
                      </a:lnTo>
                      <a:lnTo>
                        <a:pt x="2404" y="2277"/>
                      </a:lnTo>
                      <a:lnTo>
                        <a:pt x="2468" y="2293"/>
                      </a:lnTo>
                      <a:lnTo>
                        <a:pt x="2530" y="2315"/>
                      </a:lnTo>
                      <a:lnTo>
                        <a:pt x="2589" y="2343"/>
                      </a:lnTo>
                      <a:lnTo>
                        <a:pt x="2643" y="2377"/>
                      </a:lnTo>
                      <a:lnTo>
                        <a:pt x="2695" y="2415"/>
                      </a:lnTo>
                      <a:lnTo>
                        <a:pt x="2743" y="2459"/>
                      </a:lnTo>
                      <a:lnTo>
                        <a:pt x="2785" y="2506"/>
                      </a:lnTo>
                      <a:lnTo>
                        <a:pt x="2825" y="2557"/>
                      </a:lnTo>
                      <a:lnTo>
                        <a:pt x="2858" y="2613"/>
                      </a:lnTo>
                      <a:lnTo>
                        <a:pt x="2886" y="2672"/>
                      </a:lnTo>
                      <a:lnTo>
                        <a:pt x="2909" y="2733"/>
                      </a:lnTo>
                      <a:lnTo>
                        <a:pt x="2925" y="2797"/>
                      </a:lnTo>
                      <a:lnTo>
                        <a:pt x="2935" y="2863"/>
                      </a:lnTo>
                      <a:lnTo>
                        <a:pt x="2939" y="2931"/>
                      </a:lnTo>
                      <a:lnTo>
                        <a:pt x="2935" y="3000"/>
                      </a:lnTo>
                      <a:lnTo>
                        <a:pt x="2925" y="3067"/>
                      </a:lnTo>
                      <a:lnTo>
                        <a:pt x="2909" y="3130"/>
                      </a:lnTo>
                      <a:lnTo>
                        <a:pt x="2886" y="3192"/>
                      </a:lnTo>
                      <a:lnTo>
                        <a:pt x="2858" y="3250"/>
                      </a:lnTo>
                      <a:lnTo>
                        <a:pt x="2825" y="3305"/>
                      </a:lnTo>
                      <a:lnTo>
                        <a:pt x="2785" y="3357"/>
                      </a:lnTo>
                      <a:lnTo>
                        <a:pt x="2743" y="3404"/>
                      </a:lnTo>
                      <a:lnTo>
                        <a:pt x="2695" y="3447"/>
                      </a:lnTo>
                      <a:lnTo>
                        <a:pt x="2643" y="3485"/>
                      </a:lnTo>
                      <a:lnTo>
                        <a:pt x="2589" y="3519"/>
                      </a:lnTo>
                      <a:lnTo>
                        <a:pt x="2530" y="3548"/>
                      </a:lnTo>
                      <a:lnTo>
                        <a:pt x="2468" y="3569"/>
                      </a:lnTo>
                      <a:lnTo>
                        <a:pt x="2404" y="3587"/>
                      </a:lnTo>
                      <a:lnTo>
                        <a:pt x="2337" y="3597"/>
                      </a:lnTo>
                      <a:lnTo>
                        <a:pt x="2269" y="3600"/>
                      </a:lnTo>
                      <a:lnTo>
                        <a:pt x="2200" y="3597"/>
                      </a:lnTo>
                      <a:lnTo>
                        <a:pt x="2134" y="3587"/>
                      </a:lnTo>
                      <a:lnTo>
                        <a:pt x="2069" y="3569"/>
                      </a:lnTo>
                      <a:lnTo>
                        <a:pt x="2008" y="3548"/>
                      </a:lnTo>
                      <a:lnTo>
                        <a:pt x="1949" y="3519"/>
                      </a:lnTo>
                      <a:lnTo>
                        <a:pt x="1894" y="3485"/>
                      </a:lnTo>
                      <a:lnTo>
                        <a:pt x="1843" y="3447"/>
                      </a:lnTo>
                      <a:lnTo>
                        <a:pt x="1795" y="3404"/>
                      </a:lnTo>
                      <a:lnTo>
                        <a:pt x="1752" y="3357"/>
                      </a:lnTo>
                      <a:lnTo>
                        <a:pt x="1713" y="3305"/>
                      </a:lnTo>
                      <a:lnTo>
                        <a:pt x="1680" y="3250"/>
                      </a:lnTo>
                      <a:lnTo>
                        <a:pt x="1651" y="3192"/>
                      </a:lnTo>
                      <a:lnTo>
                        <a:pt x="1628" y="3130"/>
                      </a:lnTo>
                      <a:lnTo>
                        <a:pt x="1612" y="3067"/>
                      </a:lnTo>
                      <a:lnTo>
                        <a:pt x="1602" y="3000"/>
                      </a:lnTo>
                      <a:lnTo>
                        <a:pt x="1599" y="2931"/>
                      </a:lnTo>
                      <a:lnTo>
                        <a:pt x="1602" y="2863"/>
                      </a:lnTo>
                      <a:lnTo>
                        <a:pt x="1612" y="2797"/>
                      </a:lnTo>
                      <a:lnTo>
                        <a:pt x="1628" y="2733"/>
                      </a:lnTo>
                      <a:lnTo>
                        <a:pt x="1651" y="2672"/>
                      </a:lnTo>
                      <a:lnTo>
                        <a:pt x="1680" y="2613"/>
                      </a:lnTo>
                      <a:lnTo>
                        <a:pt x="1713" y="2557"/>
                      </a:lnTo>
                      <a:lnTo>
                        <a:pt x="1752" y="2506"/>
                      </a:lnTo>
                      <a:lnTo>
                        <a:pt x="1795" y="2459"/>
                      </a:lnTo>
                      <a:lnTo>
                        <a:pt x="1843" y="2415"/>
                      </a:lnTo>
                      <a:lnTo>
                        <a:pt x="1894" y="2377"/>
                      </a:lnTo>
                      <a:lnTo>
                        <a:pt x="1949" y="2343"/>
                      </a:lnTo>
                      <a:lnTo>
                        <a:pt x="2008" y="2315"/>
                      </a:lnTo>
                      <a:lnTo>
                        <a:pt x="2069" y="2293"/>
                      </a:lnTo>
                      <a:lnTo>
                        <a:pt x="2134" y="2277"/>
                      </a:lnTo>
                      <a:lnTo>
                        <a:pt x="2200" y="2266"/>
                      </a:lnTo>
                      <a:lnTo>
                        <a:pt x="2269" y="2263"/>
                      </a:lnTo>
                      <a:close/>
                      <a:moveTo>
                        <a:pt x="980" y="2057"/>
                      </a:moveTo>
                      <a:lnTo>
                        <a:pt x="1547" y="2057"/>
                      </a:lnTo>
                      <a:lnTo>
                        <a:pt x="1563" y="2060"/>
                      </a:lnTo>
                      <a:lnTo>
                        <a:pt x="1577" y="2067"/>
                      </a:lnTo>
                      <a:lnTo>
                        <a:pt x="1589" y="2078"/>
                      </a:lnTo>
                      <a:lnTo>
                        <a:pt x="1596" y="2092"/>
                      </a:lnTo>
                      <a:lnTo>
                        <a:pt x="1599" y="2109"/>
                      </a:lnTo>
                      <a:lnTo>
                        <a:pt x="1599" y="2160"/>
                      </a:lnTo>
                      <a:lnTo>
                        <a:pt x="1596" y="2176"/>
                      </a:lnTo>
                      <a:lnTo>
                        <a:pt x="1589" y="2191"/>
                      </a:lnTo>
                      <a:lnTo>
                        <a:pt x="1577" y="2201"/>
                      </a:lnTo>
                      <a:lnTo>
                        <a:pt x="1563" y="2209"/>
                      </a:lnTo>
                      <a:lnTo>
                        <a:pt x="1547" y="2211"/>
                      </a:lnTo>
                      <a:lnTo>
                        <a:pt x="980" y="2211"/>
                      </a:lnTo>
                      <a:lnTo>
                        <a:pt x="963" y="2209"/>
                      </a:lnTo>
                      <a:lnTo>
                        <a:pt x="949" y="2201"/>
                      </a:lnTo>
                      <a:lnTo>
                        <a:pt x="938" y="2191"/>
                      </a:lnTo>
                      <a:lnTo>
                        <a:pt x="931" y="2176"/>
                      </a:lnTo>
                      <a:lnTo>
                        <a:pt x="928" y="2160"/>
                      </a:lnTo>
                      <a:lnTo>
                        <a:pt x="928" y="2109"/>
                      </a:lnTo>
                      <a:lnTo>
                        <a:pt x="931" y="2092"/>
                      </a:lnTo>
                      <a:lnTo>
                        <a:pt x="938" y="2078"/>
                      </a:lnTo>
                      <a:lnTo>
                        <a:pt x="949" y="2067"/>
                      </a:lnTo>
                      <a:lnTo>
                        <a:pt x="963" y="2060"/>
                      </a:lnTo>
                      <a:lnTo>
                        <a:pt x="980" y="2057"/>
                      </a:lnTo>
                      <a:close/>
                      <a:moveTo>
                        <a:pt x="798" y="1964"/>
                      </a:moveTo>
                      <a:lnTo>
                        <a:pt x="812" y="1967"/>
                      </a:lnTo>
                      <a:lnTo>
                        <a:pt x="826" y="1976"/>
                      </a:lnTo>
                      <a:lnTo>
                        <a:pt x="835" y="1987"/>
                      </a:lnTo>
                      <a:lnTo>
                        <a:pt x="841" y="2001"/>
                      </a:lnTo>
                      <a:lnTo>
                        <a:pt x="841" y="2015"/>
                      </a:lnTo>
                      <a:lnTo>
                        <a:pt x="838" y="2029"/>
                      </a:lnTo>
                      <a:lnTo>
                        <a:pt x="830" y="2042"/>
                      </a:lnTo>
                      <a:lnTo>
                        <a:pt x="640" y="2255"/>
                      </a:lnTo>
                      <a:lnTo>
                        <a:pt x="629" y="2264"/>
                      </a:lnTo>
                      <a:lnTo>
                        <a:pt x="617" y="2269"/>
                      </a:lnTo>
                      <a:lnTo>
                        <a:pt x="604" y="2271"/>
                      </a:lnTo>
                      <a:lnTo>
                        <a:pt x="588" y="2268"/>
                      </a:lnTo>
                      <a:lnTo>
                        <a:pt x="574" y="2260"/>
                      </a:lnTo>
                      <a:lnTo>
                        <a:pt x="456" y="2165"/>
                      </a:lnTo>
                      <a:lnTo>
                        <a:pt x="446" y="2155"/>
                      </a:lnTo>
                      <a:lnTo>
                        <a:pt x="440" y="2141"/>
                      </a:lnTo>
                      <a:lnTo>
                        <a:pt x="438" y="2127"/>
                      </a:lnTo>
                      <a:lnTo>
                        <a:pt x="441" y="2113"/>
                      </a:lnTo>
                      <a:lnTo>
                        <a:pt x="448" y="2099"/>
                      </a:lnTo>
                      <a:lnTo>
                        <a:pt x="459" y="2089"/>
                      </a:lnTo>
                      <a:lnTo>
                        <a:pt x="473" y="2084"/>
                      </a:lnTo>
                      <a:lnTo>
                        <a:pt x="488" y="2081"/>
                      </a:lnTo>
                      <a:lnTo>
                        <a:pt x="502" y="2085"/>
                      </a:lnTo>
                      <a:lnTo>
                        <a:pt x="515" y="2092"/>
                      </a:lnTo>
                      <a:lnTo>
                        <a:pt x="598" y="2159"/>
                      </a:lnTo>
                      <a:lnTo>
                        <a:pt x="759" y="1979"/>
                      </a:lnTo>
                      <a:lnTo>
                        <a:pt x="770" y="1969"/>
                      </a:lnTo>
                      <a:lnTo>
                        <a:pt x="784" y="1965"/>
                      </a:lnTo>
                      <a:lnTo>
                        <a:pt x="798" y="1964"/>
                      </a:lnTo>
                      <a:close/>
                      <a:moveTo>
                        <a:pt x="980" y="1646"/>
                      </a:moveTo>
                      <a:lnTo>
                        <a:pt x="1804" y="1646"/>
                      </a:lnTo>
                      <a:lnTo>
                        <a:pt x="1821" y="1648"/>
                      </a:lnTo>
                      <a:lnTo>
                        <a:pt x="1835" y="1656"/>
                      </a:lnTo>
                      <a:lnTo>
                        <a:pt x="1846" y="1667"/>
                      </a:lnTo>
                      <a:lnTo>
                        <a:pt x="1854" y="1681"/>
                      </a:lnTo>
                      <a:lnTo>
                        <a:pt x="1856" y="1697"/>
                      </a:lnTo>
                      <a:lnTo>
                        <a:pt x="1856" y="1749"/>
                      </a:lnTo>
                      <a:lnTo>
                        <a:pt x="1854" y="1765"/>
                      </a:lnTo>
                      <a:lnTo>
                        <a:pt x="1846" y="1779"/>
                      </a:lnTo>
                      <a:lnTo>
                        <a:pt x="1835" y="1790"/>
                      </a:lnTo>
                      <a:lnTo>
                        <a:pt x="1821" y="1798"/>
                      </a:lnTo>
                      <a:lnTo>
                        <a:pt x="1804" y="1800"/>
                      </a:lnTo>
                      <a:lnTo>
                        <a:pt x="980" y="1800"/>
                      </a:lnTo>
                      <a:lnTo>
                        <a:pt x="963" y="1798"/>
                      </a:lnTo>
                      <a:lnTo>
                        <a:pt x="949" y="1790"/>
                      </a:lnTo>
                      <a:lnTo>
                        <a:pt x="938" y="1779"/>
                      </a:lnTo>
                      <a:lnTo>
                        <a:pt x="931" y="1765"/>
                      </a:lnTo>
                      <a:lnTo>
                        <a:pt x="928" y="1749"/>
                      </a:lnTo>
                      <a:lnTo>
                        <a:pt x="928" y="1697"/>
                      </a:lnTo>
                      <a:lnTo>
                        <a:pt x="931" y="1681"/>
                      </a:lnTo>
                      <a:lnTo>
                        <a:pt x="938" y="1667"/>
                      </a:lnTo>
                      <a:lnTo>
                        <a:pt x="949" y="1656"/>
                      </a:lnTo>
                      <a:lnTo>
                        <a:pt x="963" y="1648"/>
                      </a:lnTo>
                      <a:lnTo>
                        <a:pt x="980" y="1646"/>
                      </a:lnTo>
                      <a:close/>
                      <a:moveTo>
                        <a:pt x="798" y="1526"/>
                      </a:moveTo>
                      <a:lnTo>
                        <a:pt x="812" y="1529"/>
                      </a:lnTo>
                      <a:lnTo>
                        <a:pt x="826" y="1538"/>
                      </a:lnTo>
                      <a:lnTo>
                        <a:pt x="835" y="1549"/>
                      </a:lnTo>
                      <a:lnTo>
                        <a:pt x="841" y="1563"/>
                      </a:lnTo>
                      <a:lnTo>
                        <a:pt x="841" y="1577"/>
                      </a:lnTo>
                      <a:lnTo>
                        <a:pt x="838" y="1592"/>
                      </a:lnTo>
                      <a:lnTo>
                        <a:pt x="830" y="1605"/>
                      </a:lnTo>
                      <a:lnTo>
                        <a:pt x="640" y="1817"/>
                      </a:lnTo>
                      <a:lnTo>
                        <a:pt x="629" y="1826"/>
                      </a:lnTo>
                      <a:lnTo>
                        <a:pt x="617" y="1832"/>
                      </a:lnTo>
                      <a:lnTo>
                        <a:pt x="604" y="1834"/>
                      </a:lnTo>
                      <a:lnTo>
                        <a:pt x="588" y="1831"/>
                      </a:lnTo>
                      <a:lnTo>
                        <a:pt x="574" y="1823"/>
                      </a:lnTo>
                      <a:lnTo>
                        <a:pt x="456" y="1728"/>
                      </a:lnTo>
                      <a:lnTo>
                        <a:pt x="446" y="1717"/>
                      </a:lnTo>
                      <a:lnTo>
                        <a:pt x="440" y="1704"/>
                      </a:lnTo>
                      <a:lnTo>
                        <a:pt x="438" y="1690"/>
                      </a:lnTo>
                      <a:lnTo>
                        <a:pt x="441" y="1675"/>
                      </a:lnTo>
                      <a:lnTo>
                        <a:pt x="448" y="1661"/>
                      </a:lnTo>
                      <a:lnTo>
                        <a:pt x="459" y="1652"/>
                      </a:lnTo>
                      <a:lnTo>
                        <a:pt x="473" y="1646"/>
                      </a:lnTo>
                      <a:lnTo>
                        <a:pt x="488" y="1644"/>
                      </a:lnTo>
                      <a:lnTo>
                        <a:pt x="502" y="1647"/>
                      </a:lnTo>
                      <a:lnTo>
                        <a:pt x="515" y="1655"/>
                      </a:lnTo>
                      <a:lnTo>
                        <a:pt x="598" y="1721"/>
                      </a:lnTo>
                      <a:lnTo>
                        <a:pt x="759" y="1541"/>
                      </a:lnTo>
                      <a:lnTo>
                        <a:pt x="770" y="1532"/>
                      </a:lnTo>
                      <a:lnTo>
                        <a:pt x="784" y="1527"/>
                      </a:lnTo>
                      <a:lnTo>
                        <a:pt x="798" y="1526"/>
                      </a:lnTo>
                      <a:close/>
                      <a:moveTo>
                        <a:pt x="980" y="1183"/>
                      </a:moveTo>
                      <a:lnTo>
                        <a:pt x="1804" y="1183"/>
                      </a:lnTo>
                      <a:lnTo>
                        <a:pt x="1821" y="1186"/>
                      </a:lnTo>
                      <a:lnTo>
                        <a:pt x="1835" y="1192"/>
                      </a:lnTo>
                      <a:lnTo>
                        <a:pt x="1846" y="1204"/>
                      </a:lnTo>
                      <a:lnTo>
                        <a:pt x="1854" y="1219"/>
                      </a:lnTo>
                      <a:lnTo>
                        <a:pt x="1856" y="1234"/>
                      </a:lnTo>
                      <a:lnTo>
                        <a:pt x="1856" y="1286"/>
                      </a:lnTo>
                      <a:lnTo>
                        <a:pt x="1854" y="1301"/>
                      </a:lnTo>
                      <a:lnTo>
                        <a:pt x="1846" y="1316"/>
                      </a:lnTo>
                      <a:lnTo>
                        <a:pt x="1835" y="1328"/>
                      </a:lnTo>
                      <a:lnTo>
                        <a:pt x="1821" y="1334"/>
                      </a:lnTo>
                      <a:lnTo>
                        <a:pt x="1804" y="1337"/>
                      </a:lnTo>
                      <a:lnTo>
                        <a:pt x="980" y="1337"/>
                      </a:lnTo>
                      <a:lnTo>
                        <a:pt x="963" y="1334"/>
                      </a:lnTo>
                      <a:lnTo>
                        <a:pt x="949" y="1328"/>
                      </a:lnTo>
                      <a:lnTo>
                        <a:pt x="938" y="1316"/>
                      </a:lnTo>
                      <a:lnTo>
                        <a:pt x="931" y="1301"/>
                      </a:lnTo>
                      <a:lnTo>
                        <a:pt x="928" y="1286"/>
                      </a:lnTo>
                      <a:lnTo>
                        <a:pt x="928" y="1234"/>
                      </a:lnTo>
                      <a:lnTo>
                        <a:pt x="931" y="1219"/>
                      </a:lnTo>
                      <a:lnTo>
                        <a:pt x="938" y="1204"/>
                      </a:lnTo>
                      <a:lnTo>
                        <a:pt x="949" y="1192"/>
                      </a:lnTo>
                      <a:lnTo>
                        <a:pt x="963" y="1186"/>
                      </a:lnTo>
                      <a:lnTo>
                        <a:pt x="980" y="1183"/>
                      </a:lnTo>
                      <a:close/>
                      <a:moveTo>
                        <a:pt x="798" y="1068"/>
                      </a:moveTo>
                      <a:lnTo>
                        <a:pt x="812" y="1072"/>
                      </a:lnTo>
                      <a:lnTo>
                        <a:pt x="826" y="1080"/>
                      </a:lnTo>
                      <a:lnTo>
                        <a:pt x="835" y="1092"/>
                      </a:lnTo>
                      <a:lnTo>
                        <a:pt x="841" y="1105"/>
                      </a:lnTo>
                      <a:lnTo>
                        <a:pt x="841" y="1120"/>
                      </a:lnTo>
                      <a:lnTo>
                        <a:pt x="838" y="1135"/>
                      </a:lnTo>
                      <a:lnTo>
                        <a:pt x="830" y="1147"/>
                      </a:lnTo>
                      <a:lnTo>
                        <a:pt x="640" y="1360"/>
                      </a:lnTo>
                      <a:lnTo>
                        <a:pt x="629" y="1369"/>
                      </a:lnTo>
                      <a:lnTo>
                        <a:pt x="617" y="1375"/>
                      </a:lnTo>
                      <a:lnTo>
                        <a:pt x="604" y="1376"/>
                      </a:lnTo>
                      <a:lnTo>
                        <a:pt x="588" y="1373"/>
                      </a:lnTo>
                      <a:lnTo>
                        <a:pt x="574" y="1366"/>
                      </a:lnTo>
                      <a:lnTo>
                        <a:pt x="456" y="1271"/>
                      </a:lnTo>
                      <a:lnTo>
                        <a:pt x="446" y="1260"/>
                      </a:lnTo>
                      <a:lnTo>
                        <a:pt x="440" y="1246"/>
                      </a:lnTo>
                      <a:lnTo>
                        <a:pt x="438" y="1232"/>
                      </a:lnTo>
                      <a:lnTo>
                        <a:pt x="441" y="1217"/>
                      </a:lnTo>
                      <a:lnTo>
                        <a:pt x="448" y="1204"/>
                      </a:lnTo>
                      <a:lnTo>
                        <a:pt x="459" y="1195"/>
                      </a:lnTo>
                      <a:lnTo>
                        <a:pt x="473" y="1188"/>
                      </a:lnTo>
                      <a:lnTo>
                        <a:pt x="488" y="1187"/>
                      </a:lnTo>
                      <a:lnTo>
                        <a:pt x="502" y="1189"/>
                      </a:lnTo>
                      <a:lnTo>
                        <a:pt x="515" y="1197"/>
                      </a:lnTo>
                      <a:lnTo>
                        <a:pt x="598" y="1263"/>
                      </a:lnTo>
                      <a:lnTo>
                        <a:pt x="759" y="1084"/>
                      </a:lnTo>
                      <a:lnTo>
                        <a:pt x="770" y="1075"/>
                      </a:lnTo>
                      <a:lnTo>
                        <a:pt x="784" y="1069"/>
                      </a:lnTo>
                      <a:lnTo>
                        <a:pt x="798" y="1068"/>
                      </a:lnTo>
                      <a:close/>
                      <a:moveTo>
                        <a:pt x="155" y="360"/>
                      </a:moveTo>
                      <a:lnTo>
                        <a:pt x="573" y="360"/>
                      </a:lnTo>
                      <a:lnTo>
                        <a:pt x="569" y="386"/>
                      </a:lnTo>
                      <a:lnTo>
                        <a:pt x="568" y="413"/>
                      </a:lnTo>
                      <a:lnTo>
                        <a:pt x="571" y="455"/>
                      </a:lnTo>
                      <a:lnTo>
                        <a:pt x="581" y="494"/>
                      </a:lnTo>
                      <a:lnTo>
                        <a:pt x="596" y="530"/>
                      </a:lnTo>
                      <a:lnTo>
                        <a:pt x="617" y="564"/>
                      </a:lnTo>
                      <a:lnTo>
                        <a:pt x="642" y="593"/>
                      </a:lnTo>
                      <a:lnTo>
                        <a:pt x="672" y="620"/>
                      </a:lnTo>
                      <a:lnTo>
                        <a:pt x="706" y="640"/>
                      </a:lnTo>
                      <a:lnTo>
                        <a:pt x="742" y="656"/>
                      </a:lnTo>
                      <a:lnTo>
                        <a:pt x="782" y="665"/>
                      </a:lnTo>
                      <a:lnTo>
                        <a:pt x="823" y="669"/>
                      </a:lnTo>
                      <a:lnTo>
                        <a:pt x="1497" y="669"/>
                      </a:lnTo>
                      <a:lnTo>
                        <a:pt x="1539" y="665"/>
                      </a:lnTo>
                      <a:lnTo>
                        <a:pt x="1578" y="656"/>
                      </a:lnTo>
                      <a:lnTo>
                        <a:pt x="1614" y="640"/>
                      </a:lnTo>
                      <a:lnTo>
                        <a:pt x="1648" y="619"/>
                      </a:lnTo>
                      <a:lnTo>
                        <a:pt x="1678" y="593"/>
                      </a:lnTo>
                      <a:lnTo>
                        <a:pt x="1704" y="563"/>
                      </a:lnTo>
                      <a:lnTo>
                        <a:pt x="1725" y="529"/>
                      </a:lnTo>
                      <a:lnTo>
                        <a:pt x="1740" y="492"/>
                      </a:lnTo>
                      <a:lnTo>
                        <a:pt x="1750" y="452"/>
                      </a:lnTo>
                      <a:lnTo>
                        <a:pt x="1753" y="410"/>
                      </a:lnTo>
                      <a:lnTo>
                        <a:pt x="1752" y="385"/>
                      </a:lnTo>
                      <a:lnTo>
                        <a:pt x="1748" y="360"/>
                      </a:lnTo>
                      <a:lnTo>
                        <a:pt x="2063" y="360"/>
                      </a:lnTo>
                      <a:lnTo>
                        <a:pt x="2106" y="362"/>
                      </a:lnTo>
                      <a:lnTo>
                        <a:pt x="2146" y="369"/>
                      </a:lnTo>
                      <a:lnTo>
                        <a:pt x="2181" y="380"/>
                      </a:lnTo>
                      <a:lnTo>
                        <a:pt x="2213" y="393"/>
                      </a:lnTo>
                      <a:lnTo>
                        <a:pt x="2241" y="410"/>
                      </a:lnTo>
                      <a:lnTo>
                        <a:pt x="2265" y="431"/>
                      </a:lnTo>
                      <a:lnTo>
                        <a:pt x="2285" y="454"/>
                      </a:lnTo>
                      <a:lnTo>
                        <a:pt x="2300" y="479"/>
                      </a:lnTo>
                      <a:lnTo>
                        <a:pt x="2311" y="506"/>
                      </a:lnTo>
                      <a:lnTo>
                        <a:pt x="2318" y="536"/>
                      </a:lnTo>
                      <a:lnTo>
                        <a:pt x="2321" y="566"/>
                      </a:lnTo>
                      <a:lnTo>
                        <a:pt x="2321" y="2111"/>
                      </a:lnTo>
                      <a:lnTo>
                        <a:pt x="2294" y="2110"/>
                      </a:lnTo>
                      <a:lnTo>
                        <a:pt x="2269" y="2109"/>
                      </a:lnTo>
                      <a:lnTo>
                        <a:pt x="2198" y="2112"/>
                      </a:lnTo>
                      <a:lnTo>
                        <a:pt x="2129" y="2121"/>
                      </a:lnTo>
                      <a:lnTo>
                        <a:pt x="2063" y="2136"/>
                      </a:lnTo>
                      <a:lnTo>
                        <a:pt x="2063" y="926"/>
                      </a:lnTo>
                      <a:lnTo>
                        <a:pt x="258" y="926"/>
                      </a:lnTo>
                      <a:lnTo>
                        <a:pt x="258" y="2983"/>
                      </a:lnTo>
                      <a:lnTo>
                        <a:pt x="1447" y="2983"/>
                      </a:lnTo>
                      <a:lnTo>
                        <a:pt x="1453" y="3050"/>
                      </a:lnTo>
                      <a:lnTo>
                        <a:pt x="1465" y="3116"/>
                      </a:lnTo>
                      <a:lnTo>
                        <a:pt x="1483" y="3179"/>
                      </a:lnTo>
                      <a:lnTo>
                        <a:pt x="1505" y="3240"/>
                      </a:lnTo>
                      <a:lnTo>
                        <a:pt x="207" y="3240"/>
                      </a:lnTo>
                      <a:lnTo>
                        <a:pt x="169" y="3237"/>
                      </a:lnTo>
                      <a:lnTo>
                        <a:pt x="134" y="3227"/>
                      </a:lnTo>
                      <a:lnTo>
                        <a:pt x="103" y="3212"/>
                      </a:lnTo>
                      <a:lnTo>
                        <a:pt x="73" y="3192"/>
                      </a:lnTo>
                      <a:lnTo>
                        <a:pt x="49" y="3167"/>
                      </a:lnTo>
                      <a:lnTo>
                        <a:pt x="28" y="3139"/>
                      </a:lnTo>
                      <a:lnTo>
                        <a:pt x="13" y="3106"/>
                      </a:lnTo>
                      <a:lnTo>
                        <a:pt x="3" y="3071"/>
                      </a:lnTo>
                      <a:lnTo>
                        <a:pt x="0" y="3034"/>
                      </a:lnTo>
                      <a:lnTo>
                        <a:pt x="0" y="566"/>
                      </a:lnTo>
                      <a:lnTo>
                        <a:pt x="3" y="532"/>
                      </a:lnTo>
                      <a:lnTo>
                        <a:pt x="10" y="501"/>
                      </a:lnTo>
                      <a:lnTo>
                        <a:pt x="22" y="471"/>
                      </a:lnTo>
                      <a:lnTo>
                        <a:pt x="37" y="444"/>
                      </a:lnTo>
                      <a:lnTo>
                        <a:pt x="55" y="420"/>
                      </a:lnTo>
                      <a:lnTo>
                        <a:pt x="73" y="399"/>
                      </a:lnTo>
                      <a:lnTo>
                        <a:pt x="94" y="383"/>
                      </a:lnTo>
                      <a:lnTo>
                        <a:pt x="115" y="371"/>
                      </a:lnTo>
                      <a:lnTo>
                        <a:pt x="136" y="362"/>
                      </a:lnTo>
                      <a:lnTo>
                        <a:pt x="155" y="360"/>
                      </a:lnTo>
                      <a:close/>
                      <a:moveTo>
                        <a:pt x="1160" y="103"/>
                      </a:moveTo>
                      <a:lnTo>
                        <a:pt x="1139" y="106"/>
                      </a:lnTo>
                      <a:lnTo>
                        <a:pt x="1121" y="113"/>
                      </a:lnTo>
                      <a:lnTo>
                        <a:pt x="1106" y="125"/>
                      </a:lnTo>
                      <a:lnTo>
                        <a:pt x="1094" y="141"/>
                      </a:lnTo>
                      <a:lnTo>
                        <a:pt x="1086" y="159"/>
                      </a:lnTo>
                      <a:lnTo>
                        <a:pt x="1083" y="180"/>
                      </a:lnTo>
                      <a:lnTo>
                        <a:pt x="1086" y="201"/>
                      </a:lnTo>
                      <a:lnTo>
                        <a:pt x="1094" y="219"/>
                      </a:lnTo>
                      <a:lnTo>
                        <a:pt x="1106" y="235"/>
                      </a:lnTo>
                      <a:lnTo>
                        <a:pt x="1121" y="247"/>
                      </a:lnTo>
                      <a:lnTo>
                        <a:pt x="1139" y="254"/>
                      </a:lnTo>
                      <a:lnTo>
                        <a:pt x="1160" y="257"/>
                      </a:lnTo>
                      <a:lnTo>
                        <a:pt x="1181" y="254"/>
                      </a:lnTo>
                      <a:lnTo>
                        <a:pt x="1200" y="247"/>
                      </a:lnTo>
                      <a:lnTo>
                        <a:pt x="1215" y="235"/>
                      </a:lnTo>
                      <a:lnTo>
                        <a:pt x="1227" y="219"/>
                      </a:lnTo>
                      <a:lnTo>
                        <a:pt x="1235" y="201"/>
                      </a:lnTo>
                      <a:lnTo>
                        <a:pt x="1238" y="180"/>
                      </a:lnTo>
                      <a:lnTo>
                        <a:pt x="1235" y="159"/>
                      </a:lnTo>
                      <a:lnTo>
                        <a:pt x="1227" y="141"/>
                      </a:lnTo>
                      <a:lnTo>
                        <a:pt x="1215" y="125"/>
                      </a:lnTo>
                      <a:lnTo>
                        <a:pt x="1200" y="113"/>
                      </a:lnTo>
                      <a:lnTo>
                        <a:pt x="1181" y="106"/>
                      </a:lnTo>
                      <a:lnTo>
                        <a:pt x="1160" y="103"/>
                      </a:lnTo>
                      <a:close/>
                      <a:moveTo>
                        <a:pt x="1158" y="0"/>
                      </a:moveTo>
                      <a:lnTo>
                        <a:pt x="1162" y="0"/>
                      </a:lnTo>
                      <a:lnTo>
                        <a:pt x="1194" y="3"/>
                      </a:lnTo>
                      <a:lnTo>
                        <a:pt x="1225" y="11"/>
                      </a:lnTo>
                      <a:lnTo>
                        <a:pt x="1252" y="24"/>
                      </a:lnTo>
                      <a:lnTo>
                        <a:pt x="1277" y="41"/>
                      </a:lnTo>
                      <a:lnTo>
                        <a:pt x="1299" y="63"/>
                      </a:lnTo>
                      <a:lnTo>
                        <a:pt x="1317" y="88"/>
                      </a:lnTo>
                      <a:lnTo>
                        <a:pt x="1330" y="116"/>
                      </a:lnTo>
                      <a:lnTo>
                        <a:pt x="1337" y="146"/>
                      </a:lnTo>
                      <a:lnTo>
                        <a:pt x="1341" y="178"/>
                      </a:lnTo>
                      <a:lnTo>
                        <a:pt x="1341" y="180"/>
                      </a:lnTo>
                      <a:lnTo>
                        <a:pt x="1343" y="201"/>
                      </a:lnTo>
                      <a:lnTo>
                        <a:pt x="1352" y="219"/>
                      </a:lnTo>
                      <a:lnTo>
                        <a:pt x="1364" y="235"/>
                      </a:lnTo>
                      <a:lnTo>
                        <a:pt x="1379" y="247"/>
                      </a:lnTo>
                      <a:lnTo>
                        <a:pt x="1396" y="254"/>
                      </a:lnTo>
                      <a:lnTo>
                        <a:pt x="1417" y="257"/>
                      </a:lnTo>
                      <a:lnTo>
                        <a:pt x="1497" y="257"/>
                      </a:lnTo>
                      <a:lnTo>
                        <a:pt x="1528" y="261"/>
                      </a:lnTo>
                      <a:lnTo>
                        <a:pt x="1556" y="269"/>
                      </a:lnTo>
                      <a:lnTo>
                        <a:pt x="1582" y="284"/>
                      </a:lnTo>
                      <a:lnTo>
                        <a:pt x="1605" y="302"/>
                      </a:lnTo>
                      <a:lnTo>
                        <a:pt x="1624" y="324"/>
                      </a:lnTo>
                      <a:lnTo>
                        <a:pt x="1638" y="350"/>
                      </a:lnTo>
                      <a:lnTo>
                        <a:pt x="1647" y="380"/>
                      </a:lnTo>
                      <a:lnTo>
                        <a:pt x="1650" y="410"/>
                      </a:lnTo>
                      <a:lnTo>
                        <a:pt x="1650" y="413"/>
                      </a:lnTo>
                      <a:lnTo>
                        <a:pt x="1647" y="444"/>
                      </a:lnTo>
                      <a:lnTo>
                        <a:pt x="1638" y="472"/>
                      </a:lnTo>
                      <a:lnTo>
                        <a:pt x="1624" y="499"/>
                      </a:lnTo>
                      <a:lnTo>
                        <a:pt x="1605" y="521"/>
                      </a:lnTo>
                      <a:lnTo>
                        <a:pt x="1582" y="540"/>
                      </a:lnTo>
                      <a:lnTo>
                        <a:pt x="1556" y="554"/>
                      </a:lnTo>
                      <a:lnTo>
                        <a:pt x="1528" y="563"/>
                      </a:lnTo>
                      <a:lnTo>
                        <a:pt x="1497" y="566"/>
                      </a:lnTo>
                      <a:lnTo>
                        <a:pt x="823" y="566"/>
                      </a:lnTo>
                      <a:lnTo>
                        <a:pt x="793" y="563"/>
                      </a:lnTo>
                      <a:lnTo>
                        <a:pt x="764" y="554"/>
                      </a:lnTo>
                      <a:lnTo>
                        <a:pt x="738" y="540"/>
                      </a:lnTo>
                      <a:lnTo>
                        <a:pt x="715" y="521"/>
                      </a:lnTo>
                      <a:lnTo>
                        <a:pt x="697" y="499"/>
                      </a:lnTo>
                      <a:lnTo>
                        <a:pt x="682" y="472"/>
                      </a:lnTo>
                      <a:lnTo>
                        <a:pt x="674" y="444"/>
                      </a:lnTo>
                      <a:lnTo>
                        <a:pt x="670" y="413"/>
                      </a:lnTo>
                      <a:lnTo>
                        <a:pt x="670" y="410"/>
                      </a:lnTo>
                      <a:lnTo>
                        <a:pt x="674" y="380"/>
                      </a:lnTo>
                      <a:lnTo>
                        <a:pt x="682" y="350"/>
                      </a:lnTo>
                      <a:lnTo>
                        <a:pt x="697" y="324"/>
                      </a:lnTo>
                      <a:lnTo>
                        <a:pt x="715" y="302"/>
                      </a:lnTo>
                      <a:lnTo>
                        <a:pt x="738" y="284"/>
                      </a:lnTo>
                      <a:lnTo>
                        <a:pt x="764" y="269"/>
                      </a:lnTo>
                      <a:lnTo>
                        <a:pt x="793" y="261"/>
                      </a:lnTo>
                      <a:lnTo>
                        <a:pt x="823" y="257"/>
                      </a:lnTo>
                      <a:lnTo>
                        <a:pt x="903" y="257"/>
                      </a:lnTo>
                      <a:lnTo>
                        <a:pt x="923" y="254"/>
                      </a:lnTo>
                      <a:lnTo>
                        <a:pt x="942" y="247"/>
                      </a:lnTo>
                      <a:lnTo>
                        <a:pt x="957" y="235"/>
                      </a:lnTo>
                      <a:lnTo>
                        <a:pt x="969" y="219"/>
                      </a:lnTo>
                      <a:lnTo>
                        <a:pt x="977" y="201"/>
                      </a:lnTo>
                      <a:lnTo>
                        <a:pt x="980" y="180"/>
                      </a:lnTo>
                      <a:lnTo>
                        <a:pt x="980" y="178"/>
                      </a:lnTo>
                      <a:lnTo>
                        <a:pt x="983" y="146"/>
                      </a:lnTo>
                      <a:lnTo>
                        <a:pt x="991" y="116"/>
                      </a:lnTo>
                      <a:lnTo>
                        <a:pt x="1004" y="88"/>
                      </a:lnTo>
                      <a:lnTo>
                        <a:pt x="1021" y="63"/>
                      </a:lnTo>
                      <a:lnTo>
                        <a:pt x="1043" y="41"/>
                      </a:lnTo>
                      <a:lnTo>
                        <a:pt x="1068" y="24"/>
                      </a:lnTo>
                      <a:lnTo>
                        <a:pt x="1096" y="11"/>
                      </a:lnTo>
                      <a:lnTo>
                        <a:pt x="1126" y="3"/>
                      </a:lnTo>
                      <a:lnTo>
                        <a:pt x="115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673" name="Google Shape;1673;p4"/>
          <p:cNvGrpSpPr/>
          <p:nvPr/>
        </p:nvGrpSpPr>
        <p:grpSpPr>
          <a:xfrm>
            <a:off x="1306145" y="3208882"/>
            <a:ext cx="2360691" cy="3053569"/>
            <a:chOff x="1306145" y="3208882"/>
            <a:chExt cx="2360691" cy="3292894"/>
          </a:xfrm>
        </p:grpSpPr>
        <p:cxnSp>
          <p:nvCxnSpPr>
            <p:cNvPr id="1674" name="Google Shape;1674;p4"/>
            <p:cNvCxnSpPr>
              <a:stCxn id="1675" idx="2"/>
              <a:endCxn id="1666" idx="6"/>
            </p:cNvCxnSpPr>
            <p:nvPr/>
          </p:nvCxnSpPr>
          <p:spPr>
            <a:xfrm rot="10800000" flipH="1">
              <a:off x="1306145" y="3496054"/>
              <a:ext cx="1839300" cy="8700"/>
            </a:xfrm>
            <a:prstGeom prst="straightConnector1">
              <a:avLst/>
            </a:prstGeom>
            <a:noFill/>
            <a:ln w="57150" cap="flat" cmpd="sng">
              <a:solidFill>
                <a:srgbClr val="A5A5A5"/>
              </a:solidFill>
              <a:prstDash val="solid"/>
              <a:miter lim="800000"/>
              <a:headEnd type="oval" w="med" len="med"/>
              <a:tailEnd type="oval" w="med" len="med"/>
            </a:ln>
          </p:spPr>
        </p:cxnSp>
        <p:sp>
          <p:nvSpPr>
            <p:cNvPr id="1676" name="Google Shape;1676;p4"/>
            <p:cNvSpPr/>
            <p:nvPr/>
          </p:nvSpPr>
          <p:spPr>
            <a:xfrm rot="10800000">
              <a:off x="1404236" y="4297976"/>
              <a:ext cx="2262600" cy="2203800"/>
            </a:xfrm>
            <a:prstGeom prst="wedgeEllipseCallout">
              <a:avLst>
                <a:gd name="adj1" fmla="val -9607"/>
                <a:gd name="adj2" fmla="val 69495"/>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677" name="Google Shape;1677;p4"/>
            <p:cNvGrpSpPr/>
            <p:nvPr/>
          </p:nvGrpSpPr>
          <p:grpSpPr>
            <a:xfrm>
              <a:off x="2559242" y="3208882"/>
              <a:ext cx="586155" cy="574430"/>
              <a:chOff x="9478981" y="217566"/>
              <a:chExt cx="586155" cy="574430"/>
            </a:xfrm>
          </p:grpSpPr>
          <p:sp>
            <p:nvSpPr>
              <p:cNvPr id="1666" name="Google Shape;1666;p4"/>
              <p:cNvSpPr/>
              <p:nvPr/>
            </p:nvSpPr>
            <p:spPr>
              <a:xfrm>
                <a:off x="9478981" y="217566"/>
                <a:ext cx="586155" cy="57443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78" name="Google Shape;1678;p4"/>
              <p:cNvSpPr/>
              <p:nvPr/>
            </p:nvSpPr>
            <p:spPr>
              <a:xfrm>
                <a:off x="9587740" y="347090"/>
                <a:ext cx="368635" cy="315381"/>
              </a:xfrm>
              <a:custGeom>
                <a:avLst/>
                <a:gdLst/>
                <a:ahLst/>
                <a:cxnLst/>
                <a:rect l="l" t="t" r="r" b="b"/>
                <a:pathLst>
                  <a:path w="3739" h="3201" extrusionOk="0">
                    <a:moveTo>
                      <a:pt x="1881" y="2916"/>
                    </a:moveTo>
                    <a:lnTo>
                      <a:pt x="2554" y="2916"/>
                    </a:lnTo>
                    <a:lnTo>
                      <a:pt x="2554" y="3186"/>
                    </a:lnTo>
                    <a:lnTo>
                      <a:pt x="1881" y="3186"/>
                    </a:lnTo>
                    <a:lnTo>
                      <a:pt x="1881" y="2916"/>
                    </a:lnTo>
                    <a:close/>
                    <a:moveTo>
                      <a:pt x="0" y="2916"/>
                    </a:moveTo>
                    <a:lnTo>
                      <a:pt x="672" y="2916"/>
                    </a:lnTo>
                    <a:lnTo>
                      <a:pt x="672" y="3186"/>
                    </a:lnTo>
                    <a:lnTo>
                      <a:pt x="0" y="3186"/>
                    </a:lnTo>
                    <a:lnTo>
                      <a:pt x="0" y="2916"/>
                    </a:lnTo>
                    <a:close/>
                    <a:moveTo>
                      <a:pt x="3686" y="2842"/>
                    </a:moveTo>
                    <a:lnTo>
                      <a:pt x="3739" y="3107"/>
                    </a:lnTo>
                    <a:lnTo>
                      <a:pt x="3279" y="3201"/>
                    </a:lnTo>
                    <a:lnTo>
                      <a:pt x="3226" y="2937"/>
                    </a:lnTo>
                    <a:lnTo>
                      <a:pt x="3686" y="2842"/>
                    </a:lnTo>
                    <a:close/>
                    <a:moveTo>
                      <a:pt x="1276" y="2782"/>
                    </a:moveTo>
                    <a:lnTo>
                      <a:pt x="1338" y="2783"/>
                    </a:lnTo>
                    <a:lnTo>
                      <a:pt x="1393" y="2787"/>
                    </a:lnTo>
                    <a:lnTo>
                      <a:pt x="1443" y="2791"/>
                    </a:lnTo>
                    <a:lnTo>
                      <a:pt x="1487" y="2798"/>
                    </a:lnTo>
                    <a:lnTo>
                      <a:pt x="1527" y="2806"/>
                    </a:lnTo>
                    <a:lnTo>
                      <a:pt x="1561" y="2815"/>
                    </a:lnTo>
                    <a:lnTo>
                      <a:pt x="1591" y="2824"/>
                    </a:lnTo>
                    <a:lnTo>
                      <a:pt x="1617" y="2834"/>
                    </a:lnTo>
                    <a:lnTo>
                      <a:pt x="1638" y="2843"/>
                    </a:lnTo>
                    <a:lnTo>
                      <a:pt x="1655" y="2853"/>
                    </a:lnTo>
                    <a:lnTo>
                      <a:pt x="1670" y="2861"/>
                    </a:lnTo>
                    <a:lnTo>
                      <a:pt x="1680" y="2867"/>
                    </a:lnTo>
                    <a:lnTo>
                      <a:pt x="1680" y="3186"/>
                    </a:lnTo>
                    <a:lnTo>
                      <a:pt x="807" y="3186"/>
                    </a:lnTo>
                    <a:lnTo>
                      <a:pt x="807" y="2870"/>
                    </a:lnTo>
                    <a:lnTo>
                      <a:pt x="830" y="2858"/>
                    </a:lnTo>
                    <a:lnTo>
                      <a:pt x="860" y="2848"/>
                    </a:lnTo>
                    <a:lnTo>
                      <a:pt x="894" y="2836"/>
                    </a:lnTo>
                    <a:lnTo>
                      <a:pt x="933" y="2824"/>
                    </a:lnTo>
                    <a:lnTo>
                      <a:pt x="977" y="2813"/>
                    </a:lnTo>
                    <a:lnTo>
                      <a:pt x="1027" y="2802"/>
                    </a:lnTo>
                    <a:lnTo>
                      <a:pt x="1081" y="2795"/>
                    </a:lnTo>
                    <a:lnTo>
                      <a:pt x="1141" y="2788"/>
                    </a:lnTo>
                    <a:lnTo>
                      <a:pt x="1206" y="2783"/>
                    </a:lnTo>
                    <a:lnTo>
                      <a:pt x="1276" y="2782"/>
                    </a:lnTo>
                    <a:close/>
                    <a:moveTo>
                      <a:pt x="1881" y="2579"/>
                    </a:moveTo>
                    <a:lnTo>
                      <a:pt x="2554" y="2579"/>
                    </a:lnTo>
                    <a:lnTo>
                      <a:pt x="2554" y="2782"/>
                    </a:lnTo>
                    <a:lnTo>
                      <a:pt x="1881" y="2782"/>
                    </a:lnTo>
                    <a:lnTo>
                      <a:pt x="1881" y="2579"/>
                    </a:lnTo>
                    <a:close/>
                    <a:moveTo>
                      <a:pt x="334" y="2146"/>
                    </a:moveTo>
                    <a:lnTo>
                      <a:pt x="295" y="2150"/>
                    </a:lnTo>
                    <a:lnTo>
                      <a:pt x="260" y="2159"/>
                    </a:lnTo>
                    <a:lnTo>
                      <a:pt x="227" y="2175"/>
                    </a:lnTo>
                    <a:lnTo>
                      <a:pt x="197" y="2195"/>
                    </a:lnTo>
                    <a:lnTo>
                      <a:pt x="172" y="2222"/>
                    </a:lnTo>
                    <a:lnTo>
                      <a:pt x="152" y="2251"/>
                    </a:lnTo>
                    <a:lnTo>
                      <a:pt x="136" y="2283"/>
                    </a:lnTo>
                    <a:lnTo>
                      <a:pt x="127" y="2320"/>
                    </a:lnTo>
                    <a:lnTo>
                      <a:pt x="124" y="2357"/>
                    </a:lnTo>
                    <a:lnTo>
                      <a:pt x="127" y="2395"/>
                    </a:lnTo>
                    <a:lnTo>
                      <a:pt x="136" y="2431"/>
                    </a:lnTo>
                    <a:lnTo>
                      <a:pt x="152" y="2463"/>
                    </a:lnTo>
                    <a:lnTo>
                      <a:pt x="172" y="2493"/>
                    </a:lnTo>
                    <a:lnTo>
                      <a:pt x="197" y="2519"/>
                    </a:lnTo>
                    <a:lnTo>
                      <a:pt x="227" y="2539"/>
                    </a:lnTo>
                    <a:lnTo>
                      <a:pt x="260" y="2554"/>
                    </a:lnTo>
                    <a:lnTo>
                      <a:pt x="295" y="2564"/>
                    </a:lnTo>
                    <a:lnTo>
                      <a:pt x="334" y="2568"/>
                    </a:lnTo>
                    <a:lnTo>
                      <a:pt x="371" y="2564"/>
                    </a:lnTo>
                    <a:lnTo>
                      <a:pt x="406" y="2554"/>
                    </a:lnTo>
                    <a:lnTo>
                      <a:pt x="439" y="2539"/>
                    </a:lnTo>
                    <a:lnTo>
                      <a:pt x="469" y="2519"/>
                    </a:lnTo>
                    <a:lnTo>
                      <a:pt x="494" y="2493"/>
                    </a:lnTo>
                    <a:lnTo>
                      <a:pt x="514" y="2463"/>
                    </a:lnTo>
                    <a:lnTo>
                      <a:pt x="530" y="2431"/>
                    </a:lnTo>
                    <a:lnTo>
                      <a:pt x="540" y="2395"/>
                    </a:lnTo>
                    <a:lnTo>
                      <a:pt x="543" y="2357"/>
                    </a:lnTo>
                    <a:lnTo>
                      <a:pt x="540" y="2320"/>
                    </a:lnTo>
                    <a:lnTo>
                      <a:pt x="530" y="2283"/>
                    </a:lnTo>
                    <a:lnTo>
                      <a:pt x="514" y="2251"/>
                    </a:lnTo>
                    <a:lnTo>
                      <a:pt x="494" y="2222"/>
                    </a:lnTo>
                    <a:lnTo>
                      <a:pt x="469" y="2195"/>
                    </a:lnTo>
                    <a:lnTo>
                      <a:pt x="439" y="2175"/>
                    </a:lnTo>
                    <a:lnTo>
                      <a:pt x="406" y="2159"/>
                    </a:lnTo>
                    <a:lnTo>
                      <a:pt x="371" y="2150"/>
                    </a:lnTo>
                    <a:lnTo>
                      <a:pt x="334" y="2146"/>
                    </a:lnTo>
                    <a:close/>
                    <a:moveTo>
                      <a:pt x="3325" y="2134"/>
                    </a:moveTo>
                    <a:lnTo>
                      <a:pt x="3296" y="2136"/>
                    </a:lnTo>
                    <a:lnTo>
                      <a:pt x="3271" y="2144"/>
                    </a:lnTo>
                    <a:lnTo>
                      <a:pt x="3248" y="2157"/>
                    </a:lnTo>
                    <a:lnTo>
                      <a:pt x="3228" y="2175"/>
                    </a:lnTo>
                    <a:lnTo>
                      <a:pt x="3210" y="2195"/>
                    </a:lnTo>
                    <a:lnTo>
                      <a:pt x="3195" y="2220"/>
                    </a:lnTo>
                    <a:lnTo>
                      <a:pt x="3184" y="2248"/>
                    </a:lnTo>
                    <a:lnTo>
                      <a:pt x="3177" y="2277"/>
                    </a:lnTo>
                    <a:lnTo>
                      <a:pt x="3173" y="2309"/>
                    </a:lnTo>
                    <a:lnTo>
                      <a:pt x="3173" y="2342"/>
                    </a:lnTo>
                    <a:lnTo>
                      <a:pt x="3178" y="2375"/>
                    </a:lnTo>
                    <a:lnTo>
                      <a:pt x="3188" y="2412"/>
                    </a:lnTo>
                    <a:lnTo>
                      <a:pt x="3203" y="2446"/>
                    </a:lnTo>
                    <a:lnTo>
                      <a:pt x="3221" y="2476"/>
                    </a:lnTo>
                    <a:lnTo>
                      <a:pt x="3243" y="2501"/>
                    </a:lnTo>
                    <a:lnTo>
                      <a:pt x="3267" y="2522"/>
                    </a:lnTo>
                    <a:lnTo>
                      <a:pt x="3294" y="2538"/>
                    </a:lnTo>
                    <a:lnTo>
                      <a:pt x="3322" y="2547"/>
                    </a:lnTo>
                    <a:lnTo>
                      <a:pt x="3351" y="2552"/>
                    </a:lnTo>
                    <a:lnTo>
                      <a:pt x="3381" y="2550"/>
                    </a:lnTo>
                    <a:lnTo>
                      <a:pt x="3406" y="2540"/>
                    </a:lnTo>
                    <a:lnTo>
                      <a:pt x="3430" y="2528"/>
                    </a:lnTo>
                    <a:lnTo>
                      <a:pt x="3450" y="2511"/>
                    </a:lnTo>
                    <a:lnTo>
                      <a:pt x="3467" y="2489"/>
                    </a:lnTo>
                    <a:lnTo>
                      <a:pt x="3482" y="2465"/>
                    </a:lnTo>
                    <a:lnTo>
                      <a:pt x="3493" y="2438"/>
                    </a:lnTo>
                    <a:lnTo>
                      <a:pt x="3500" y="2408"/>
                    </a:lnTo>
                    <a:lnTo>
                      <a:pt x="3505" y="2376"/>
                    </a:lnTo>
                    <a:lnTo>
                      <a:pt x="3503" y="2343"/>
                    </a:lnTo>
                    <a:lnTo>
                      <a:pt x="3499" y="2309"/>
                    </a:lnTo>
                    <a:lnTo>
                      <a:pt x="3489" y="2273"/>
                    </a:lnTo>
                    <a:lnTo>
                      <a:pt x="3474" y="2240"/>
                    </a:lnTo>
                    <a:lnTo>
                      <a:pt x="3456" y="2210"/>
                    </a:lnTo>
                    <a:lnTo>
                      <a:pt x="3434" y="2184"/>
                    </a:lnTo>
                    <a:lnTo>
                      <a:pt x="3409" y="2163"/>
                    </a:lnTo>
                    <a:lnTo>
                      <a:pt x="3383" y="2148"/>
                    </a:lnTo>
                    <a:lnTo>
                      <a:pt x="3355" y="2137"/>
                    </a:lnTo>
                    <a:lnTo>
                      <a:pt x="3325" y="2134"/>
                    </a:lnTo>
                    <a:close/>
                    <a:moveTo>
                      <a:pt x="807" y="1074"/>
                    </a:moveTo>
                    <a:lnTo>
                      <a:pt x="841" y="1087"/>
                    </a:lnTo>
                    <a:lnTo>
                      <a:pt x="880" y="1098"/>
                    </a:lnTo>
                    <a:lnTo>
                      <a:pt x="924" y="1111"/>
                    </a:lnTo>
                    <a:lnTo>
                      <a:pt x="971" y="1121"/>
                    </a:lnTo>
                    <a:lnTo>
                      <a:pt x="1023" y="1131"/>
                    </a:lnTo>
                    <a:lnTo>
                      <a:pt x="1080" y="1139"/>
                    </a:lnTo>
                    <a:lnTo>
                      <a:pt x="1141" y="1145"/>
                    </a:lnTo>
                    <a:lnTo>
                      <a:pt x="1207" y="1150"/>
                    </a:lnTo>
                    <a:lnTo>
                      <a:pt x="1276" y="1151"/>
                    </a:lnTo>
                    <a:lnTo>
                      <a:pt x="1340" y="1150"/>
                    </a:lnTo>
                    <a:lnTo>
                      <a:pt x="1398" y="1146"/>
                    </a:lnTo>
                    <a:lnTo>
                      <a:pt x="1451" y="1142"/>
                    </a:lnTo>
                    <a:lnTo>
                      <a:pt x="1499" y="1135"/>
                    </a:lnTo>
                    <a:lnTo>
                      <a:pt x="1543" y="1126"/>
                    </a:lnTo>
                    <a:lnTo>
                      <a:pt x="1584" y="1117"/>
                    </a:lnTo>
                    <a:lnTo>
                      <a:pt x="1619" y="1105"/>
                    </a:lnTo>
                    <a:lnTo>
                      <a:pt x="1652" y="1095"/>
                    </a:lnTo>
                    <a:lnTo>
                      <a:pt x="1680" y="1082"/>
                    </a:lnTo>
                    <a:lnTo>
                      <a:pt x="1680" y="2715"/>
                    </a:lnTo>
                    <a:lnTo>
                      <a:pt x="1652" y="2703"/>
                    </a:lnTo>
                    <a:lnTo>
                      <a:pt x="1619" y="2692"/>
                    </a:lnTo>
                    <a:lnTo>
                      <a:pt x="1584" y="2682"/>
                    </a:lnTo>
                    <a:lnTo>
                      <a:pt x="1543" y="2671"/>
                    </a:lnTo>
                    <a:lnTo>
                      <a:pt x="1499" y="2664"/>
                    </a:lnTo>
                    <a:lnTo>
                      <a:pt x="1451" y="2657"/>
                    </a:lnTo>
                    <a:lnTo>
                      <a:pt x="1398" y="2651"/>
                    </a:lnTo>
                    <a:lnTo>
                      <a:pt x="1340" y="2648"/>
                    </a:lnTo>
                    <a:lnTo>
                      <a:pt x="1276" y="2646"/>
                    </a:lnTo>
                    <a:lnTo>
                      <a:pt x="1207" y="2648"/>
                    </a:lnTo>
                    <a:lnTo>
                      <a:pt x="1141" y="2652"/>
                    </a:lnTo>
                    <a:lnTo>
                      <a:pt x="1080" y="2658"/>
                    </a:lnTo>
                    <a:lnTo>
                      <a:pt x="1023" y="2667"/>
                    </a:lnTo>
                    <a:lnTo>
                      <a:pt x="971" y="2676"/>
                    </a:lnTo>
                    <a:lnTo>
                      <a:pt x="924" y="2687"/>
                    </a:lnTo>
                    <a:lnTo>
                      <a:pt x="880" y="2699"/>
                    </a:lnTo>
                    <a:lnTo>
                      <a:pt x="841" y="2711"/>
                    </a:lnTo>
                    <a:lnTo>
                      <a:pt x="807" y="2723"/>
                    </a:lnTo>
                    <a:lnTo>
                      <a:pt x="807" y="1074"/>
                    </a:lnTo>
                    <a:close/>
                    <a:moveTo>
                      <a:pt x="1881" y="825"/>
                    </a:moveTo>
                    <a:lnTo>
                      <a:pt x="2554" y="825"/>
                    </a:lnTo>
                    <a:lnTo>
                      <a:pt x="2554" y="2445"/>
                    </a:lnTo>
                    <a:lnTo>
                      <a:pt x="1881" y="2445"/>
                    </a:lnTo>
                    <a:lnTo>
                      <a:pt x="1881" y="825"/>
                    </a:lnTo>
                    <a:close/>
                    <a:moveTo>
                      <a:pt x="807" y="689"/>
                    </a:moveTo>
                    <a:lnTo>
                      <a:pt x="1680" y="689"/>
                    </a:lnTo>
                    <a:lnTo>
                      <a:pt x="1680" y="930"/>
                    </a:lnTo>
                    <a:lnTo>
                      <a:pt x="1669" y="937"/>
                    </a:lnTo>
                    <a:lnTo>
                      <a:pt x="1655" y="946"/>
                    </a:lnTo>
                    <a:lnTo>
                      <a:pt x="1637" y="955"/>
                    </a:lnTo>
                    <a:lnTo>
                      <a:pt x="1616" y="964"/>
                    </a:lnTo>
                    <a:lnTo>
                      <a:pt x="1591" y="973"/>
                    </a:lnTo>
                    <a:lnTo>
                      <a:pt x="1560" y="983"/>
                    </a:lnTo>
                    <a:lnTo>
                      <a:pt x="1526" y="991"/>
                    </a:lnTo>
                    <a:lnTo>
                      <a:pt x="1486" y="999"/>
                    </a:lnTo>
                    <a:lnTo>
                      <a:pt x="1442" y="1006"/>
                    </a:lnTo>
                    <a:lnTo>
                      <a:pt x="1393" y="1012"/>
                    </a:lnTo>
                    <a:lnTo>
                      <a:pt x="1338" y="1015"/>
                    </a:lnTo>
                    <a:lnTo>
                      <a:pt x="1276" y="1016"/>
                    </a:lnTo>
                    <a:lnTo>
                      <a:pt x="1206" y="1014"/>
                    </a:lnTo>
                    <a:lnTo>
                      <a:pt x="1141" y="1011"/>
                    </a:lnTo>
                    <a:lnTo>
                      <a:pt x="1081" y="1004"/>
                    </a:lnTo>
                    <a:lnTo>
                      <a:pt x="1027" y="995"/>
                    </a:lnTo>
                    <a:lnTo>
                      <a:pt x="977" y="985"/>
                    </a:lnTo>
                    <a:lnTo>
                      <a:pt x="933" y="973"/>
                    </a:lnTo>
                    <a:lnTo>
                      <a:pt x="894" y="962"/>
                    </a:lnTo>
                    <a:lnTo>
                      <a:pt x="860" y="950"/>
                    </a:lnTo>
                    <a:lnTo>
                      <a:pt x="830" y="939"/>
                    </a:lnTo>
                    <a:lnTo>
                      <a:pt x="807" y="929"/>
                    </a:lnTo>
                    <a:lnTo>
                      <a:pt x="807" y="689"/>
                    </a:lnTo>
                    <a:close/>
                    <a:moveTo>
                      <a:pt x="1881" y="488"/>
                    </a:moveTo>
                    <a:lnTo>
                      <a:pt x="2554" y="488"/>
                    </a:lnTo>
                    <a:lnTo>
                      <a:pt x="2554" y="689"/>
                    </a:lnTo>
                    <a:lnTo>
                      <a:pt x="1881" y="689"/>
                    </a:lnTo>
                    <a:lnTo>
                      <a:pt x="1881" y="488"/>
                    </a:lnTo>
                    <a:close/>
                    <a:moveTo>
                      <a:pt x="0" y="488"/>
                    </a:moveTo>
                    <a:lnTo>
                      <a:pt x="672" y="488"/>
                    </a:lnTo>
                    <a:lnTo>
                      <a:pt x="672" y="2782"/>
                    </a:lnTo>
                    <a:lnTo>
                      <a:pt x="0" y="2782"/>
                    </a:lnTo>
                    <a:lnTo>
                      <a:pt x="0" y="488"/>
                    </a:lnTo>
                    <a:close/>
                    <a:moveTo>
                      <a:pt x="3199" y="463"/>
                    </a:moveTo>
                    <a:lnTo>
                      <a:pt x="3659" y="2710"/>
                    </a:lnTo>
                    <a:lnTo>
                      <a:pt x="3198" y="2805"/>
                    </a:lnTo>
                    <a:lnTo>
                      <a:pt x="2739" y="557"/>
                    </a:lnTo>
                    <a:lnTo>
                      <a:pt x="3199" y="463"/>
                    </a:lnTo>
                    <a:close/>
                    <a:moveTo>
                      <a:pt x="1881" y="15"/>
                    </a:moveTo>
                    <a:lnTo>
                      <a:pt x="2554" y="15"/>
                    </a:lnTo>
                    <a:lnTo>
                      <a:pt x="2554" y="352"/>
                    </a:lnTo>
                    <a:lnTo>
                      <a:pt x="1881" y="352"/>
                    </a:lnTo>
                    <a:lnTo>
                      <a:pt x="1881" y="15"/>
                    </a:lnTo>
                    <a:close/>
                    <a:moveTo>
                      <a:pt x="0" y="15"/>
                    </a:moveTo>
                    <a:lnTo>
                      <a:pt x="672" y="15"/>
                    </a:lnTo>
                    <a:lnTo>
                      <a:pt x="672" y="352"/>
                    </a:lnTo>
                    <a:lnTo>
                      <a:pt x="0" y="352"/>
                    </a:lnTo>
                    <a:lnTo>
                      <a:pt x="0" y="15"/>
                    </a:lnTo>
                    <a:close/>
                    <a:moveTo>
                      <a:pt x="3105" y="0"/>
                    </a:moveTo>
                    <a:lnTo>
                      <a:pt x="3172" y="331"/>
                    </a:lnTo>
                    <a:lnTo>
                      <a:pt x="2712" y="425"/>
                    </a:lnTo>
                    <a:lnTo>
                      <a:pt x="2645" y="95"/>
                    </a:lnTo>
                    <a:lnTo>
                      <a:pt x="310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grpSp>
        <p:nvGrpSpPr>
          <p:cNvPr id="1679" name="Google Shape;1679;p4"/>
          <p:cNvGrpSpPr/>
          <p:nvPr/>
        </p:nvGrpSpPr>
        <p:grpSpPr>
          <a:xfrm>
            <a:off x="989956" y="1703471"/>
            <a:ext cx="1214380" cy="2066994"/>
            <a:chOff x="768760" y="632588"/>
            <a:chExt cx="1214380" cy="2066994"/>
          </a:xfrm>
        </p:grpSpPr>
        <p:grpSp>
          <p:nvGrpSpPr>
            <p:cNvPr id="1680" name="Google Shape;1680;p4"/>
            <p:cNvGrpSpPr/>
            <p:nvPr/>
          </p:nvGrpSpPr>
          <p:grpSpPr>
            <a:xfrm>
              <a:off x="768760" y="632588"/>
              <a:ext cx="1214380" cy="1226965"/>
              <a:chOff x="1120264" y="368405"/>
              <a:chExt cx="2262552" cy="2286000"/>
            </a:xfrm>
          </p:grpSpPr>
          <p:sp>
            <p:nvSpPr>
              <p:cNvPr id="1681" name="Google Shape;1681;p4"/>
              <p:cNvSpPr/>
              <p:nvPr/>
            </p:nvSpPr>
            <p:spPr>
              <a:xfrm flipH="1">
                <a:off x="1120264" y="368405"/>
                <a:ext cx="2262552" cy="2286000"/>
              </a:xfrm>
              <a:prstGeom prst="wedgeEllipseCallout">
                <a:avLst>
                  <a:gd name="adj1" fmla="val 8772"/>
                  <a:gd name="adj2" fmla="val 65402"/>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2" name="Google Shape;1682;p4"/>
              <p:cNvSpPr/>
              <p:nvPr/>
            </p:nvSpPr>
            <p:spPr>
              <a:xfrm>
                <a:off x="1378258" y="936538"/>
                <a:ext cx="1746565" cy="13188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000"/>
                  <a:buFont typeface="Arial"/>
                  <a:buNone/>
                </a:pPr>
                <a:r>
                  <a:rPr lang="zh-TW" sz="2000" b="1" i="0" u="none" strike="noStrike" cap="none">
                    <a:solidFill>
                      <a:srgbClr val="C00000"/>
                    </a:solidFill>
                    <a:latin typeface="Microsoft JhengHei"/>
                    <a:ea typeface="Microsoft JhengHei"/>
                    <a:cs typeface="Microsoft JhengHei"/>
                    <a:sym typeface="Microsoft JhengHei"/>
                  </a:rPr>
                  <a:t>第1次</a:t>
                </a:r>
                <a:endParaRPr sz="2000" b="1" i="0" u="none" strike="noStrike" cap="none">
                  <a:solidFill>
                    <a:srgbClr val="C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分詞</a:t>
                </a:r>
                <a:endParaRPr sz="2000" b="1" i="0" u="none" strike="noStrike" cap="none">
                  <a:solidFill>
                    <a:srgbClr val="FFFFFF"/>
                  </a:solidFill>
                  <a:latin typeface="Microsoft JhengHei"/>
                  <a:ea typeface="Microsoft JhengHei"/>
                  <a:cs typeface="Microsoft JhengHei"/>
                  <a:sym typeface="Microsoft JhengHei"/>
                </a:endParaRPr>
              </a:p>
            </p:txBody>
          </p:sp>
        </p:grpSp>
        <p:grpSp>
          <p:nvGrpSpPr>
            <p:cNvPr id="1683" name="Google Shape;1683;p4"/>
            <p:cNvGrpSpPr/>
            <p:nvPr/>
          </p:nvGrpSpPr>
          <p:grpSpPr>
            <a:xfrm>
              <a:off x="1084949" y="2125152"/>
              <a:ext cx="586155" cy="574430"/>
              <a:chOff x="5876156" y="1193341"/>
              <a:chExt cx="586155" cy="574430"/>
            </a:xfrm>
          </p:grpSpPr>
          <p:sp>
            <p:nvSpPr>
              <p:cNvPr id="1675" name="Google Shape;1675;p4"/>
              <p:cNvSpPr/>
              <p:nvPr/>
            </p:nvSpPr>
            <p:spPr>
              <a:xfrm>
                <a:off x="5876156" y="1193341"/>
                <a:ext cx="586155" cy="57443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4" name="Google Shape;1684;p4"/>
              <p:cNvSpPr/>
              <p:nvPr/>
            </p:nvSpPr>
            <p:spPr>
              <a:xfrm>
                <a:off x="6007793" y="1282470"/>
                <a:ext cx="322879" cy="396171"/>
              </a:xfrm>
              <a:custGeom>
                <a:avLst/>
                <a:gdLst/>
                <a:ahLst/>
                <a:cxnLst/>
                <a:rect l="l" t="t" r="r" b="b"/>
                <a:pathLst>
                  <a:path w="2939" h="3600" extrusionOk="0">
                    <a:moveTo>
                      <a:pt x="2634" y="2623"/>
                    </a:moveTo>
                    <a:lnTo>
                      <a:pt x="2613" y="2625"/>
                    </a:lnTo>
                    <a:lnTo>
                      <a:pt x="2591" y="2630"/>
                    </a:lnTo>
                    <a:lnTo>
                      <a:pt x="2570" y="2641"/>
                    </a:lnTo>
                    <a:lnTo>
                      <a:pt x="2552" y="2657"/>
                    </a:lnTo>
                    <a:lnTo>
                      <a:pt x="2205" y="3047"/>
                    </a:lnTo>
                    <a:lnTo>
                      <a:pt x="2024" y="2903"/>
                    </a:lnTo>
                    <a:lnTo>
                      <a:pt x="2003" y="2890"/>
                    </a:lnTo>
                    <a:lnTo>
                      <a:pt x="1982" y="2882"/>
                    </a:lnTo>
                    <a:lnTo>
                      <a:pt x="1960" y="2880"/>
                    </a:lnTo>
                    <a:lnTo>
                      <a:pt x="1937" y="2882"/>
                    </a:lnTo>
                    <a:lnTo>
                      <a:pt x="1915" y="2890"/>
                    </a:lnTo>
                    <a:lnTo>
                      <a:pt x="1895" y="2902"/>
                    </a:lnTo>
                    <a:lnTo>
                      <a:pt x="1879" y="2918"/>
                    </a:lnTo>
                    <a:lnTo>
                      <a:pt x="1866" y="2939"/>
                    </a:lnTo>
                    <a:lnTo>
                      <a:pt x="1859" y="2961"/>
                    </a:lnTo>
                    <a:lnTo>
                      <a:pt x="1856" y="2983"/>
                    </a:lnTo>
                    <a:lnTo>
                      <a:pt x="1859" y="3005"/>
                    </a:lnTo>
                    <a:lnTo>
                      <a:pt x="1866" y="3027"/>
                    </a:lnTo>
                    <a:lnTo>
                      <a:pt x="1878" y="3046"/>
                    </a:lnTo>
                    <a:lnTo>
                      <a:pt x="1895" y="3063"/>
                    </a:lnTo>
                    <a:lnTo>
                      <a:pt x="2152" y="3268"/>
                    </a:lnTo>
                    <a:lnTo>
                      <a:pt x="2173" y="3281"/>
                    </a:lnTo>
                    <a:lnTo>
                      <a:pt x="2195" y="3289"/>
                    </a:lnTo>
                    <a:lnTo>
                      <a:pt x="2217" y="3291"/>
                    </a:lnTo>
                    <a:lnTo>
                      <a:pt x="2239" y="3289"/>
                    </a:lnTo>
                    <a:lnTo>
                      <a:pt x="2258" y="3283"/>
                    </a:lnTo>
                    <a:lnTo>
                      <a:pt x="2278" y="3272"/>
                    </a:lnTo>
                    <a:lnTo>
                      <a:pt x="2294" y="3257"/>
                    </a:lnTo>
                    <a:lnTo>
                      <a:pt x="2707" y="2794"/>
                    </a:lnTo>
                    <a:lnTo>
                      <a:pt x="2720" y="2774"/>
                    </a:lnTo>
                    <a:lnTo>
                      <a:pt x="2729" y="2753"/>
                    </a:lnTo>
                    <a:lnTo>
                      <a:pt x="2733" y="2731"/>
                    </a:lnTo>
                    <a:lnTo>
                      <a:pt x="2731" y="2709"/>
                    </a:lnTo>
                    <a:lnTo>
                      <a:pt x="2725" y="2687"/>
                    </a:lnTo>
                    <a:lnTo>
                      <a:pt x="2714" y="2666"/>
                    </a:lnTo>
                    <a:lnTo>
                      <a:pt x="2698" y="2649"/>
                    </a:lnTo>
                    <a:lnTo>
                      <a:pt x="2678" y="2636"/>
                    </a:lnTo>
                    <a:lnTo>
                      <a:pt x="2657" y="2627"/>
                    </a:lnTo>
                    <a:lnTo>
                      <a:pt x="2634" y="2623"/>
                    </a:lnTo>
                    <a:close/>
                    <a:moveTo>
                      <a:pt x="980" y="2520"/>
                    </a:moveTo>
                    <a:lnTo>
                      <a:pt x="1444" y="2520"/>
                    </a:lnTo>
                    <a:lnTo>
                      <a:pt x="1460" y="2522"/>
                    </a:lnTo>
                    <a:lnTo>
                      <a:pt x="1474" y="2530"/>
                    </a:lnTo>
                    <a:lnTo>
                      <a:pt x="1485" y="2541"/>
                    </a:lnTo>
                    <a:lnTo>
                      <a:pt x="1493" y="2555"/>
                    </a:lnTo>
                    <a:lnTo>
                      <a:pt x="1495" y="2571"/>
                    </a:lnTo>
                    <a:lnTo>
                      <a:pt x="1495" y="2623"/>
                    </a:lnTo>
                    <a:lnTo>
                      <a:pt x="1493" y="2639"/>
                    </a:lnTo>
                    <a:lnTo>
                      <a:pt x="1485" y="2653"/>
                    </a:lnTo>
                    <a:lnTo>
                      <a:pt x="1474" y="2664"/>
                    </a:lnTo>
                    <a:lnTo>
                      <a:pt x="1460" y="2672"/>
                    </a:lnTo>
                    <a:lnTo>
                      <a:pt x="1444" y="2674"/>
                    </a:lnTo>
                    <a:lnTo>
                      <a:pt x="980" y="2674"/>
                    </a:lnTo>
                    <a:lnTo>
                      <a:pt x="963" y="2672"/>
                    </a:lnTo>
                    <a:lnTo>
                      <a:pt x="949" y="2664"/>
                    </a:lnTo>
                    <a:lnTo>
                      <a:pt x="938" y="2653"/>
                    </a:lnTo>
                    <a:lnTo>
                      <a:pt x="931" y="2639"/>
                    </a:lnTo>
                    <a:lnTo>
                      <a:pt x="928" y="2623"/>
                    </a:lnTo>
                    <a:lnTo>
                      <a:pt x="928" y="2571"/>
                    </a:lnTo>
                    <a:lnTo>
                      <a:pt x="931" y="2555"/>
                    </a:lnTo>
                    <a:lnTo>
                      <a:pt x="938" y="2541"/>
                    </a:lnTo>
                    <a:lnTo>
                      <a:pt x="949" y="2530"/>
                    </a:lnTo>
                    <a:lnTo>
                      <a:pt x="963" y="2522"/>
                    </a:lnTo>
                    <a:lnTo>
                      <a:pt x="980" y="2520"/>
                    </a:lnTo>
                    <a:close/>
                    <a:moveTo>
                      <a:pt x="798" y="2404"/>
                    </a:moveTo>
                    <a:lnTo>
                      <a:pt x="812" y="2408"/>
                    </a:lnTo>
                    <a:lnTo>
                      <a:pt x="826" y="2416"/>
                    </a:lnTo>
                    <a:lnTo>
                      <a:pt x="835" y="2427"/>
                    </a:lnTo>
                    <a:lnTo>
                      <a:pt x="841" y="2441"/>
                    </a:lnTo>
                    <a:lnTo>
                      <a:pt x="841" y="2456"/>
                    </a:lnTo>
                    <a:lnTo>
                      <a:pt x="838" y="2470"/>
                    </a:lnTo>
                    <a:lnTo>
                      <a:pt x="830" y="2483"/>
                    </a:lnTo>
                    <a:lnTo>
                      <a:pt x="640" y="2696"/>
                    </a:lnTo>
                    <a:lnTo>
                      <a:pt x="629" y="2704"/>
                    </a:lnTo>
                    <a:lnTo>
                      <a:pt x="617" y="2710"/>
                    </a:lnTo>
                    <a:lnTo>
                      <a:pt x="604" y="2712"/>
                    </a:lnTo>
                    <a:lnTo>
                      <a:pt x="588" y="2709"/>
                    </a:lnTo>
                    <a:lnTo>
                      <a:pt x="574" y="2701"/>
                    </a:lnTo>
                    <a:lnTo>
                      <a:pt x="456" y="2606"/>
                    </a:lnTo>
                    <a:lnTo>
                      <a:pt x="446" y="2595"/>
                    </a:lnTo>
                    <a:lnTo>
                      <a:pt x="440" y="2582"/>
                    </a:lnTo>
                    <a:lnTo>
                      <a:pt x="438" y="2568"/>
                    </a:lnTo>
                    <a:lnTo>
                      <a:pt x="441" y="2554"/>
                    </a:lnTo>
                    <a:lnTo>
                      <a:pt x="448" y="2540"/>
                    </a:lnTo>
                    <a:lnTo>
                      <a:pt x="459" y="2530"/>
                    </a:lnTo>
                    <a:lnTo>
                      <a:pt x="473" y="2524"/>
                    </a:lnTo>
                    <a:lnTo>
                      <a:pt x="488" y="2522"/>
                    </a:lnTo>
                    <a:lnTo>
                      <a:pt x="502" y="2525"/>
                    </a:lnTo>
                    <a:lnTo>
                      <a:pt x="515" y="2533"/>
                    </a:lnTo>
                    <a:lnTo>
                      <a:pt x="598" y="2600"/>
                    </a:lnTo>
                    <a:lnTo>
                      <a:pt x="759" y="2420"/>
                    </a:lnTo>
                    <a:lnTo>
                      <a:pt x="770" y="2410"/>
                    </a:lnTo>
                    <a:lnTo>
                      <a:pt x="784" y="2405"/>
                    </a:lnTo>
                    <a:lnTo>
                      <a:pt x="798" y="2404"/>
                    </a:lnTo>
                    <a:close/>
                    <a:moveTo>
                      <a:pt x="2269" y="2263"/>
                    </a:moveTo>
                    <a:lnTo>
                      <a:pt x="2337" y="2266"/>
                    </a:lnTo>
                    <a:lnTo>
                      <a:pt x="2404" y="2277"/>
                    </a:lnTo>
                    <a:lnTo>
                      <a:pt x="2468" y="2293"/>
                    </a:lnTo>
                    <a:lnTo>
                      <a:pt x="2530" y="2315"/>
                    </a:lnTo>
                    <a:lnTo>
                      <a:pt x="2589" y="2343"/>
                    </a:lnTo>
                    <a:lnTo>
                      <a:pt x="2643" y="2377"/>
                    </a:lnTo>
                    <a:lnTo>
                      <a:pt x="2695" y="2415"/>
                    </a:lnTo>
                    <a:lnTo>
                      <a:pt x="2743" y="2459"/>
                    </a:lnTo>
                    <a:lnTo>
                      <a:pt x="2785" y="2506"/>
                    </a:lnTo>
                    <a:lnTo>
                      <a:pt x="2825" y="2557"/>
                    </a:lnTo>
                    <a:lnTo>
                      <a:pt x="2858" y="2613"/>
                    </a:lnTo>
                    <a:lnTo>
                      <a:pt x="2886" y="2672"/>
                    </a:lnTo>
                    <a:lnTo>
                      <a:pt x="2909" y="2733"/>
                    </a:lnTo>
                    <a:lnTo>
                      <a:pt x="2925" y="2797"/>
                    </a:lnTo>
                    <a:lnTo>
                      <a:pt x="2935" y="2863"/>
                    </a:lnTo>
                    <a:lnTo>
                      <a:pt x="2939" y="2931"/>
                    </a:lnTo>
                    <a:lnTo>
                      <a:pt x="2935" y="3000"/>
                    </a:lnTo>
                    <a:lnTo>
                      <a:pt x="2925" y="3067"/>
                    </a:lnTo>
                    <a:lnTo>
                      <a:pt x="2909" y="3130"/>
                    </a:lnTo>
                    <a:lnTo>
                      <a:pt x="2886" y="3192"/>
                    </a:lnTo>
                    <a:lnTo>
                      <a:pt x="2858" y="3250"/>
                    </a:lnTo>
                    <a:lnTo>
                      <a:pt x="2825" y="3305"/>
                    </a:lnTo>
                    <a:lnTo>
                      <a:pt x="2785" y="3357"/>
                    </a:lnTo>
                    <a:lnTo>
                      <a:pt x="2743" y="3404"/>
                    </a:lnTo>
                    <a:lnTo>
                      <a:pt x="2695" y="3447"/>
                    </a:lnTo>
                    <a:lnTo>
                      <a:pt x="2643" y="3485"/>
                    </a:lnTo>
                    <a:lnTo>
                      <a:pt x="2589" y="3519"/>
                    </a:lnTo>
                    <a:lnTo>
                      <a:pt x="2530" y="3548"/>
                    </a:lnTo>
                    <a:lnTo>
                      <a:pt x="2468" y="3569"/>
                    </a:lnTo>
                    <a:lnTo>
                      <a:pt x="2404" y="3587"/>
                    </a:lnTo>
                    <a:lnTo>
                      <a:pt x="2337" y="3597"/>
                    </a:lnTo>
                    <a:lnTo>
                      <a:pt x="2269" y="3600"/>
                    </a:lnTo>
                    <a:lnTo>
                      <a:pt x="2200" y="3597"/>
                    </a:lnTo>
                    <a:lnTo>
                      <a:pt x="2134" y="3587"/>
                    </a:lnTo>
                    <a:lnTo>
                      <a:pt x="2069" y="3569"/>
                    </a:lnTo>
                    <a:lnTo>
                      <a:pt x="2008" y="3548"/>
                    </a:lnTo>
                    <a:lnTo>
                      <a:pt x="1949" y="3519"/>
                    </a:lnTo>
                    <a:lnTo>
                      <a:pt x="1894" y="3485"/>
                    </a:lnTo>
                    <a:lnTo>
                      <a:pt x="1843" y="3447"/>
                    </a:lnTo>
                    <a:lnTo>
                      <a:pt x="1795" y="3404"/>
                    </a:lnTo>
                    <a:lnTo>
                      <a:pt x="1752" y="3357"/>
                    </a:lnTo>
                    <a:lnTo>
                      <a:pt x="1713" y="3305"/>
                    </a:lnTo>
                    <a:lnTo>
                      <a:pt x="1680" y="3250"/>
                    </a:lnTo>
                    <a:lnTo>
                      <a:pt x="1651" y="3192"/>
                    </a:lnTo>
                    <a:lnTo>
                      <a:pt x="1628" y="3130"/>
                    </a:lnTo>
                    <a:lnTo>
                      <a:pt x="1612" y="3067"/>
                    </a:lnTo>
                    <a:lnTo>
                      <a:pt x="1602" y="3000"/>
                    </a:lnTo>
                    <a:lnTo>
                      <a:pt x="1599" y="2931"/>
                    </a:lnTo>
                    <a:lnTo>
                      <a:pt x="1602" y="2863"/>
                    </a:lnTo>
                    <a:lnTo>
                      <a:pt x="1612" y="2797"/>
                    </a:lnTo>
                    <a:lnTo>
                      <a:pt x="1628" y="2733"/>
                    </a:lnTo>
                    <a:lnTo>
                      <a:pt x="1651" y="2672"/>
                    </a:lnTo>
                    <a:lnTo>
                      <a:pt x="1680" y="2613"/>
                    </a:lnTo>
                    <a:lnTo>
                      <a:pt x="1713" y="2557"/>
                    </a:lnTo>
                    <a:lnTo>
                      <a:pt x="1752" y="2506"/>
                    </a:lnTo>
                    <a:lnTo>
                      <a:pt x="1795" y="2459"/>
                    </a:lnTo>
                    <a:lnTo>
                      <a:pt x="1843" y="2415"/>
                    </a:lnTo>
                    <a:lnTo>
                      <a:pt x="1894" y="2377"/>
                    </a:lnTo>
                    <a:lnTo>
                      <a:pt x="1949" y="2343"/>
                    </a:lnTo>
                    <a:lnTo>
                      <a:pt x="2008" y="2315"/>
                    </a:lnTo>
                    <a:lnTo>
                      <a:pt x="2069" y="2293"/>
                    </a:lnTo>
                    <a:lnTo>
                      <a:pt x="2134" y="2277"/>
                    </a:lnTo>
                    <a:lnTo>
                      <a:pt x="2200" y="2266"/>
                    </a:lnTo>
                    <a:lnTo>
                      <a:pt x="2269" y="2263"/>
                    </a:lnTo>
                    <a:close/>
                    <a:moveTo>
                      <a:pt x="980" y="2057"/>
                    </a:moveTo>
                    <a:lnTo>
                      <a:pt x="1547" y="2057"/>
                    </a:lnTo>
                    <a:lnTo>
                      <a:pt x="1563" y="2060"/>
                    </a:lnTo>
                    <a:lnTo>
                      <a:pt x="1577" y="2067"/>
                    </a:lnTo>
                    <a:lnTo>
                      <a:pt x="1589" y="2078"/>
                    </a:lnTo>
                    <a:lnTo>
                      <a:pt x="1596" y="2092"/>
                    </a:lnTo>
                    <a:lnTo>
                      <a:pt x="1599" y="2109"/>
                    </a:lnTo>
                    <a:lnTo>
                      <a:pt x="1599" y="2160"/>
                    </a:lnTo>
                    <a:lnTo>
                      <a:pt x="1596" y="2176"/>
                    </a:lnTo>
                    <a:lnTo>
                      <a:pt x="1589" y="2191"/>
                    </a:lnTo>
                    <a:lnTo>
                      <a:pt x="1577" y="2201"/>
                    </a:lnTo>
                    <a:lnTo>
                      <a:pt x="1563" y="2209"/>
                    </a:lnTo>
                    <a:lnTo>
                      <a:pt x="1547" y="2211"/>
                    </a:lnTo>
                    <a:lnTo>
                      <a:pt x="980" y="2211"/>
                    </a:lnTo>
                    <a:lnTo>
                      <a:pt x="963" y="2209"/>
                    </a:lnTo>
                    <a:lnTo>
                      <a:pt x="949" y="2201"/>
                    </a:lnTo>
                    <a:lnTo>
                      <a:pt x="938" y="2191"/>
                    </a:lnTo>
                    <a:lnTo>
                      <a:pt x="931" y="2176"/>
                    </a:lnTo>
                    <a:lnTo>
                      <a:pt x="928" y="2160"/>
                    </a:lnTo>
                    <a:lnTo>
                      <a:pt x="928" y="2109"/>
                    </a:lnTo>
                    <a:lnTo>
                      <a:pt x="931" y="2092"/>
                    </a:lnTo>
                    <a:lnTo>
                      <a:pt x="938" y="2078"/>
                    </a:lnTo>
                    <a:lnTo>
                      <a:pt x="949" y="2067"/>
                    </a:lnTo>
                    <a:lnTo>
                      <a:pt x="963" y="2060"/>
                    </a:lnTo>
                    <a:lnTo>
                      <a:pt x="980" y="2057"/>
                    </a:lnTo>
                    <a:close/>
                    <a:moveTo>
                      <a:pt x="798" y="1964"/>
                    </a:moveTo>
                    <a:lnTo>
                      <a:pt x="812" y="1967"/>
                    </a:lnTo>
                    <a:lnTo>
                      <a:pt x="826" y="1976"/>
                    </a:lnTo>
                    <a:lnTo>
                      <a:pt x="835" y="1987"/>
                    </a:lnTo>
                    <a:lnTo>
                      <a:pt x="841" y="2001"/>
                    </a:lnTo>
                    <a:lnTo>
                      <a:pt x="841" y="2015"/>
                    </a:lnTo>
                    <a:lnTo>
                      <a:pt x="838" y="2029"/>
                    </a:lnTo>
                    <a:lnTo>
                      <a:pt x="830" y="2042"/>
                    </a:lnTo>
                    <a:lnTo>
                      <a:pt x="640" y="2255"/>
                    </a:lnTo>
                    <a:lnTo>
                      <a:pt x="629" y="2264"/>
                    </a:lnTo>
                    <a:lnTo>
                      <a:pt x="617" y="2269"/>
                    </a:lnTo>
                    <a:lnTo>
                      <a:pt x="604" y="2271"/>
                    </a:lnTo>
                    <a:lnTo>
                      <a:pt x="588" y="2268"/>
                    </a:lnTo>
                    <a:lnTo>
                      <a:pt x="574" y="2260"/>
                    </a:lnTo>
                    <a:lnTo>
                      <a:pt x="456" y="2165"/>
                    </a:lnTo>
                    <a:lnTo>
                      <a:pt x="446" y="2155"/>
                    </a:lnTo>
                    <a:lnTo>
                      <a:pt x="440" y="2141"/>
                    </a:lnTo>
                    <a:lnTo>
                      <a:pt x="438" y="2127"/>
                    </a:lnTo>
                    <a:lnTo>
                      <a:pt x="441" y="2113"/>
                    </a:lnTo>
                    <a:lnTo>
                      <a:pt x="448" y="2099"/>
                    </a:lnTo>
                    <a:lnTo>
                      <a:pt x="459" y="2089"/>
                    </a:lnTo>
                    <a:lnTo>
                      <a:pt x="473" y="2084"/>
                    </a:lnTo>
                    <a:lnTo>
                      <a:pt x="488" y="2081"/>
                    </a:lnTo>
                    <a:lnTo>
                      <a:pt x="502" y="2085"/>
                    </a:lnTo>
                    <a:lnTo>
                      <a:pt x="515" y="2092"/>
                    </a:lnTo>
                    <a:lnTo>
                      <a:pt x="598" y="2159"/>
                    </a:lnTo>
                    <a:lnTo>
                      <a:pt x="759" y="1979"/>
                    </a:lnTo>
                    <a:lnTo>
                      <a:pt x="770" y="1969"/>
                    </a:lnTo>
                    <a:lnTo>
                      <a:pt x="784" y="1965"/>
                    </a:lnTo>
                    <a:lnTo>
                      <a:pt x="798" y="1964"/>
                    </a:lnTo>
                    <a:close/>
                    <a:moveTo>
                      <a:pt x="980" y="1646"/>
                    </a:moveTo>
                    <a:lnTo>
                      <a:pt x="1804" y="1646"/>
                    </a:lnTo>
                    <a:lnTo>
                      <a:pt x="1821" y="1648"/>
                    </a:lnTo>
                    <a:lnTo>
                      <a:pt x="1835" y="1656"/>
                    </a:lnTo>
                    <a:lnTo>
                      <a:pt x="1846" y="1667"/>
                    </a:lnTo>
                    <a:lnTo>
                      <a:pt x="1854" y="1681"/>
                    </a:lnTo>
                    <a:lnTo>
                      <a:pt x="1856" y="1697"/>
                    </a:lnTo>
                    <a:lnTo>
                      <a:pt x="1856" y="1749"/>
                    </a:lnTo>
                    <a:lnTo>
                      <a:pt x="1854" y="1765"/>
                    </a:lnTo>
                    <a:lnTo>
                      <a:pt x="1846" y="1779"/>
                    </a:lnTo>
                    <a:lnTo>
                      <a:pt x="1835" y="1790"/>
                    </a:lnTo>
                    <a:lnTo>
                      <a:pt x="1821" y="1798"/>
                    </a:lnTo>
                    <a:lnTo>
                      <a:pt x="1804" y="1800"/>
                    </a:lnTo>
                    <a:lnTo>
                      <a:pt x="980" y="1800"/>
                    </a:lnTo>
                    <a:lnTo>
                      <a:pt x="963" y="1798"/>
                    </a:lnTo>
                    <a:lnTo>
                      <a:pt x="949" y="1790"/>
                    </a:lnTo>
                    <a:lnTo>
                      <a:pt x="938" y="1779"/>
                    </a:lnTo>
                    <a:lnTo>
                      <a:pt x="931" y="1765"/>
                    </a:lnTo>
                    <a:lnTo>
                      <a:pt x="928" y="1749"/>
                    </a:lnTo>
                    <a:lnTo>
                      <a:pt x="928" y="1697"/>
                    </a:lnTo>
                    <a:lnTo>
                      <a:pt x="931" y="1681"/>
                    </a:lnTo>
                    <a:lnTo>
                      <a:pt x="938" y="1667"/>
                    </a:lnTo>
                    <a:lnTo>
                      <a:pt x="949" y="1656"/>
                    </a:lnTo>
                    <a:lnTo>
                      <a:pt x="963" y="1648"/>
                    </a:lnTo>
                    <a:lnTo>
                      <a:pt x="980" y="1646"/>
                    </a:lnTo>
                    <a:close/>
                    <a:moveTo>
                      <a:pt x="798" y="1526"/>
                    </a:moveTo>
                    <a:lnTo>
                      <a:pt x="812" y="1529"/>
                    </a:lnTo>
                    <a:lnTo>
                      <a:pt x="826" y="1538"/>
                    </a:lnTo>
                    <a:lnTo>
                      <a:pt x="835" y="1549"/>
                    </a:lnTo>
                    <a:lnTo>
                      <a:pt x="841" y="1563"/>
                    </a:lnTo>
                    <a:lnTo>
                      <a:pt x="841" y="1577"/>
                    </a:lnTo>
                    <a:lnTo>
                      <a:pt x="838" y="1592"/>
                    </a:lnTo>
                    <a:lnTo>
                      <a:pt x="830" y="1605"/>
                    </a:lnTo>
                    <a:lnTo>
                      <a:pt x="640" y="1817"/>
                    </a:lnTo>
                    <a:lnTo>
                      <a:pt x="629" y="1826"/>
                    </a:lnTo>
                    <a:lnTo>
                      <a:pt x="617" y="1832"/>
                    </a:lnTo>
                    <a:lnTo>
                      <a:pt x="604" y="1834"/>
                    </a:lnTo>
                    <a:lnTo>
                      <a:pt x="588" y="1831"/>
                    </a:lnTo>
                    <a:lnTo>
                      <a:pt x="574" y="1823"/>
                    </a:lnTo>
                    <a:lnTo>
                      <a:pt x="456" y="1728"/>
                    </a:lnTo>
                    <a:lnTo>
                      <a:pt x="446" y="1717"/>
                    </a:lnTo>
                    <a:lnTo>
                      <a:pt x="440" y="1704"/>
                    </a:lnTo>
                    <a:lnTo>
                      <a:pt x="438" y="1690"/>
                    </a:lnTo>
                    <a:lnTo>
                      <a:pt x="441" y="1675"/>
                    </a:lnTo>
                    <a:lnTo>
                      <a:pt x="448" y="1661"/>
                    </a:lnTo>
                    <a:lnTo>
                      <a:pt x="459" y="1652"/>
                    </a:lnTo>
                    <a:lnTo>
                      <a:pt x="473" y="1646"/>
                    </a:lnTo>
                    <a:lnTo>
                      <a:pt x="488" y="1644"/>
                    </a:lnTo>
                    <a:lnTo>
                      <a:pt x="502" y="1647"/>
                    </a:lnTo>
                    <a:lnTo>
                      <a:pt x="515" y="1655"/>
                    </a:lnTo>
                    <a:lnTo>
                      <a:pt x="598" y="1721"/>
                    </a:lnTo>
                    <a:lnTo>
                      <a:pt x="759" y="1541"/>
                    </a:lnTo>
                    <a:lnTo>
                      <a:pt x="770" y="1532"/>
                    </a:lnTo>
                    <a:lnTo>
                      <a:pt x="784" y="1527"/>
                    </a:lnTo>
                    <a:lnTo>
                      <a:pt x="798" y="1526"/>
                    </a:lnTo>
                    <a:close/>
                    <a:moveTo>
                      <a:pt x="980" y="1183"/>
                    </a:moveTo>
                    <a:lnTo>
                      <a:pt x="1804" y="1183"/>
                    </a:lnTo>
                    <a:lnTo>
                      <a:pt x="1821" y="1186"/>
                    </a:lnTo>
                    <a:lnTo>
                      <a:pt x="1835" y="1192"/>
                    </a:lnTo>
                    <a:lnTo>
                      <a:pt x="1846" y="1204"/>
                    </a:lnTo>
                    <a:lnTo>
                      <a:pt x="1854" y="1219"/>
                    </a:lnTo>
                    <a:lnTo>
                      <a:pt x="1856" y="1234"/>
                    </a:lnTo>
                    <a:lnTo>
                      <a:pt x="1856" y="1286"/>
                    </a:lnTo>
                    <a:lnTo>
                      <a:pt x="1854" y="1301"/>
                    </a:lnTo>
                    <a:lnTo>
                      <a:pt x="1846" y="1316"/>
                    </a:lnTo>
                    <a:lnTo>
                      <a:pt x="1835" y="1328"/>
                    </a:lnTo>
                    <a:lnTo>
                      <a:pt x="1821" y="1334"/>
                    </a:lnTo>
                    <a:lnTo>
                      <a:pt x="1804" y="1337"/>
                    </a:lnTo>
                    <a:lnTo>
                      <a:pt x="980" y="1337"/>
                    </a:lnTo>
                    <a:lnTo>
                      <a:pt x="963" y="1334"/>
                    </a:lnTo>
                    <a:lnTo>
                      <a:pt x="949" y="1328"/>
                    </a:lnTo>
                    <a:lnTo>
                      <a:pt x="938" y="1316"/>
                    </a:lnTo>
                    <a:lnTo>
                      <a:pt x="931" y="1301"/>
                    </a:lnTo>
                    <a:lnTo>
                      <a:pt x="928" y="1286"/>
                    </a:lnTo>
                    <a:lnTo>
                      <a:pt x="928" y="1234"/>
                    </a:lnTo>
                    <a:lnTo>
                      <a:pt x="931" y="1219"/>
                    </a:lnTo>
                    <a:lnTo>
                      <a:pt x="938" y="1204"/>
                    </a:lnTo>
                    <a:lnTo>
                      <a:pt x="949" y="1192"/>
                    </a:lnTo>
                    <a:lnTo>
                      <a:pt x="963" y="1186"/>
                    </a:lnTo>
                    <a:lnTo>
                      <a:pt x="980" y="1183"/>
                    </a:lnTo>
                    <a:close/>
                    <a:moveTo>
                      <a:pt x="798" y="1068"/>
                    </a:moveTo>
                    <a:lnTo>
                      <a:pt x="812" y="1072"/>
                    </a:lnTo>
                    <a:lnTo>
                      <a:pt x="826" y="1080"/>
                    </a:lnTo>
                    <a:lnTo>
                      <a:pt x="835" y="1092"/>
                    </a:lnTo>
                    <a:lnTo>
                      <a:pt x="841" y="1105"/>
                    </a:lnTo>
                    <a:lnTo>
                      <a:pt x="841" y="1120"/>
                    </a:lnTo>
                    <a:lnTo>
                      <a:pt x="838" y="1135"/>
                    </a:lnTo>
                    <a:lnTo>
                      <a:pt x="830" y="1147"/>
                    </a:lnTo>
                    <a:lnTo>
                      <a:pt x="640" y="1360"/>
                    </a:lnTo>
                    <a:lnTo>
                      <a:pt x="629" y="1369"/>
                    </a:lnTo>
                    <a:lnTo>
                      <a:pt x="617" y="1375"/>
                    </a:lnTo>
                    <a:lnTo>
                      <a:pt x="604" y="1376"/>
                    </a:lnTo>
                    <a:lnTo>
                      <a:pt x="588" y="1373"/>
                    </a:lnTo>
                    <a:lnTo>
                      <a:pt x="574" y="1366"/>
                    </a:lnTo>
                    <a:lnTo>
                      <a:pt x="456" y="1271"/>
                    </a:lnTo>
                    <a:lnTo>
                      <a:pt x="446" y="1260"/>
                    </a:lnTo>
                    <a:lnTo>
                      <a:pt x="440" y="1246"/>
                    </a:lnTo>
                    <a:lnTo>
                      <a:pt x="438" y="1232"/>
                    </a:lnTo>
                    <a:lnTo>
                      <a:pt x="441" y="1217"/>
                    </a:lnTo>
                    <a:lnTo>
                      <a:pt x="448" y="1204"/>
                    </a:lnTo>
                    <a:lnTo>
                      <a:pt x="459" y="1195"/>
                    </a:lnTo>
                    <a:lnTo>
                      <a:pt x="473" y="1188"/>
                    </a:lnTo>
                    <a:lnTo>
                      <a:pt x="488" y="1187"/>
                    </a:lnTo>
                    <a:lnTo>
                      <a:pt x="502" y="1189"/>
                    </a:lnTo>
                    <a:lnTo>
                      <a:pt x="515" y="1197"/>
                    </a:lnTo>
                    <a:lnTo>
                      <a:pt x="598" y="1263"/>
                    </a:lnTo>
                    <a:lnTo>
                      <a:pt x="759" y="1084"/>
                    </a:lnTo>
                    <a:lnTo>
                      <a:pt x="770" y="1075"/>
                    </a:lnTo>
                    <a:lnTo>
                      <a:pt x="784" y="1069"/>
                    </a:lnTo>
                    <a:lnTo>
                      <a:pt x="798" y="1068"/>
                    </a:lnTo>
                    <a:close/>
                    <a:moveTo>
                      <a:pt x="155" y="360"/>
                    </a:moveTo>
                    <a:lnTo>
                      <a:pt x="573" y="360"/>
                    </a:lnTo>
                    <a:lnTo>
                      <a:pt x="569" y="386"/>
                    </a:lnTo>
                    <a:lnTo>
                      <a:pt x="568" y="413"/>
                    </a:lnTo>
                    <a:lnTo>
                      <a:pt x="571" y="455"/>
                    </a:lnTo>
                    <a:lnTo>
                      <a:pt x="581" y="494"/>
                    </a:lnTo>
                    <a:lnTo>
                      <a:pt x="596" y="530"/>
                    </a:lnTo>
                    <a:lnTo>
                      <a:pt x="617" y="564"/>
                    </a:lnTo>
                    <a:lnTo>
                      <a:pt x="642" y="593"/>
                    </a:lnTo>
                    <a:lnTo>
                      <a:pt x="672" y="620"/>
                    </a:lnTo>
                    <a:lnTo>
                      <a:pt x="706" y="640"/>
                    </a:lnTo>
                    <a:lnTo>
                      <a:pt x="742" y="656"/>
                    </a:lnTo>
                    <a:lnTo>
                      <a:pt x="782" y="665"/>
                    </a:lnTo>
                    <a:lnTo>
                      <a:pt x="823" y="669"/>
                    </a:lnTo>
                    <a:lnTo>
                      <a:pt x="1497" y="669"/>
                    </a:lnTo>
                    <a:lnTo>
                      <a:pt x="1539" y="665"/>
                    </a:lnTo>
                    <a:lnTo>
                      <a:pt x="1578" y="656"/>
                    </a:lnTo>
                    <a:lnTo>
                      <a:pt x="1614" y="640"/>
                    </a:lnTo>
                    <a:lnTo>
                      <a:pt x="1648" y="619"/>
                    </a:lnTo>
                    <a:lnTo>
                      <a:pt x="1678" y="593"/>
                    </a:lnTo>
                    <a:lnTo>
                      <a:pt x="1704" y="563"/>
                    </a:lnTo>
                    <a:lnTo>
                      <a:pt x="1725" y="529"/>
                    </a:lnTo>
                    <a:lnTo>
                      <a:pt x="1740" y="492"/>
                    </a:lnTo>
                    <a:lnTo>
                      <a:pt x="1750" y="452"/>
                    </a:lnTo>
                    <a:lnTo>
                      <a:pt x="1753" y="410"/>
                    </a:lnTo>
                    <a:lnTo>
                      <a:pt x="1752" y="385"/>
                    </a:lnTo>
                    <a:lnTo>
                      <a:pt x="1748" y="360"/>
                    </a:lnTo>
                    <a:lnTo>
                      <a:pt x="2063" y="360"/>
                    </a:lnTo>
                    <a:lnTo>
                      <a:pt x="2106" y="362"/>
                    </a:lnTo>
                    <a:lnTo>
                      <a:pt x="2146" y="369"/>
                    </a:lnTo>
                    <a:lnTo>
                      <a:pt x="2181" y="380"/>
                    </a:lnTo>
                    <a:lnTo>
                      <a:pt x="2213" y="393"/>
                    </a:lnTo>
                    <a:lnTo>
                      <a:pt x="2241" y="410"/>
                    </a:lnTo>
                    <a:lnTo>
                      <a:pt x="2265" y="431"/>
                    </a:lnTo>
                    <a:lnTo>
                      <a:pt x="2285" y="454"/>
                    </a:lnTo>
                    <a:lnTo>
                      <a:pt x="2300" y="479"/>
                    </a:lnTo>
                    <a:lnTo>
                      <a:pt x="2311" y="506"/>
                    </a:lnTo>
                    <a:lnTo>
                      <a:pt x="2318" y="536"/>
                    </a:lnTo>
                    <a:lnTo>
                      <a:pt x="2321" y="566"/>
                    </a:lnTo>
                    <a:lnTo>
                      <a:pt x="2321" y="2111"/>
                    </a:lnTo>
                    <a:lnTo>
                      <a:pt x="2294" y="2110"/>
                    </a:lnTo>
                    <a:lnTo>
                      <a:pt x="2269" y="2109"/>
                    </a:lnTo>
                    <a:lnTo>
                      <a:pt x="2198" y="2112"/>
                    </a:lnTo>
                    <a:lnTo>
                      <a:pt x="2129" y="2121"/>
                    </a:lnTo>
                    <a:lnTo>
                      <a:pt x="2063" y="2136"/>
                    </a:lnTo>
                    <a:lnTo>
                      <a:pt x="2063" y="926"/>
                    </a:lnTo>
                    <a:lnTo>
                      <a:pt x="258" y="926"/>
                    </a:lnTo>
                    <a:lnTo>
                      <a:pt x="258" y="2983"/>
                    </a:lnTo>
                    <a:lnTo>
                      <a:pt x="1447" y="2983"/>
                    </a:lnTo>
                    <a:lnTo>
                      <a:pt x="1453" y="3050"/>
                    </a:lnTo>
                    <a:lnTo>
                      <a:pt x="1465" y="3116"/>
                    </a:lnTo>
                    <a:lnTo>
                      <a:pt x="1483" y="3179"/>
                    </a:lnTo>
                    <a:lnTo>
                      <a:pt x="1505" y="3240"/>
                    </a:lnTo>
                    <a:lnTo>
                      <a:pt x="207" y="3240"/>
                    </a:lnTo>
                    <a:lnTo>
                      <a:pt x="169" y="3237"/>
                    </a:lnTo>
                    <a:lnTo>
                      <a:pt x="134" y="3227"/>
                    </a:lnTo>
                    <a:lnTo>
                      <a:pt x="103" y="3212"/>
                    </a:lnTo>
                    <a:lnTo>
                      <a:pt x="73" y="3192"/>
                    </a:lnTo>
                    <a:lnTo>
                      <a:pt x="49" y="3167"/>
                    </a:lnTo>
                    <a:lnTo>
                      <a:pt x="28" y="3139"/>
                    </a:lnTo>
                    <a:lnTo>
                      <a:pt x="13" y="3106"/>
                    </a:lnTo>
                    <a:lnTo>
                      <a:pt x="3" y="3071"/>
                    </a:lnTo>
                    <a:lnTo>
                      <a:pt x="0" y="3034"/>
                    </a:lnTo>
                    <a:lnTo>
                      <a:pt x="0" y="566"/>
                    </a:lnTo>
                    <a:lnTo>
                      <a:pt x="3" y="532"/>
                    </a:lnTo>
                    <a:lnTo>
                      <a:pt x="10" y="501"/>
                    </a:lnTo>
                    <a:lnTo>
                      <a:pt x="22" y="471"/>
                    </a:lnTo>
                    <a:lnTo>
                      <a:pt x="37" y="444"/>
                    </a:lnTo>
                    <a:lnTo>
                      <a:pt x="55" y="420"/>
                    </a:lnTo>
                    <a:lnTo>
                      <a:pt x="73" y="399"/>
                    </a:lnTo>
                    <a:lnTo>
                      <a:pt x="94" y="383"/>
                    </a:lnTo>
                    <a:lnTo>
                      <a:pt x="115" y="371"/>
                    </a:lnTo>
                    <a:lnTo>
                      <a:pt x="136" y="362"/>
                    </a:lnTo>
                    <a:lnTo>
                      <a:pt x="155" y="360"/>
                    </a:lnTo>
                    <a:close/>
                    <a:moveTo>
                      <a:pt x="1160" y="103"/>
                    </a:moveTo>
                    <a:lnTo>
                      <a:pt x="1139" y="106"/>
                    </a:lnTo>
                    <a:lnTo>
                      <a:pt x="1121" y="113"/>
                    </a:lnTo>
                    <a:lnTo>
                      <a:pt x="1106" y="125"/>
                    </a:lnTo>
                    <a:lnTo>
                      <a:pt x="1094" y="141"/>
                    </a:lnTo>
                    <a:lnTo>
                      <a:pt x="1086" y="159"/>
                    </a:lnTo>
                    <a:lnTo>
                      <a:pt x="1083" y="180"/>
                    </a:lnTo>
                    <a:lnTo>
                      <a:pt x="1086" y="201"/>
                    </a:lnTo>
                    <a:lnTo>
                      <a:pt x="1094" y="219"/>
                    </a:lnTo>
                    <a:lnTo>
                      <a:pt x="1106" y="235"/>
                    </a:lnTo>
                    <a:lnTo>
                      <a:pt x="1121" y="247"/>
                    </a:lnTo>
                    <a:lnTo>
                      <a:pt x="1139" y="254"/>
                    </a:lnTo>
                    <a:lnTo>
                      <a:pt x="1160" y="257"/>
                    </a:lnTo>
                    <a:lnTo>
                      <a:pt x="1181" y="254"/>
                    </a:lnTo>
                    <a:lnTo>
                      <a:pt x="1200" y="247"/>
                    </a:lnTo>
                    <a:lnTo>
                      <a:pt x="1215" y="235"/>
                    </a:lnTo>
                    <a:lnTo>
                      <a:pt x="1227" y="219"/>
                    </a:lnTo>
                    <a:lnTo>
                      <a:pt x="1235" y="201"/>
                    </a:lnTo>
                    <a:lnTo>
                      <a:pt x="1238" y="180"/>
                    </a:lnTo>
                    <a:lnTo>
                      <a:pt x="1235" y="159"/>
                    </a:lnTo>
                    <a:lnTo>
                      <a:pt x="1227" y="141"/>
                    </a:lnTo>
                    <a:lnTo>
                      <a:pt x="1215" y="125"/>
                    </a:lnTo>
                    <a:lnTo>
                      <a:pt x="1200" y="113"/>
                    </a:lnTo>
                    <a:lnTo>
                      <a:pt x="1181" y="106"/>
                    </a:lnTo>
                    <a:lnTo>
                      <a:pt x="1160" y="103"/>
                    </a:lnTo>
                    <a:close/>
                    <a:moveTo>
                      <a:pt x="1158" y="0"/>
                    </a:moveTo>
                    <a:lnTo>
                      <a:pt x="1162" y="0"/>
                    </a:lnTo>
                    <a:lnTo>
                      <a:pt x="1194" y="3"/>
                    </a:lnTo>
                    <a:lnTo>
                      <a:pt x="1225" y="11"/>
                    </a:lnTo>
                    <a:lnTo>
                      <a:pt x="1252" y="24"/>
                    </a:lnTo>
                    <a:lnTo>
                      <a:pt x="1277" y="41"/>
                    </a:lnTo>
                    <a:lnTo>
                      <a:pt x="1299" y="63"/>
                    </a:lnTo>
                    <a:lnTo>
                      <a:pt x="1317" y="88"/>
                    </a:lnTo>
                    <a:lnTo>
                      <a:pt x="1330" y="116"/>
                    </a:lnTo>
                    <a:lnTo>
                      <a:pt x="1337" y="146"/>
                    </a:lnTo>
                    <a:lnTo>
                      <a:pt x="1341" y="178"/>
                    </a:lnTo>
                    <a:lnTo>
                      <a:pt x="1341" y="180"/>
                    </a:lnTo>
                    <a:lnTo>
                      <a:pt x="1343" y="201"/>
                    </a:lnTo>
                    <a:lnTo>
                      <a:pt x="1352" y="219"/>
                    </a:lnTo>
                    <a:lnTo>
                      <a:pt x="1364" y="235"/>
                    </a:lnTo>
                    <a:lnTo>
                      <a:pt x="1379" y="247"/>
                    </a:lnTo>
                    <a:lnTo>
                      <a:pt x="1396" y="254"/>
                    </a:lnTo>
                    <a:lnTo>
                      <a:pt x="1417" y="257"/>
                    </a:lnTo>
                    <a:lnTo>
                      <a:pt x="1497" y="257"/>
                    </a:lnTo>
                    <a:lnTo>
                      <a:pt x="1528" y="261"/>
                    </a:lnTo>
                    <a:lnTo>
                      <a:pt x="1556" y="269"/>
                    </a:lnTo>
                    <a:lnTo>
                      <a:pt x="1582" y="284"/>
                    </a:lnTo>
                    <a:lnTo>
                      <a:pt x="1605" y="302"/>
                    </a:lnTo>
                    <a:lnTo>
                      <a:pt x="1624" y="324"/>
                    </a:lnTo>
                    <a:lnTo>
                      <a:pt x="1638" y="350"/>
                    </a:lnTo>
                    <a:lnTo>
                      <a:pt x="1647" y="380"/>
                    </a:lnTo>
                    <a:lnTo>
                      <a:pt x="1650" y="410"/>
                    </a:lnTo>
                    <a:lnTo>
                      <a:pt x="1650" y="413"/>
                    </a:lnTo>
                    <a:lnTo>
                      <a:pt x="1647" y="444"/>
                    </a:lnTo>
                    <a:lnTo>
                      <a:pt x="1638" y="472"/>
                    </a:lnTo>
                    <a:lnTo>
                      <a:pt x="1624" y="499"/>
                    </a:lnTo>
                    <a:lnTo>
                      <a:pt x="1605" y="521"/>
                    </a:lnTo>
                    <a:lnTo>
                      <a:pt x="1582" y="540"/>
                    </a:lnTo>
                    <a:lnTo>
                      <a:pt x="1556" y="554"/>
                    </a:lnTo>
                    <a:lnTo>
                      <a:pt x="1528" y="563"/>
                    </a:lnTo>
                    <a:lnTo>
                      <a:pt x="1497" y="566"/>
                    </a:lnTo>
                    <a:lnTo>
                      <a:pt x="823" y="566"/>
                    </a:lnTo>
                    <a:lnTo>
                      <a:pt x="793" y="563"/>
                    </a:lnTo>
                    <a:lnTo>
                      <a:pt x="764" y="554"/>
                    </a:lnTo>
                    <a:lnTo>
                      <a:pt x="738" y="540"/>
                    </a:lnTo>
                    <a:lnTo>
                      <a:pt x="715" y="521"/>
                    </a:lnTo>
                    <a:lnTo>
                      <a:pt x="697" y="499"/>
                    </a:lnTo>
                    <a:lnTo>
                      <a:pt x="682" y="472"/>
                    </a:lnTo>
                    <a:lnTo>
                      <a:pt x="674" y="444"/>
                    </a:lnTo>
                    <a:lnTo>
                      <a:pt x="670" y="413"/>
                    </a:lnTo>
                    <a:lnTo>
                      <a:pt x="670" y="410"/>
                    </a:lnTo>
                    <a:lnTo>
                      <a:pt x="674" y="380"/>
                    </a:lnTo>
                    <a:lnTo>
                      <a:pt x="682" y="350"/>
                    </a:lnTo>
                    <a:lnTo>
                      <a:pt x="697" y="324"/>
                    </a:lnTo>
                    <a:lnTo>
                      <a:pt x="715" y="302"/>
                    </a:lnTo>
                    <a:lnTo>
                      <a:pt x="738" y="284"/>
                    </a:lnTo>
                    <a:lnTo>
                      <a:pt x="764" y="269"/>
                    </a:lnTo>
                    <a:lnTo>
                      <a:pt x="793" y="261"/>
                    </a:lnTo>
                    <a:lnTo>
                      <a:pt x="823" y="257"/>
                    </a:lnTo>
                    <a:lnTo>
                      <a:pt x="903" y="257"/>
                    </a:lnTo>
                    <a:lnTo>
                      <a:pt x="923" y="254"/>
                    </a:lnTo>
                    <a:lnTo>
                      <a:pt x="942" y="247"/>
                    </a:lnTo>
                    <a:lnTo>
                      <a:pt x="957" y="235"/>
                    </a:lnTo>
                    <a:lnTo>
                      <a:pt x="969" y="219"/>
                    </a:lnTo>
                    <a:lnTo>
                      <a:pt x="977" y="201"/>
                    </a:lnTo>
                    <a:lnTo>
                      <a:pt x="980" y="180"/>
                    </a:lnTo>
                    <a:lnTo>
                      <a:pt x="980" y="178"/>
                    </a:lnTo>
                    <a:lnTo>
                      <a:pt x="983" y="146"/>
                    </a:lnTo>
                    <a:lnTo>
                      <a:pt x="991" y="116"/>
                    </a:lnTo>
                    <a:lnTo>
                      <a:pt x="1004" y="88"/>
                    </a:lnTo>
                    <a:lnTo>
                      <a:pt x="1021" y="63"/>
                    </a:lnTo>
                    <a:lnTo>
                      <a:pt x="1043" y="41"/>
                    </a:lnTo>
                    <a:lnTo>
                      <a:pt x="1068" y="24"/>
                    </a:lnTo>
                    <a:lnTo>
                      <a:pt x="1096" y="11"/>
                    </a:lnTo>
                    <a:lnTo>
                      <a:pt x="1126" y="3"/>
                    </a:lnTo>
                    <a:lnTo>
                      <a:pt x="115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85" name="Google Shape;1685;p4"/>
          <p:cNvSpPr/>
          <p:nvPr/>
        </p:nvSpPr>
        <p:spPr>
          <a:xfrm>
            <a:off x="1659037" y="4572948"/>
            <a:ext cx="1752900" cy="1323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依照第1次分詞的結果</a:t>
            </a:r>
            <a:endParaRPr sz="2000" b="1" i="0" u="none" strike="noStrike" cap="none">
              <a:solidFill>
                <a:srgbClr val="FFFFFF"/>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追加其他字詞</a:t>
            </a:r>
            <a:endParaRPr sz="2000" b="1" i="0" u="none" strike="noStrike" cap="none">
              <a:solidFill>
                <a:srgbClr val="FFFFFF"/>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FFFFFF"/>
              </a:buClr>
              <a:buSzPts val="2000"/>
              <a:buFont typeface="Arial"/>
              <a:buNone/>
            </a:pPr>
            <a:r>
              <a:rPr lang="zh-TW" sz="2000" b="1" i="0" u="none" strike="noStrike" cap="none">
                <a:solidFill>
                  <a:srgbClr val="FFFFFF"/>
                </a:solidFill>
                <a:latin typeface="Microsoft JhengHei"/>
                <a:ea typeface="Microsoft JhengHei"/>
                <a:cs typeface="Microsoft JhengHei"/>
                <a:sym typeface="Microsoft JhengHei"/>
              </a:rPr>
              <a:t>至旅遊字典</a:t>
            </a:r>
            <a:endParaRPr sz="2000" b="1" i="0" u="none" strike="noStrike" cap="none">
              <a:solidFill>
                <a:srgbClr val="FFFFFF"/>
              </a:solidFill>
              <a:latin typeface="Microsoft JhengHei"/>
              <a:ea typeface="Microsoft JhengHei"/>
              <a:cs typeface="Microsoft JhengHei"/>
              <a:sym typeface="Microsoft JhengHei"/>
            </a:endParaRPr>
          </a:p>
        </p:txBody>
      </p:sp>
      <p:grpSp>
        <p:nvGrpSpPr>
          <p:cNvPr id="1686" name="Google Shape;1686;p4"/>
          <p:cNvGrpSpPr/>
          <p:nvPr/>
        </p:nvGrpSpPr>
        <p:grpSpPr>
          <a:xfrm>
            <a:off x="-247986" y="6515264"/>
            <a:ext cx="12630486" cy="348553"/>
            <a:chOff x="-247986" y="6493492"/>
            <a:chExt cx="12630486" cy="348553"/>
          </a:xfrm>
        </p:grpSpPr>
        <p:sp>
          <p:nvSpPr>
            <p:cNvPr id="1687" name="Google Shape;1687;p4"/>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1688" name="Google Shape;1688;p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689" name="Google Shape;1689;p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690" name="Google Shape;1690;p4"/>
            <p:cNvSpPr/>
            <p:nvPr/>
          </p:nvSpPr>
          <p:spPr>
            <a:xfrm>
              <a:off x="4014042" y="6495814"/>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資料清整</a:t>
              </a:r>
              <a:endParaRPr/>
            </a:p>
          </p:txBody>
        </p:sp>
        <p:sp>
          <p:nvSpPr>
            <p:cNvPr id="1691" name="Google Shape;1691;p4"/>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692" name="Google Shape;1692;p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693" name="Google Shape;1693;p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694" name="Google Shape;1694;p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9"/>
                                        </p:tgtEl>
                                        <p:attrNameLst>
                                          <p:attrName>style.visibility</p:attrName>
                                        </p:attrNameLst>
                                      </p:cBhvr>
                                      <p:to>
                                        <p:strVal val="visible"/>
                                      </p:to>
                                    </p:set>
                                    <p:animEffect transition="in" filter="fade">
                                      <p:cBhvr>
                                        <p:cTn id="7" dur="1000"/>
                                        <p:tgtEl>
                                          <p:spTgt spid="1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3"/>
                                        </p:tgtEl>
                                        <p:attrNameLst>
                                          <p:attrName>style.visibility</p:attrName>
                                        </p:attrNameLst>
                                      </p:cBhvr>
                                      <p:to>
                                        <p:strVal val="visible"/>
                                      </p:to>
                                    </p:set>
                                    <p:animEffect transition="in" filter="fade">
                                      <p:cBhvr>
                                        <p:cTn id="12" dur="1000"/>
                                        <p:tgtEl>
                                          <p:spTgt spid="16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4"/>
                                        </p:tgtEl>
                                        <p:attrNameLst>
                                          <p:attrName>style.visibility</p:attrName>
                                        </p:attrNameLst>
                                      </p:cBhvr>
                                      <p:to>
                                        <p:strVal val="visible"/>
                                      </p:to>
                                    </p:set>
                                    <p:animEffect transition="in" filter="fade">
                                      <p:cBhvr>
                                        <p:cTn id="17" dur="1000"/>
                                        <p:tgtEl>
                                          <p:spTgt spid="16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6"/>
                                        </p:tgtEl>
                                        <p:attrNameLst>
                                          <p:attrName>style.visibility</p:attrName>
                                        </p:attrNameLst>
                                      </p:cBhvr>
                                      <p:to>
                                        <p:strVal val="visible"/>
                                      </p:to>
                                    </p:set>
                                    <p:animEffect transition="in" filter="fade">
                                      <p:cBhvr>
                                        <p:cTn id="22" dur="1000"/>
                                        <p:tgtEl>
                                          <p:spTgt spid="16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4"/>
                                        </p:tgtEl>
                                        <p:attrNameLst>
                                          <p:attrName>style.visibility</p:attrName>
                                        </p:attrNameLst>
                                      </p:cBhvr>
                                      <p:to>
                                        <p:strVal val="visible"/>
                                      </p:to>
                                    </p:set>
                                    <p:animEffect transition="in" filter="fade">
                                      <p:cBhvr>
                                        <p:cTn id="27" dur="1000"/>
                                        <p:tgtEl>
                                          <p:spTgt spid="16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5"/>
                                        </p:tgtEl>
                                        <p:attrNameLst>
                                          <p:attrName>style.visibility</p:attrName>
                                        </p:attrNameLst>
                                      </p:cBhvr>
                                      <p:to>
                                        <p:strVal val="visible"/>
                                      </p:to>
                                    </p:set>
                                    <p:animEffect transition="in" filter="fade">
                                      <p:cBhvr>
                                        <p:cTn id="32" dur="1000"/>
                                        <p:tgtEl>
                                          <p:spTgt spid="16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97"/>
                                        </p:tgtEl>
                                        <p:attrNameLst>
                                          <p:attrName>style.visibility</p:attrName>
                                        </p:attrNameLst>
                                      </p:cBhvr>
                                      <p:to>
                                        <p:strVal val="visible"/>
                                      </p:to>
                                    </p:set>
                                    <p:animEffect transition="in" filter="fade">
                                      <p:cBhvr>
                                        <p:cTn id="37"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81"/>
          <p:cNvSpPr txBox="1"/>
          <p:nvPr/>
        </p:nvSpPr>
        <p:spPr>
          <a:xfrm>
            <a:off x="2076448" y="2773118"/>
            <a:ext cx="3262432"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資料分析</a:t>
            </a:r>
            <a:endParaRPr sz="6000" b="1" i="0" u="none" strike="noStrike" cap="none">
              <a:solidFill>
                <a:srgbClr val="FFFFFF"/>
              </a:solidFill>
              <a:latin typeface="Arial"/>
              <a:ea typeface="Arial"/>
              <a:cs typeface="Arial"/>
              <a:sym typeface="Arial"/>
            </a:endParaRPr>
          </a:p>
        </p:txBody>
      </p:sp>
      <p:pic>
        <p:nvPicPr>
          <p:cNvPr id="1701" name="Google Shape;1701;p81"/>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1702" name="Google Shape;1702;p81"/>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05</a:t>
            </a:r>
            <a:endParaRPr sz="16600" b="0" i="0" u="none" strike="noStrike" cap="none">
              <a:solidFill>
                <a:srgbClr val="FFFFFF"/>
              </a:solidFill>
              <a:latin typeface="Teko"/>
              <a:ea typeface="Teko"/>
              <a:cs typeface="Teko"/>
              <a:sym typeface="Teko"/>
            </a:endParaRPr>
          </a:p>
        </p:txBody>
      </p:sp>
      <p:sp>
        <p:nvSpPr>
          <p:cNvPr id="1703" name="Google Shape;1703;p8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pic>
        <p:nvPicPr>
          <p:cNvPr id="1708" name="Google Shape;1708;g1e55ab7aa18_3_8" descr="影像"/>
          <p:cNvPicPr preferRelativeResize="0"/>
          <p:nvPr/>
        </p:nvPicPr>
        <p:blipFill rotWithShape="1">
          <a:blip r:embed="rId3">
            <a:alphaModFix/>
          </a:blip>
          <a:srcRect b="5970"/>
          <a:stretch/>
        </p:blipFill>
        <p:spPr>
          <a:xfrm>
            <a:off x="1930096" y="1176203"/>
            <a:ext cx="8331820" cy="5110386"/>
          </a:xfrm>
          <a:prstGeom prst="rect">
            <a:avLst/>
          </a:prstGeom>
          <a:noFill/>
          <a:ln>
            <a:noFill/>
          </a:ln>
        </p:spPr>
      </p:pic>
      <p:cxnSp>
        <p:nvCxnSpPr>
          <p:cNvPr id="1709" name="Google Shape;1709;g1e55ab7aa18_3_8"/>
          <p:cNvCxnSpPr/>
          <p:nvPr/>
        </p:nvCxnSpPr>
        <p:spPr>
          <a:xfrm rot="10800000" flipH="1">
            <a:off x="3830346" y="3731396"/>
            <a:ext cx="392700" cy="600600"/>
          </a:xfrm>
          <a:prstGeom prst="straightConnector1">
            <a:avLst/>
          </a:prstGeom>
          <a:noFill/>
          <a:ln w="63500" cap="flat" cmpd="sng">
            <a:solidFill>
              <a:srgbClr val="FF0000"/>
            </a:solidFill>
            <a:prstDash val="solid"/>
            <a:miter lim="400000"/>
            <a:headEnd type="none" w="sm" len="sm"/>
            <a:tailEnd type="triangle" w="med" len="med"/>
          </a:ln>
        </p:spPr>
      </p:cxnSp>
      <p:cxnSp>
        <p:nvCxnSpPr>
          <p:cNvPr id="1710" name="Google Shape;1710;g1e55ab7aa18_3_8"/>
          <p:cNvCxnSpPr/>
          <p:nvPr/>
        </p:nvCxnSpPr>
        <p:spPr>
          <a:xfrm>
            <a:off x="8435714" y="3068696"/>
            <a:ext cx="185100" cy="1325400"/>
          </a:xfrm>
          <a:prstGeom prst="straightConnector1">
            <a:avLst/>
          </a:prstGeom>
          <a:noFill/>
          <a:ln w="63500" cap="flat" cmpd="sng">
            <a:solidFill>
              <a:srgbClr val="FF0000"/>
            </a:solidFill>
            <a:prstDash val="solid"/>
            <a:miter lim="400000"/>
            <a:headEnd type="none" w="sm" len="sm"/>
            <a:tailEnd type="triangle" w="med" len="med"/>
          </a:ln>
        </p:spPr>
      </p:cxnSp>
      <p:pic>
        <p:nvPicPr>
          <p:cNvPr id="1711" name="Google Shape;1711;g1e55ab7aa18_3_8" descr="25553.png"/>
          <p:cNvPicPr preferRelativeResize="0"/>
          <p:nvPr/>
        </p:nvPicPr>
        <p:blipFill rotWithShape="1">
          <a:blip r:embed="rId4">
            <a:alphaModFix/>
          </a:blip>
          <a:srcRect/>
          <a:stretch/>
        </p:blipFill>
        <p:spPr>
          <a:xfrm>
            <a:off x="8528264" y="2173303"/>
            <a:ext cx="770604" cy="720849"/>
          </a:xfrm>
          <a:prstGeom prst="rect">
            <a:avLst/>
          </a:prstGeom>
          <a:noFill/>
          <a:ln>
            <a:noFill/>
          </a:ln>
        </p:spPr>
      </p:pic>
      <p:grpSp>
        <p:nvGrpSpPr>
          <p:cNvPr id="1712" name="Google Shape;1712;g1e55ab7aa18_3_8"/>
          <p:cNvGrpSpPr/>
          <p:nvPr/>
        </p:nvGrpSpPr>
        <p:grpSpPr>
          <a:xfrm>
            <a:off x="171450" y="468189"/>
            <a:ext cx="6617095" cy="708000"/>
            <a:chOff x="171450" y="636516"/>
            <a:chExt cx="6617095" cy="708000"/>
          </a:xfrm>
        </p:grpSpPr>
        <p:sp>
          <p:nvSpPr>
            <p:cNvPr id="1713" name="Google Shape;1713;g1e55ab7aa18_3_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714" name="Google Shape;1714;g1e55ab7aa18_3_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715" name="Google Shape;1715;g1e55ab7aa18_3_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716" name="Google Shape;1716;g1e55ab7aa18_3_8"/>
          <p:cNvGrpSpPr/>
          <p:nvPr/>
        </p:nvGrpSpPr>
        <p:grpSpPr>
          <a:xfrm>
            <a:off x="-247986" y="6515264"/>
            <a:ext cx="12630486" cy="348553"/>
            <a:chOff x="-247986" y="6493492"/>
            <a:chExt cx="12630486" cy="348553"/>
          </a:xfrm>
        </p:grpSpPr>
        <p:sp>
          <p:nvSpPr>
            <p:cNvPr id="1717" name="Google Shape;1717;g1e55ab7aa18_3_8"/>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718" name="Google Shape;1718;g1e55ab7aa18_3_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719" name="Google Shape;1719;g1e55ab7aa18_3_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720" name="Google Shape;1720;g1e55ab7aa18_3_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721" name="Google Shape;1721;g1e55ab7aa18_3_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722" name="Google Shape;1722;g1e55ab7aa18_3_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723" name="Google Shape;1723;g1e55ab7aa18_3_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724" name="Google Shape;1724;g1e55ab7aa18_3_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9"/>
                                        </p:tgtEl>
                                        <p:attrNameLst>
                                          <p:attrName>style.visibility</p:attrName>
                                        </p:attrNameLst>
                                      </p:cBhvr>
                                      <p:to>
                                        <p:strVal val="visible"/>
                                      </p:to>
                                    </p:set>
                                    <p:animEffect transition="in" filter="fade">
                                      <p:cBhvr>
                                        <p:cTn id="7" dur="200"/>
                                        <p:tgtEl>
                                          <p:spTgt spid="17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0"/>
                                        </p:tgtEl>
                                        <p:attrNameLst>
                                          <p:attrName>style.visibility</p:attrName>
                                        </p:attrNameLst>
                                      </p:cBhvr>
                                      <p:to>
                                        <p:strVal val="visible"/>
                                      </p:to>
                                    </p:set>
                                    <p:animEffect transition="in" filter="fade">
                                      <p:cBhvr>
                                        <p:cTn id="12" dur="200"/>
                                        <p:tgtEl>
                                          <p:spTgt spid="17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1"/>
                                        </p:tgtEl>
                                        <p:attrNameLst>
                                          <p:attrName>style.visibility</p:attrName>
                                        </p:attrNameLst>
                                      </p:cBhvr>
                                      <p:to>
                                        <p:strVal val="visible"/>
                                      </p:to>
                                    </p:set>
                                    <p:animEffect transition="in" filter="fade">
                                      <p:cBhvr>
                                        <p:cTn id="17" dur="300"/>
                                        <p:tgtEl>
                                          <p:spTgt spid="1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g1e55ab7aa18_3_19" descr="影像"/>
          <p:cNvPicPr preferRelativeResize="0"/>
          <p:nvPr/>
        </p:nvPicPr>
        <p:blipFill rotWithShape="1">
          <a:blip r:embed="rId3">
            <a:alphaModFix/>
          </a:blip>
          <a:srcRect/>
          <a:stretch/>
        </p:blipFill>
        <p:spPr>
          <a:xfrm>
            <a:off x="2053273" y="1237393"/>
            <a:ext cx="7836308" cy="5000121"/>
          </a:xfrm>
          <a:prstGeom prst="rect">
            <a:avLst/>
          </a:prstGeom>
          <a:noFill/>
          <a:ln>
            <a:noFill/>
          </a:ln>
        </p:spPr>
      </p:pic>
      <p:sp>
        <p:nvSpPr>
          <p:cNvPr id="1730" name="Google Shape;1730;g1e55ab7aa18_3_19"/>
          <p:cNvSpPr/>
          <p:nvPr/>
        </p:nvSpPr>
        <p:spPr>
          <a:xfrm>
            <a:off x="4566199" y="3357472"/>
            <a:ext cx="1010100" cy="28812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1731" name="Google Shape;1731;g1e55ab7aa18_3_19"/>
          <p:cNvSpPr/>
          <p:nvPr/>
        </p:nvSpPr>
        <p:spPr>
          <a:xfrm>
            <a:off x="4849811" y="2182920"/>
            <a:ext cx="4756158" cy="1026756"/>
          </a:xfrm>
          <a:custGeom>
            <a:avLst/>
            <a:gdLst/>
            <a:ahLst/>
            <a:cxnLst/>
            <a:rect l="l" t="t" r="r" b="b"/>
            <a:pathLst>
              <a:path w="21600" h="21600" extrusionOk="0">
                <a:moveTo>
                  <a:pt x="203" y="0"/>
                </a:moveTo>
                <a:cubicBezTo>
                  <a:pt x="91" y="0"/>
                  <a:pt x="0" y="421"/>
                  <a:pt x="0" y="939"/>
                </a:cubicBezTo>
                <a:lnTo>
                  <a:pt x="0" y="11689"/>
                </a:lnTo>
                <a:cubicBezTo>
                  <a:pt x="0" y="12208"/>
                  <a:pt x="91" y="12624"/>
                  <a:pt x="203" y="12624"/>
                </a:cubicBezTo>
                <a:lnTo>
                  <a:pt x="822" y="12624"/>
                </a:lnTo>
                <a:lnTo>
                  <a:pt x="1300" y="21600"/>
                </a:lnTo>
                <a:lnTo>
                  <a:pt x="1778" y="12624"/>
                </a:lnTo>
                <a:lnTo>
                  <a:pt x="21397" y="12624"/>
                </a:lnTo>
                <a:cubicBezTo>
                  <a:pt x="21509" y="12624"/>
                  <a:pt x="21600" y="12208"/>
                  <a:pt x="21600" y="11689"/>
                </a:cubicBezTo>
                <a:lnTo>
                  <a:pt x="21600" y="939"/>
                </a:lnTo>
                <a:cubicBezTo>
                  <a:pt x="21600" y="421"/>
                  <a:pt x="21509" y="0"/>
                  <a:pt x="21397" y="0"/>
                </a:cubicBezTo>
                <a:lnTo>
                  <a:pt x="203" y="0"/>
                </a:lnTo>
                <a:close/>
              </a:path>
            </a:pathLst>
          </a:custGeom>
          <a:solidFill>
            <a:srgbClr val="FFFFFF"/>
          </a:solidFill>
          <a:ln w="254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Avenir"/>
              <a:buNone/>
            </a:pPr>
            <a:endParaRPr sz="1700" b="1" i="0" u="none" strike="noStrike" cap="none">
              <a:solidFill>
                <a:srgbClr val="000000"/>
              </a:solidFill>
              <a:latin typeface="Avenir"/>
              <a:ea typeface="Avenir"/>
              <a:cs typeface="Avenir"/>
              <a:sym typeface="Avenir"/>
            </a:endParaRPr>
          </a:p>
        </p:txBody>
      </p:sp>
      <p:sp>
        <p:nvSpPr>
          <p:cNvPr id="1732" name="Google Shape;1732;g1e55ab7aa18_3_19"/>
          <p:cNvSpPr txBox="1"/>
          <p:nvPr/>
        </p:nvSpPr>
        <p:spPr>
          <a:xfrm>
            <a:off x="5186228" y="2300681"/>
            <a:ext cx="4083300" cy="349200"/>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2020年3月19日起，禁止外籍旅客來台</a:t>
            </a:r>
            <a:endParaRPr sz="700" b="0" i="0" u="none" strike="noStrike" cap="none">
              <a:solidFill>
                <a:srgbClr val="000000"/>
              </a:solidFill>
              <a:latin typeface="Arial"/>
              <a:ea typeface="Arial"/>
              <a:cs typeface="Arial"/>
              <a:sym typeface="Arial"/>
            </a:endParaRPr>
          </a:p>
        </p:txBody>
      </p:sp>
      <p:sp>
        <p:nvSpPr>
          <p:cNvPr id="1733" name="Google Shape;1733;g1e55ab7aa18_3_19"/>
          <p:cNvSpPr txBox="1"/>
          <p:nvPr/>
        </p:nvSpPr>
        <p:spPr>
          <a:xfrm>
            <a:off x="3563095" y="820535"/>
            <a:ext cx="5541202" cy="416858"/>
          </a:xfrm>
          <a:prstGeom prst="rect">
            <a:avLst/>
          </a:prstGeom>
          <a:noFill/>
          <a:ln>
            <a:noFill/>
          </a:ln>
        </p:spPr>
        <p:txBody>
          <a:bodyPr spcFirstLastPara="1" wrap="square" lIns="35725" tIns="35725" rIns="35725" bIns="35725" anchor="ctr" anchorCtr="0">
            <a:spAutoFit/>
          </a:bodyPr>
          <a:lstStyle/>
          <a:p>
            <a:pPr marL="0" marR="0" lvl="0" indent="0" algn="ctr" rtl="0">
              <a:lnSpc>
                <a:spcPct val="80000"/>
              </a:lnSpc>
              <a:spcBef>
                <a:spcPts val="0"/>
              </a:spcBef>
              <a:spcAft>
                <a:spcPts val="0"/>
              </a:spcAft>
              <a:buClr>
                <a:srgbClr val="000000"/>
              </a:buClr>
              <a:buSzPts val="2800"/>
              <a:buFont typeface="Arial"/>
              <a:buNone/>
            </a:pPr>
            <a:r>
              <a:rPr lang="zh-TW" sz="2800" b="0" i="0" u="none" strike="noStrike" cap="none">
                <a:solidFill>
                  <a:srgbClr val="000000"/>
                </a:solidFill>
                <a:latin typeface="Arial"/>
                <a:ea typeface="Arial"/>
                <a:cs typeface="Arial"/>
                <a:sym typeface="Arial"/>
              </a:rPr>
              <a:t>2019 ~ 2022 年來台旅客人數變化</a:t>
            </a:r>
            <a:endParaRPr sz="700" b="0" i="0" u="none" strike="noStrike" cap="none">
              <a:solidFill>
                <a:srgbClr val="000000"/>
              </a:solidFill>
              <a:latin typeface="Arial"/>
              <a:ea typeface="Arial"/>
              <a:cs typeface="Arial"/>
              <a:sym typeface="Arial"/>
            </a:endParaRPr>
          </a:p>
        </p:txBody>
      </p:sp>
      <p:grpSp>
        <p:nvGrpSpPr>
          <p:cNvPr id="1734" name="Google Shape;1734;g1e55ab7aa18_3_19"/>
          <p:cNvGrpSpPr/>
          <p:nvPr/>
        </p:nvGrpSpPr>
        <p:grpSpPr>
          <a:xfrm>
            <a:off x="171450" y="468189"/>
            <a:ext cx="6617095" cy="708000"/>
            <a:chOff x="171450" y="636516"/>
            <a:chExt cx="6617095" cy="708000"/>
          </a:xfrm>
        </p:grpSpPr>
        <p:sp>
          <p:nvSpPr>
            <p:cNvPr id="1735" name="Google Shape;1735;g1e55ab7aa18_3_19"/>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736" name="Google Shape;1736;g1e55ab7aa18_3_1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737" name="Google Shape;1737;g1e55ab7aa18_3_1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738" name="Google Shape;1738;g1e55ab7aa18_3_19"/>
          <p:cNvGrpSpPr/>
          <p:nvPr/>
        </p:nvGrpSpPr>
        <p:grpSpPr>
          <a:xfrm>
            <a:off x="-247986" y="6515264"/>
            <a:ext cx="12630486" cy="348553"/>
            <a:chOff x="-247986" y="6493492"/>
            <a:chExt cx="12630486" cy="348553"/>
          </a:xfrm>
        </p:grpSpPr>
        <p:sp>
          <p:nvSpPr>
            <p:cNvPr id="1739" name="Google Shape;1739;g1e55ab7aa18_3_19"/>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740" name="Google Shape;1740;g1e55ab7aa18_3_1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741" name="Google Shape;1741;g1e55ab7aa18_3_1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742" name="Google Shape;1742;g1e55ab7aa18_3_1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743" name="Google Shape;1743;g1e55ab7aa18_3_1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744" name="Google Shape;1744;g1e55ab7aa18_3_1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745" name="Google Shape;1745;g1e55ab7aa18_3_1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746" name="Google Shape;1746;g1e55ab7aa18_3_1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pic>
        <p:nvPicPr>
          <p:cNvPr id="1751" name="Google Shape;1751;g1e55ab7aa18_3_31" descr="影像"/>
          <p:cNvPicPr preferRelativeResize="0"/>
          <p:nvPr/>
        </p:nvPicPr>
        <p:blipFill rotWithShape="1">
          <a:blip r:embed="rId3">
            <a:alphaModFix/>
          </a:blip>
          <a:srcRect/>
          <a:stretch/>
        </p:blipFill>
        <p:spPr>
          <a:xfrm>
            <a:off x="2053273" y="1237393"/>
            <a:ext cx="7836308" cy="5000121"/>
          </a:xfrm>
          <a:prstGeom prst="rect">
            <a:avLst/>
          </a:prstGeom>
          <a:noFill/>
          <a:ln>
            <a:noFill/>
          </a:ln>
        </p:spPr>
      </p:pic>
      <p:sp>
        <p:nvSpPr>
          <p:cNvPr id="1752" name="Google Shape;1752;g1e55ab7aa18_3_31"/>
          <p:cNvSpPr txBox="1"/>
          <p:nvPr/>
        </p:nvSpPr>
        <p:spPr>
          <a:xfrm>
            <a:off x="3563095" y="820535"/>
            <a:ext cx="5541202" cy="416858"/>
          </a:xfrm>
          <a:prstGeom prst="rect">
            <a:avLst/>
          </a:prstGeom>
          <a:noFill/>
          <a:ln>
            <a:noFill/>
          </a:ln>
        </p:spPr>
        <p:txBody>
          <a:bodyPr spcFirstLastPara="1" wrap="square" lIns="35725" tIns="35725" rIns="35725" bIns="35725" anchor="ctr" anchorCtr="0">
            <a:spAutoFit/>
          </a:bodyPr>
          <a:lstStyle/>
          <a:p>
            <a:pPr marL="0" marR="0" lvl="0" indent="0" algn="ctr" rtl="0">
              <a:lnSpc>
                <a:spcPct val="80000"/>
              </a:lnSpc>
              <a:spcBef>
                <a:spcPts val="0"/>
              </a:spcBef>
              <a:spcAft>
                <a:spcPts val="0"/>
              </a:spcAft>
              <a:buClr>
                <a:srgbClr val="000000"/>
              </a:buClr>
              <a:buSzPts val="2800"/>
              <a:buFont typeface="Arial"/>
              <a:buNone/>
            </a:pPr>
            <a:r>
              <a:rPr lang="zh-TW" sz="2800" b="0" i="0" u="none" strike="noStrike" cap="none">
                <a:solidFill>
                  <a:srgbClr val="000000"/>
                </a:solidFill>
                <a:latin typeface="Arial"/>
                <a:ea typeface="Arial"/>
                <a:cs typeface="Arial"/>
                <a:sym typeface="Arial"/>
              </a:rPr>
              <a:t>2019 ~ 2022 年來台旅客人數變化</a:t>
            </a:r>
            <a:endParaRPr sz="700" b="0" i="0" u="none" strike="noStrike" cap="none">
              <a:solidFill>
                <a:srgbClr val="000000"/>
              </a:solidFill>
              <a:latin typeface="Arial"/>
              <a:ea typeface="Arial"/>
              <a:cs typeface="Arial"/>
              <a:sym typeface="Arial"/>
            </a:endParaRPr>
          </a:p>
        </p:txBody>
      </p:sp>
      <p:sp>
        <p:nvSpPr>
          <p:cNvPr id="1753" name="Google Shape;1753;g1e55ab7aa18_3_31"/>
          <p:cNvSpPr/>
          <p:nvPr/>
        </p:nvSpPr>
        <p:spPr>
          <a:xfrm>
            <a:off x="8534486" y="4307025"/>
            <a:ext cx="1355100" cy="19305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754" name="Google Shape;1754;g1e55ab7aa18_3_31"/>
          <p:cNvGrpSpPr/>
          <p:nvPr/>
        </p:nvGrpSpPr>
        <p:grpSpPr>
          <a:xfrm>
            <a:off x="5206702" y="2803351"/>
            <a:ext cx="4472388" cy="1073736"/>
            <a:chOff x="0" y="-1524004"/>
            <a:chExt cx="8944776" cy="2147472"/>
          </a:xfrm>
        </p:grpSpPr>
        <p:sp>
          <p:nvSpPr>
            <p:cNvPr id="1755" name="Google Shape;1755;g1e55ab7aa18_3_31"/>
            <p:cNvSpPr/>
            <p:nvPr/>
          </p:nvSpPr>
          <p:spPr>
            <a:xfrm>
              <a:off x="0" y="-1524004"/>
              <a:ext cx="8944776" cy="2147472"/>
            </a:xfrm>
            <a:custGeom>
              <a:avLst/>
              <a:gdLst/>
              <a:ahLst/>
              <a:cxnLst/>
              <a:rect l="l" t="t" r="r" b="b"/>
              <a:pathLst>
                <a:path w="21600" h="21600" extrusionOk="0">
                  <a:moveTo>
                    <a:pt x="216" y="0"/>
                  </a:moveTo>
                  <a:cubicBezTo>
                    <a:pt x="97" y="0"/>
                    <a:pt x="0" y="402"/>
                    <a:pt x="0" y="898"/>
                  </a:cubicBezTo>
                  <a:lnTo>
                    <a:pt x="0" y="13197"/>
                  </a:lnTo>
                  <a:cubicBezTo>
                    <a:pt x="0" y="13693"/>
                    <a:pt x="97" y="14095"/>
                    <a:pt x="216" y="14095"/>
                  </a:cubicBezTo>
                  <a:lnTo>
                    <a:pt x="20289" y="14095"/>
                  </a:lnTo>
                  <a:lnTo>
                    <a:pt x="20721" y="21600"/>
                  </a:lnTo>
                  <a:lnTo>
                    <a:pt x="21152" y="14095"/>
                  </a:lnTo>
                  <a:lnTo>
                    <a:pt x="21384" y="14095"/>
                  </a:lnTo>
                  <a:cubicBezTo>
                    <a:pt x="21503" y="14095"/>
                    <a:pt x="21600" y="13693"/>
                    <a:pt x="21600" y="13197"/>
                  </a:cubicBezTo>
                  <a:lnTo>
                    <a:pt x="21600" y="898"/>
                  </a:lnTo>
                  <a:cubicBezTo>
                    <a:pt x="21600" y="402"/>
                    <a:pt x="21503" y="0"/>
                    <a:pt x="21384" y="0"/>
                  </a:cubicBezTo>
                  <a:lnTo>
                    <a:pt x="216" y="0"/>
                  </a:lnTo>
                  <a:close/>
                </a:path>
              </a:pathLst>
            </a:custGeom>
            <a:solidFill>
              <a:srgbClr val="FFFFFF"/>
            </a:solidFill>
            <a:ln w="254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Avenir"/>
                <a:buNone/>
              </a:pPr>
              <a:endParaRPr sz="1700" b="1" i="0" u="none" strike="noStrike" cap="none">
                <a:solidFill>
                  <a:srgbClr val="000000"/>
                </a:solidFill>
                <a:latin typeface="Avenir"/>
                <a:ea typeface="Avenir"/>
                <a:cs typeface="Avenir"/>
                <a:sym typeface="Avenir"/>
              </a:endParaRPr>
            </a:p>
          </p:txBody>
        </p:sp>
        <p:sp>
          <p:nvSpPr>
            <p:cNvPr id="1756" name="Google Shape;1756;g1e55ab7aa18_3_31"/>
            <p:cNvSpPr txBox="1"/>
            <p:nvPr/>
          </p:nvSpPr>
          <p:spPr>
            <a:xfrm>
              <a:off x="280018" y="-1211388"/>
              <a:ext cx="8384700" cy="698400"/>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10/13國門解封，旅客來台僅需自主防疫</a:t>
              </a:r>
              <a:endParaRPr sz="700" b="0" i="0" u="none" strike="noStrike" cap="none">
                <a:solidFill>
                  <a:srgbClr val="000000"/>
                </a:solidFill>
                <a:latin typeface="Arial"/>
                <a:ea typeface="Arial"/>
                <a:cs typeface="Arial"/>
                <a:sym typeface="Arial"/>
              </a:endParaRPr>
            </a:p>
          </p:txBody>
        </p:sp>
      </p:grpSp>
      <p:grpSp>
        <p:nvGrpSpPr>
          <p:cNvPr id="1757" name="Google Shape;1757;g1e55ab7aa18_3_31"/>
          <p:cNvGrpSpPr/>
          <p:nvPr/>
        </p:nvGrpSpPr>
        <p:grpSpPr>
          <a:xfrm>
            <a:off x="171450" y="468189"/>
            <a:ext cx="6617095" cy="708000"/>
            <a:chOff x="171450" y="636516"/>
            <a:chExt cx="6617095" cy="708000"/>
          </a:xfrm>
        </p:grpSpPr>
        <p:sp>
          <p:nvSpPr>
            <p:cNvPr id="1758" name="Google Shape;1758;g1e55ab7aa18_3_31"/>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759" name="Google Shape;1759;g1e55ab7aa18_3_31"/>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760" name="Google Shape;1760;g1e55ab7aa18_3_3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761" name="Google Shape;1761;g1e55ab7aa18_3_31"/>
          <p:cNvGrpSpPr/>
          <p:nvPr/>
        </p:nvGrpSpPr>
        <p:grpSpPr>
          <a:xfrm>
            <a:off x="-247986" y="6515264"/>
            <a:ext cx="12630486" cy="348553"/>
            <a:chOff x="-247986" y="6493492"/>
            <a:chExt cx="12630486" cy="348553"/>
          </a:xfrm>
        </p:grpSpPr>
        <p:sp>
          <p:nvSpPr>
            <p:cNvPr id="1762" name="Google Shape;1762;g1e55ab7aa18_3_31"/>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763" name="Google Shape;1763;g1e55ab7aa18_3_31"/>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764" name="Google Shape;1764;g1e55ab7aa18_3_31"/>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765" name="Google Shape;1765;g1e55ab7aa18_3_31"/>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766" name="Google Shape;1766;g1e55ab7aa18_3_31"/>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767" name="Google Shape;1767;g1e55ab7aa18_3_31"/>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768" name="Google Shape;1768;g1e55ab7aa18_3_31"/>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769" name="Google Shape;1769;g1e55ab7aa18_3_31"/>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7"/>
          <p:cNvPicPr preferRelativeResize="0"/>
          <p:nvPr/>
        </p:nvPicPr>
        <p:blipFill rotWithShape="1">
          <a:blip r:embed="rId3">
            <a:alphaModFix/>
          </a:blip>
          <a:srcRect l="3724" t="38234" r="3724" b="3753"/>
          <a:stretch/>
        </p:blipFill>
        <p:spPr>
          <a:xfrm>
            <a:off x="517" y="906236"/>
            <a:ext cx="12190966" cy="5094517"/>
          </a:xfrm>
          <a:prstGeom prst="rect">
            <a:avLst/>
          </a:prstGeom>
          <a:noFill/>
          <a:ln>
            <a:noFill/>
          </a:ln>
        </p:spPr>
      </p:pic>
      <p:sp>
        <p:nvSpPr>
          <p:cNvPr id="255" name="Google Shape;255;p7"/>
          <p:cNvSpPr/>
          <p:nvPr/>
        </p:nvSpPr>
        <p:spPr>
          <a:xfrm>
            <a:off x="1000124" y="1795050"/>
            <a:ext cx="6038851" cy="3276600"/>
          </a:xfrm>
          <a:prstGeom prst="rect">
            <a:avLst/>
          </a:prstGeom>
          <a:solidFill>
            <a:srgbClr val="FF6F41">
              <a:alpha val="62352"/>
            </a:srgbClr>
          </a:solidFill>
          <a:ln>
            <a:noFill/>
          </a:ln>
          <a:effectLst>
            <a:outerShdw blurRad="50800" dist="38100" dir="7560000" sx="107000" sy="107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6" name="Google Shape;256;p7"/>
          <p:cNvSpPr txBox="1"/>
          <p:nvPr/>
        </p:nvSpPr>
        <p:spPr>
          <a:xfrm>
            <a:off x="2076448" y="2773118"/>
            <a:ext cx="3262432" cy="1015663"/>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a:solidFill>
                  <a:srgbClr val="FFFFFF"/>
                </a:solidFill>
                <a:latin typeface="Arial"/>
                <a:ea typeface="Arial"/>
                <a:cs typeface="Arial"/>
                <a:sym typeface="Arial"/>
              </a:rPr>
              <a:t>專題介紹</a:t>
            </a:r>
            <a:endParaRPr sz="6000" b="1" i="0" u="none" strike="noStrike" cap="none">
              <a:solidFill>
                <a:srgbClr val="FFFFFF"/>
              </a:solidFill>
              <a:latin typeface="Arial"/>
              <a:ea typeface="Arial"/>
              <a:cs typeface="Arial"/>
              <a:sym typeface="Arial"/>
            </a:endParaRPr>
          </a:p>
        </p:txBody>
      </p:sp>
      <p:pic>
        <p:nvPicPr>
          <p:cNvPr id="257" name="Google Shape;257;p7"/>
          <p:cNvPicPr preferRelativeResize="0"/>
          <p:nvPr/>
        </p:nvPicPr>
        <p:blipFill rotWithShape="1">
          <a:blip r:embed="rId4">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258" name="Google Shape;258;p7"/>
          <p:cNvSpPr txBox="1"/>
          <p:nvPr/>
        </p:nvSpPr>
        <p:spPr>
          <a:xfrm>
            <a:off x="135718" y="2201910"/>
            <a:ext cx="228473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01</a:t>
            </a:r>
            <a:endParaRPr sz="16600" b="0" i="0" u="none" strike="noStrike" cap="none">
              <a:solidFill>
                <a:srgbClr val="FFFFFF"/>
              </a:solidFill>
              <a:latin typeface="Teko"/>
              <a:ea typeface="Teko"/>
              <a:cs typeface="Teko"/>
              <a:sym typeface="Teko"/>
            </a:endParaRPr>
          </a:p>
        </p:txBody>
      </p:sp>
      <p:sp>
        <p:nvSpPr>
          <p:cNvPr id="259" name="Google Shape;259;p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郭育萍</a:t>
            </a:r>
            <a:endParaRPr sz="2400" b="1" i="0" u="none" strike="noStrike" cap="none">
              <a:solidFill>
                <a:srgbClr val="07121F"/>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pic>
        <p:nvPicPr>
          <p:cNvPr id="1774" name="Google Shape;1774;g1e55ab7aa18_3_44" descr="影像"/>
          <p:cNvPicPr preferRelativeResize="0"/>
          <p:nvPr/>
        </p:nvPicPr>
        <p:blipFill rotWithShape="1">
          <a:blip r:embed="rId3">
            <a:alphaModFix/>
          </a:blip>
          <a:srcRect b="5970"/>
          <a:stretch/>
        </p:blipFill>
        <p:spPr>
          <a:xfrm>
            <a:off x="1930084" y="1176203"/>
            <a:ext cx="8331820" cy="5110386"/>
          </a:xfrm>
          <a:prstGeom prst="rect">
            <a:avLst/>
          </a:prstGeom>
          <a:noFill/>
          <a:ln>
            <a:noFill/>
          </a:ln>
        </p:spPr>
      </p:pic>
      <p:cxnSp>
        <p:nvCxnSpPr>
          <p:cNvPr id="1775" name="Google Shape;1775;g1e55ab7aa18_3_44"/>
          <p:cNvCxnSpPr/>
          <p:nvPr/>
        </p:nvCxnSpPr>
        <p:spPr>
          <a:xfrm rot="10800000" flipH="1">
            <a:off x="3830346" y="3731396"/>
            <a:ext cx="392700" cy="600600"/>
          </a:xfrm>
          <a:prstGeom prst="straightConnector1">
            <a:avLst/>
          </a:prstGeom>
          <a:noFill/>
          <a:ln w="63500" cap="flat" cmpd="sng">
            <a:solidFill>
              <a:srgbClr val="FF0000"/>
            </a:solidFill>
            <a:prstDash val="solid"/>
            <a:miter lim="400000"/>
            <a:headEnd type="none" w="sm" len="sm"/>
            <a:tailEnd type="triangle" w="med" len="med"/>
          </a:ln>
        </p:spPr>
      </p:cxnSp>
      <p:grpSp>
        <p:nvGrpSpPr>
          <p:cNvPr id="1776" name="Google Shape;1776;g1e55ab7aa18_3_44"/>
          <p:cNvGrpSpPr/>
          <p:nvPr/>
        </p:nvGrpSpPr>
        <p:grpSpPr>
          <a:xfrm>
            <a:off x="171450" y="468189"/>
            <a:ext cx="6617095" cy="708000"/>
            <a:chOff x="171450" y="636516"/>
            <a:chExt cx="6617095" cy="708000"/>
          </a:xfrm>
        </p:grpSpPr>
        <p:sp>
          <p:nvSpPr>
            <p:cNvPr id="1777" name="Google Shape;1777;g1e55ab7aa18_3_44"/>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778" name="Google Shape;1778;g1e55ab7aa18_3_44"/>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779" name="Google Shape;1779;g1e55ab7aa18_3_4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780" name="Google Shape;1780;g1e55ab7aa18_3_44"/>
          <p:cNvGrpSpPr/>
          <p:nvPr/>
        </p:nvGrpSpPr>
        <p:grpSpPr>
          <a:xfrm>
            <a:off x="-247986" y="6515264"/>
            <a:ext cx="12630486" cy="348553"/>
            <a:chOff x="-247986" y="6493492"/>
            <a:chExt cx="12630486" cy="348553"/>
          </a:xfrm>
        </p:grpSpPr>
        <p:sp>
          <p:nvSpPr>
            <p:cNvPr id="1781" name="Google Shape;1781;g1e55ab7aa18_3_44"/>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782" name="Google Shape;1782;g1e55ab7aa18_3_4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783" name="Google Shape;1783;g1e55ab7aa18_3_4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784" name="Google Shape;1784;g1e55ab7aa18_3_4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785" name="Google Shape;1785;g1e55ab7aa18_3_44"/>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786" name="Google Shape;1786;g1e55ab7aa18_3_4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787" name="Google Shape;1787;g1e55ab7aa18_3_4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788" name="Google Shape;1788;g1e55ab7aa18_3_4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pic>
        <p:nvPicPr>
          <p:cNvPr id="1793" name="Google Shape;1793;g1e55ab7aa18_3_53" descr="影像"/>
          <p:cNvPicPr preferRelativeResize="0"/>
          <p:nvPr/>
        </p:nvPicPr>
        <p:blipFill rotWithShape="1">
          <a:blip r:embed="rId3">
            <a:alphaModFix/>
          </a:blip>
          <a:srcRect r="1048" b="3288"/>
          <a:stretch/>
        </p:blipFill>
        <p:spPr>
          <a:xfrm>
            <a:off x="1805777" y="908412"/>
            <a:ext cx="8721240" cy="5323691"/>
          </a:xfrm>
          <a:prstGeom prst="rect">
            <a:avLst/>
          </a:prstGeom>
          <a:noFill/>
          <a:ln>
            <a:noFill/>
          </a:ln>
        </p:spPr>
      </p:pic>
      <p:grpSp>
        <p:nvGrpSpPr>
          <p:cNvPr id="1794" name="Google Shape;1794;g1e55ab7aa18_3_53"/>
          <p:cNvGrpSpPr/>
          <p:nvPr/>
        </p:nvGrpSpPr>
        <p:grpSpPr>
          <a:xfrm>
            <a:off x="171450" y="468189"/>
            <a:ext cx="6617095" cy="708000"/>
            <a:chOff x="171450" y="636516"/>
            <a:chExt cx="6617095" cy="708000"/>
          </a:xfrm>
        </p:grpSpPr>
        <p:sp>
          <p:nvSpPr>
            <p:cNvPr id="1795" name="Google Shape;1795;g1e55ab7aa18_3_5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796" name="Google Shape;1796;g1e55ab7aa18_3_5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797" name="Google Shape;1797;g1e55ab7aa18_3_5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798" name="Google Shape;1798;g1e55ab7aa18_3_53"/>
          <p:cNvGrpSpPr/>
          <p:nvPr/>
        </p:nvGrpSpPr>
        <p:grpSpPr>
          <a:xfrm>
            <a:off x="-247986" y="6515264"/>
            <a:ext cx="12630486" cy="348553"/>
            <a:chOff x="-247986" y="6493492"/>
            <a:chExt cx="12630486" cy="348553"/>
          </a:xfrm>
        </p:grpSpPr>
        <p:sp>
          <p:nvSpPr>
            <p:cNvPr id="1799" name="Google Shape;1799;g1e55ab7aa18_3_5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800" name="Google Shape;1800;g1e55ab7aa18_3_5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801" name="Google Shape;1801;g1e55ab7aa18_3_5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802" name="Google Shape;1802;g1e55ab7aa18_3_5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803" name="Google Shape;1803;g1e55ab7aa18_3_5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804" name="Google Shape;1804;g1e55ab7aa18_3_5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805" name="Google Shape;1805;g1e55ab7aa18_3_5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806" name="Google Shape;1806;g1e55ab7aa18_3_5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pic>
        <p:nvPicPr>
          <p:cNvPr id="1811" name="Google Shape;1811;g1e55ab7aa18_3_61" descr="影像"/>
          <p:cNvPicPr preferRelativeResize="0"/>
          <p:nvPr/>
        </p:nvPicPr>
        <p:blipFill rotWithShape="1">
          <a:blip r:embed="rId3">
            <a:alphaModFix/>
          </a:blip>
          <a:srcRect b="2741"/>
          <a:stretch/>
        </p:blipFill>
        <p:spPr>
          <a:xfrm>
            <a:off x="1856919" y="1176205"/>
            <a:ext cx="8478178" cy="5149563"/>
          </a:xfrm>
          <a:prstGeom prst="rect">
            <a:avLst/>
          </a:prstGeom>
          <a:noFill/>
          <a:ln>
            <a:noFill/>
          </a:ln>
        </p:spPr>
      </p:pic>
      <p:sp>
        <p:nvSpPr>
          <p:cNvPr id="1812" name="Google Shape;1812;g1e55ab7aa18_3_61"/>
          <p:cNvSpPr/>
          <p:nvPr/>
        </p:nvSpPr>
        <p:spPr>
          <a:xfrm rot="255971">
            <a:off x="3437316" y="4141754"/>
            <a:ext cx="895281" cy="1557112"/>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1813" name="Google Shape;1813;g1e55ab7aa18_3_61"/>
          <p:cNvSpPr/>
          <p:nvPr/>
        </p:nvSpPr>
        <p:spPr>
          <a:xfrm rot="-349041">
            <a:off x="5647610" y="2040453"/>
            <a:ext cx="736995" cy="1379601"/>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1814" name="Google Shape;1814;g1e55ab7aa18_3_61"/>
          <p:cNvSpPr/>
          <p:nvPr/>
        </p:nvSpPr>
        <p:spPr>
          <a:xfrm rot="-360330">
            <a:off x="7102156" y="2896429"/>
            <a:ext cx="771333" cy="2467855"/>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815" name="Google Shape;1815;g1e55ab7aa18_3_61"/>
          <p:cNvGrpSpPr/>
          <p:nvPr/>
        </p:nvGrpSpPr>
        <p:grpSpPr>
          <a:xfrm>
            <a:off x="171450" y="468189"/>
            <a:ext cx="6617095" cy="708000"/>
            <a:chOff x="171450" y="636516"/>
            <a:chExt cx="6617095" cy="708000"/>
          </a:xfrm>
        </p:grpSpPr>
        <p:sp>
          <p:nvSpPr>
            <p:cNvPr id="1816" name="Google Shape;1816;g1e55ab7aa18_3_61"/>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817" name="Google Shape;1817;g1e55ab7aa18_3_61"/>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818" name="Google Shape;1818;g1e55ab7aa18_3_6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819" name="Google Shape;1819;g1e55ab7aa18_3_61"/>
          <p:cNvGrpSpPr/>
          <p:nvPr/>
        </p:nvGrpSpPr>
        <p:grpSpPr>
          <a:xfrm>
            <a:off x="-247986" y="6515264"/>
            <a:ext cx="12630486" cy="348553"/>
            <a:chOff x="-247986" y="6493492"/>
            <a:chExt cx="12630486" cy="348553"/>
          </a:xfrm>
        </p:grpSpPr>
        <p:sp>
          <p:nvSpPr>
            <p:cNvPr id="1820" name="Google Shape;1820;g1e55ab7aa18_3_61"/>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821" name="Google Shape;1821;g1e55ab7aa18_3_61"/>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822" name="Google Shape;1822;g1e55ab7aa18_3_61"/>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823" name="Google Shape;1823;g1e55ab7aa18_3_61"/>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824" name="Google Shape;1824;g1e55ab7aa18_3_61"/>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825" name="Google Shape;1825;g1e55ab7aa18_3_61"/>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826" name="Google Shape;1826;g1e55ab7aa18_3_61"/>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827" name="Google Shape;1827;g1e55ab7aa18_3_61"/>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pic>
        <p:nvPicPr>
          <p:cNvPr id="1832" name="Google Shape;1832;g1e55ab7aa18_3_72" descr="影像"/>
          <p:cNvPicPr preferRelativeResize="0"/>
          <p:nvPr/>
        </p:nvPicPr>
        <p:blipFill rotWithShape="1">
          <a:blip r:embed="rId3">
            <a:alphaModFix/>
          </a:blip>
          <a:srcRect b="2741"/>
          <a:stretch/>
        </p:blipFill>
        <p:spPr>
          <a:xfrm>
            <a:off x="1856906" y="1176205"/>
            <a:ext cx="8478178" cy="5149563"/>
          </a:xfrm>
          <a:prstGeom prst="rect">
            <a:avLst/>
          </a:prstGeom>
          <a:noFill/>
          <a:ln>
            <a:noFill/>
          </a:ln>
        </p:spPr>
      </p:pic>
      <p:sp>
        <p:nvSpPr>
          <p:cNvPr id="1833" name="Google Shape;1833;g1e55ab7aa18_3_72"/>
          <p:cNvSpPr/>
          <p:nvPr/>
        </p:nvSpPr>
        <p:spPr>
          <a:xfrm rot="255971">
            <a:off x="3437304" y="4141754"/>
            <a:ext cx="895281" cy="1557112"/>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834" name="Google Shape;1834;g1e55ab7aa18_3_72"/>
          <p:cNvGrpSpPr/>
          <p:nvPr/>
        </p:nvGrpSpPr>
        <p:grpSpPr>
          <a:xfrm>
            <a:off x="4483817" y="4362348"/>
            <a:ext cx="5506245" cy="950508"/>
            <a:chOff x="-509985" y="0"/>
            <a:chExt cx="11012490" cy="1901016"/>
          </a:xfrm>
        </p:grpSpPr>
        <p:sp>
          <p:nvSpPr>
            <p:cNvPr id="1835" name="Google Shape;1835;g1e55ab7aa18_3_72"/>
            <p:cNvSpPr/>
            <p:nvPr/>
          </p:nvSpPr>
          <p:spPr>
            <a:xfrm>
              <a:off x="-509985" y="0"/>
              <a:ext cx="11012490" cy="1901016"/>
            </a:xfrm>
            <a:custGeom>
              <a:avLst/>
              <a:gdLst/>
              <a:ahLst/>
              <a:cxnLst/>
              <a:rect l="l" t="t" r="r" b="b"/>
              <a:pathLst>
                <a:path w="21600" h="21600" extrusionOk="0">
                  <a:moveTo>
                    <a:pt x="1184" y="0"/>
                  </a:moveTo>
                  <a:cubicBezTo>
                    <a:pt x="1083" y="0"/>
                    <a:pt x="1000" y="477"/>
                    <a:pt x="1000" y="1064"/>
                  </a:cubicBezTo>
                  <a:lnTo>
                    <a:pt x="1000" y="3346"/>
                  </a:lnTo>
                  <a:lnTo>
                    <a:pt x="0" y="5474"/>
                  </a:lnTo>
                  <a:lnTo>
                    <a:pt x="1000" y="7598"/>
                  </a:lnTo>
                  <a:lnTo>
                    <a:pt x="1000" y="20540"/>
                  </a:lnTo>
                  <a:cubicBezTo>
                    <a:pt x="1000" y="21127"/>
                    <a:pt x="1083" y="21600"/>
                    <a:pt x="1184" y="21600"/>
                  </a:cubicBezTo>
                  <a:lnTo>
                    <a:pt x="21416" y="21600"/>
                  </a:lnTo>
                  <a:cubicBezTo>
                    <a:pt x="21518" y="21600"/>
                    <a:pt x="21600" y="21127"/>
                    <a:pt x="21600" y="20540"/>
                  </a:cubicBezTo>
                  <a:lnTo>
                    <a:pt x="21600" y="1064"/>
                  </a:lnTo>
                  <a:cubicBezTo>
                    <a:pt x="21600" y="477"/>
                    <a:pt x="21518" y="0"/>
                    <a:pt x="21416" y="0"/>
                  </a:cubicBezTo>
                  <a:lnTo>
                    <a:pt x="1184" y="0"/>
                  </a:lnTo>
                  <a:close/>
                </a:path>
              </a:pathLst>
            </a:cu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000000"/>
                </a:buClr>
                <a:buSzPts val="1700"/>
                <a:buFont typeface="Avenir"/>
                <a:buNone/>
              </a:pPr>
              <a:endParaRPr sz="1700" b="1" i="0" u="none" strike="noStrike" cap="none">
                <a:solidFill>
                  <a:srgbClr val="000000"/>
                </a:solidFill>
                <a:latin typeface="Avenir"/>
                <a:ea typeface="Avenir"/>
                <a:cs typeface="Avenir"/>
                <a:sym typeface="Avenir"/>
              </a:endParaRPr>
            </a:p>
          </p:txBody>
        </p:sp>
        <p:sp>
          <p:nvSpPr>
            <p:cNvPr id="1836" name="Google Shape;1836;g1e55ab7aa18_3_72"/>
            <p:cNvSpPr txBox="1"/>
            <p:nvPr/>
          </p:nvSpPr>
          <p:spPr>
            <a:xfrm>
              <a:off x="117197" y="232409"/>
              <a:ext cx="9845400" cy="1252500"/>
            </a:xfrm>
            <a:prstGeom prst="rect">
              <a:avLst/>
            </a:prstGeom>
            <a:noFill/>
            <a:ln>
              <a:noFill/>
            </a:ln>
          </p:spPr>
          <p:txBody>
            <a:bodyPr spcFirstLastPara="1" wrap="square" lIns="35725" tIns="35725" rIns="35725" bIns="35725" anchor="ctr" anchorCtr="0">
              <a:spAutoFit/>
            </a:bodyPr>
            <a:lstStyle/>
            <a:p>
              <a:pPr marL="0" marR="0" lvl="0" indent="0" algn="l"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100/1/1 每日平均來台人數配額提升至4,000人</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100/6/22 開放陸客來台自由行</a:t>
              </a:r>
              <a:endParaRPr sz="700" b="0" i="0" u="none" strike="noStrike" cap="none">
                <a:solidFill>
                  <a:srgbClr val="000000"/>
                </a:solidFill>
                <a:latin typeface="Arial"/>
                <a:ea typeface="Arial"/>
                <a:cs typeface="Arial"/>
                <a:sym typeface="Arial"/>
              </a:endParaRPr>
            </a:p>
          </p:txBody>
        </p:sp>
      </p:grpSp>
      <p:grpSp>
        <p:nvGrpSpPr>
          <p:cNvPr id="1837" name="Google Shape;1837;g1e55ab7aa18_3_72"/>
          <p:cNvGrpSpPr/>
          <p:nvPr/>
        </p:nvGrpSpPr>
        <p:grpSpPr>
          <a:xfrm>
            <a:off x="171450" y="468189"/>
            <a:ext cx="6617095" cy="708000"/>
            <a:chOff x="171450" y="636516"/>
            <a:chExt cx="6617095" cy="708000"/>
          </a:xfrm>
        </p:grpSpPr>
        <p:sp>
          <p:nvSpPr>
            <p:cNvPr id="1838" name="Google Shape;1838;g1e55ab7aa18_3_72"/>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839" name="Google Shape;1839;g1e55ab7aa18_3_7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840" name="Google Shape;1840;g1e55ab7aa18_3_7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841" name="Google Shape;1841;g1e55ab7aa18_3_72"/>
          <p:cNvGrpSpPr/>
          <p:nvPr/>
        </p:nvGrpSpPr>
        <p:grpSpPr>
          <a:xfrm>
            <a:off x="-247986" y="6515264"/>
            <a:ext cx="12630486" cy="348553"/>
            <a:chOff x="-247986" y="6493492"/>
            <a:chExt cx="12630486" cy="348553"/>
          </a:xfrm>
        </p:grpSpPr>
        <p:sp>
          <p:nvSpPr>
            <p:cNvPr id="1842" name="Google Shape;1842;g1e55ab7aa18_3_72"/>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843" name="Google Shape;1843;g1e55ab7aa18_3_7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844" name="Google Shape;1844;g1e55ab7aa18_3_7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845" name="Google Shape;1845;g1e55ab7aa18_3_72"/>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846" name="Google Shape;1846;g1e55ab7aa18_3_72"/>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847" name="Google Shape;1847;g1e55ab7aa18_3_7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848" name="Google Shape;1848;g1e55ab7aa18_3_7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849" name="Google Shape;1849;g1e55ab7aa18_3_7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pic>
        <p:nvPicPr>
          <p:cNvPr id="1854" name="Google Shape;1854;g1e55ab7aa18_3_84" descr="影像"/>
          <p:cNvPicPr preferRelativeResize="0"/>
          <p:nvPr/>
        </p:nvPicPr>
        <p:blipFill rotWithShape="1">
          <a:blip r:embed="rId3">
            <a:alphaModFix/>
          </a:blip>
          <a:srcRect b="2741"/>
          <a:stretch/>
        </p:blipFill>
        <p:spPr>
          <a:xfrm>
            <a:off x="1856906" y="1176205"/>
            <a:ext cx="8478178" cy="5149563"/>
          </a:xfrm>
          <a:prstGeom prst="rect">
            <a:avLst/>
          </a:prstGeom>
          <a:noFill/>
          <a:ln>
            <a:noFill/>
          </a:ln>
        </p:spPr>
      </p:pic>
      <p:sp>
        <p:nvSpPr>
          <p:cNvPr id="1855" name="Google Shape;1855;g1e55ab7aa18_3_84"/>
          <p:cNvSpPr/>
          <p:nvPr/>
        </p:nvSpPr>
        <p:spPr>
          <a:xfrm rot="-349041">
            <a:off x="5647598" y="2040453"/>
            <a:ext cx="736995" cy="1379601"/>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856" name="Google Shape;1856;g1e55ab7aa18_3_84"/>
          <p:cNvGrpSpPr/>
          <p:nvPr/>
        </p:nvGrpSpPr>
        <p:grpSpPr>
          <a:xfrm>
            <a:off x="5719784" y="3518131"/>
            <a:ext cx="4388040" cy="1390257"/>
            <a:chOff x="0" y="-769541"/>
            <a:chExt cx="8776080" cy="2780514"/>
          </a:xfrm>
        </p:grpSpPr>
        <p:sp>
          <p:nvSpPr>
            <p:cNvPr id="1857" name="Google Shape;1857;g1e55ab7aa18_3_84"/>
            <p:cNvSpPr/>
            <p:nvPr/>
          </p:nvSpPr>
          <p:spPr>
            <a:xfrm>
              <a:off x="0" y="-769541"/>
              <a:ext cx="8776080" cy="2780514"/>
            </a:xfrm>
            <a:custGeom>
              <a:avLst/>
              <a:gdLst/>
              <a:ahLst/>
              <a:cxnLst/>
              <a:rect l="l" t="t" r="r" b="b"/>
              <a:pathLst>
                <a:path w="21600" h="21600" extrusionOk="0">
                  <a:moveTo>
                    <a:pt x="1371" y="0"/>
                  </a:moveTo>
                  <a:lnTo>
                    <a:pt x="830" y="5978"/>
                  </a:lnTo>
                  <a:lnTo>
                    <a:pt x="228" y="5978"/>
                  </a:lnTo>
                  <a:cubicBezTo>
                    <a:pt x="102" y="5978"/>
                    <a:pt x="0" y="6299"/>
                    <a:pt x="0" y="6696"/>
                  </a:cubicBezTo>
                  <a:lnTo>
                    <a:pt x="0" y="20882"/>
                  </a:lnTo>
                  <a:cubicBezTo>
                    <a:pt x="0" y="21279"/>
                    <a:pt x="102" y="21600"/>
                    <a:pt x="228" y="21600"/>
                  </a:cubicBezTo>
                  <a:lnTo>
                    <a:pt x="21371" y="21600"/>
                  </a:lnTo>
                  <a:cubicBezTo>
                    <a:pt x="21497" y="21600"/>
                    <a:pt x="21600" y="21279"/>
                    <a:pt x="21600" y="20882"/>
                  </a:cubicBezTo>
                  <a:lnTo>
                    <a:pt x="21600" y="6696"/>
                  </a:lnTo>
                  <a:cubicBezTo>
                    <a:pt x="21600" y="6299"/>
                    <a:pt x="21497" y="5978"/>
                    <a:pt x="21371" y="5978"/>
                  </a:cubicBezTo>
                  <a:lnTo>
                    <a:pt x="1912" y="5978"/>
                  </a:lnTo>
                  <a:lnTo>
                    <a:pt x="1371" y="0"/>
                  </a:lnTo>
                  <a:close/>
                </a:path>
              </a:pathLst>
            </a:cu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Avenir"/>
                <a:buNone/>
              </a:pPr>
              <a:endParaRPr sz="1700" b="1" i="0" u="none" strike="noStrike" cap="none">
                <a:solidFill>
                  <a:srgbClr val="000000"/>
                </a:solidFill>
                <a:latin typeface="Avenir"/>
                <a:ea typeface="Avenir"/>
                <a:cs typeface="Avenir"/>
                <a:sym typeface="Avenir"/>
              </a:endParaRPr>
            </a:p>
          </p:txBody>
        </p:sp>
        <p:sp>
          <p:nvSpPr>
            <p:cNvPr id="1858" name="Google Shape;1858;g1e55ab7aa18_3_84"/>
            <p:cNvSpPr txBox="1"/>
            <p:nvPr/>
          </p:nvSpPr>
          <p:spPr>
            <a:xfrm>
              <a:off x="290335" y="286797"/>
              <a:ext cx="8195100" cy="1252500"/>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2016年政黨輪替後，旅客大幅度下降，</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但日韓及東南亞國家來台旅客也大增</a:t>
              </a:r>
              <a:endParaRPr sz="700" b="0" i="0" u="none" strike="noStrike" cap="none">
                <a:solidFill>
                  <a:srgbClr val="000000"/>
                </a:solidFill>
                <a:latin typeface="Arial"/>
                <a:ea typeface="Arial"/>
                <a:cs typeface="Arial"/>
                <a:sym typeface="Arial"/>
              </a:endParaRPr>
            </a:p>
          </p:txBody>
        </p:sp>
      </p:grpSp>
      <p:grpSp>
        <p:nvGrpSpPr>
          <p:cNvPr id="1859" name="Google Shape;1859;g1e55ab7aa18_3_84"/>
          <p:cNvGrpSpPr/>
          <p:nvPr/>
        </p:nvGrpSpPr>
        <p:grpSpPr>
          <a:xfrm>
            <a:off x="171450" y="468189"/>
            <a:ext cx="6617095" cy="708000"/>
            <a:chOff x="171450" y="636516"/>
            <a:chExt cx="6617095" cy="708000"/>
          </a:xfrm>
        </p:grpSpPr>
        <p:sp>
          <p:nvSpPr>
            <p:cNvPr id="1860" name="Google Shape;1860;g1e55ab7aa18_3_84"/>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861" name="Google Shape;1861;g1e55ab7aa18_3_84"/>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862" name="Google Shape;1862;g1e55ab7aa18_3_8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863" name="Google Shape;1863;g1e55ab7aa18_3_84"/>
          <p:cNvGrpSpPr/>
          <p:nvPr/>
        </p:nvGrpSpPr>
        <p:grpSpPr>
          <a:xfrm>
            <a:off x="-247986" y="6515264"/>
            <a:ext cx="12630486" cy="348553"/>
            <a:chOff x="-247986" y="6493492"/>
            <a:chExt cx="12630486" cy="348553"/>
          </a:xfrm>
        </p:grpSpPr>
        <p:sp>
          <p:nvSpPr>
            <p:cNvPr id="1864" name="Google Shape;1864;g1e55ab7aa18_3_84"/>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865" name="Google Shape;1865;g1e55ab7aa18_3_8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866" name="Google Shape;1866;g1e55ab7aa18_3_8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867" name="Google Shape;1867;g1e55ab7aa18_3_8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868" name="Google Shape;1868;g1e55ab7aa18_3_84"/>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869" name="Google Shape;1869;g1e55ab7aa18_3_8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870" name="Google Shape;1870;g1e55ab7aa18_3_8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871" name="Google Shape;1871;g1e55ab7aa18_3_8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1e55ab7aa18_3_96"/>
          <p:cNvSpPr/>
          <p:nvPr/>
        </p:nvSpPr>
        <p:spPr>
          <a:xfrm rot="-349041">
            <a:off x="5591086" y="1768014"/>
            <a:ext cx="736995" cy="1379601"/>
          </a:xfrm>
          <a:prstGeom prst="ellipse">
            <a:avLst/>
          </a:prstGeom>
          <a:noFill/>
          <a:ln w="50800" cap="flat" cmpd="sng">
            <a:solidFill>
              <a:srgbClr val="B79FEB">
                <a:alpha val="20000"/>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877" name="Google Shape;1877;g1e55ab7aa18_3_96"/>
          <p:cNvGrpSpPr/>
          <p:nvPr/>
        </p:nvGrpSpPr>
        <p:grpSpPr>
          <a:xfrm>
            <a:off x="1793692" y="1176209"/>
            <a:ext cx="8331818" cy="5174454"/>
            <a:chOff x="0" y="0"/>
            <a:chExt cx="16663636" cy="10348907"/>
          </a:xfrm>
        </p:grpSpPr>
        <p:pic>
          <p:nvPicPr>
            <p:cNvPr id="1878" name="Google Shape;1878;g1e55ab7aa18_3_96" descr="影像"/>
            <p:cNvPicPr preferRelativeResize="0"/>
            <p:nvPr/>
          </p:nvPicPr>
          <p:blipFill rotWithShape="1">
            <a:blip r:embed="rId3">
              <a:alphaModFix/>
            </a:blip>
            <a:srcRect b="5970"/>
            <a:stretch/>
          </p:blipFill>
          <p:spPr>
            <a:xfrm>
              <a:off x="0" y="0"/>
              <a:ext cx="16663636" cy="10220769"/>
            </a:xfrm>
            <a:prstGeom prst="rect">
              <a:avLst/>
            </a:prstGeom>
            <a:noFill/>
            <a:ln>
              <a:noFill/>
            </a:ln>
          </p:spPr>
        </p:pic>
        <p:sp>
          <p:nvSpPr>
            <p:cNvPr id="1879" name="Google Shape;1879;g1e55ab7aa18_3_96"/>
            <p:cNvSpPr/>
            <p:nvPr/>
          </p:nvSpPr>
          <p:spPr>
            <a:xfrm>
              <a:off x="9166011" y="1374707"/>
              <a:ext cx="2484600" cy="89742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grpSp>
        <p:nvGrpSpPr>
          <p:cNvPr id="1880" name="Google Shape;1880;g1e55ab7aa18_3_96"/>
          <p:cNvGrpSpPr/>
          <p:nvPr/>
        </p:nvGrpSpPr>
        <p:grpSpPr>
          <a:xfrm>
            <a:off x="171450" y="468189"/>
            <a:ext cx="6617095" cy="708000"/>
            <a:chOff x="171450" y="636516"/>
            <a:chExt cx="6617095" cy="708000"/>
          </a:xfrm>
        </p:grpSpPr>
        <p:sp>
          <p:nvSpPr>
            <p:cNvPr id="1881" name="Google Shape;1881;g1e55ab7aa18_3_9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882" name="Google Shape;1882;g1e55ab7aa18_3_9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883" name="Google Shape;1883;g1e55ab7aa18_3_9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884" name="Google Shape;1884;g1e55ab7aa18_3_96"/>
          <p:cNvGrpSpPr/>
          <p:nvPr/>
        </p:nvGrpSpPr>
        <p:grpSpPr>
          <a:xfrm>
            <a:off x="-247986" y="6515264"/>
            <a:ext cx="12630486" cy="348553"/>
            <a:chOff x="-247986" y="6493492"/>
            <a:chExt cx="12630486" cy="348553"/>
          </a:xfrm>
        </p:grpSpPr>
        <p:sp>
          <p:nvSpPr>
            <p:cNvPr id="1885" name="Google Shape;1885;g1e55ab7aa18_3_96"/>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886" name="Google Shape;1886;g1e55ab7aa18_3_9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887" name="Google Shape;1887;g1e55ab7aa18_3_9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888" name="Google Shape;1888;g1e55ab7aa18_3_9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889" name="Google Shape;1889;g1e55ab7aa18_3_9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890" name="Google Shape;1890;g1e55ab7aa18_3_9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891" name="Google Shape;1891;g1e55ab7aa18_3_9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892" name="Google Shape;1892;g1e55ab7aa18_3_9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pic>
        <p:nvPicPr>
          <p:cNvPr id="1897" name="Google Shape;1897;g1e55ab7aa18_3_107" descr="影像"/>
          <p:cNvPicPr preferRelativeResize="0"/>
          <p:nvPr/>
        </p:nvPicPr>
        <p:blipFill rotWithShape="1">
          <a:blip r:embed="rId3">
            <a:alphaModFix/>
          </a:blip>
          <a:srcRect b="2741"/>
          <a:stretch/>
        </p:blipFill>
        <p:spPr>
          <a:xfrm>
            <a:off x="1714769" y="1176205"/>
            <a:ext cx="8478178" cy="5149563"/>
          </a:xfrm>
          <a:prstGeom prst="rect">
            <a:avLst/>
          </a:prstGeom>
          <a:noFill/>
          <a:ln>
            <a:noFill/>
          </a:ln>
        </p:spPr>
      </p:pic>
      <p:sp>
        <p:nvSpPr>
          <p:cNvPr id="1898" name="Google Shape;1898;g1e55ab7aa18_3_107"/>
          <p:cNvSpPr/>
          <p:nvPr/>
        </p:nvSpPr>
        <p:spPr>
          <a:xfrm rot="-360330">
            <a:off x="6960006" y="2896429"/>
            <a:ext cx="771333" cy="2467855"/>
          </a:xfrm>
          <a:prstGeom prst="ellipse">
            <a:avLst/>
          </a:prstGeom>
          <a:noFill/>
          <a:ln w="50800" cap="flat" cmpd="sng">
            <a:solidFill>
              <a:srgbClr val="B79FEB"/>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1899" name="Google Shape;1899;g1e55ab7aa18_3_107"/>
          <p:cNvSpPr/>
          <p:nvPr/>
        </p:nvSpPr>
        <p:spPr>
          <a:xfrm>
            <a:off x="6645766" y="1448869"/>
            <a:ext cx="3831462" cy="1462698"/>
          </a:xfrm>
          <a:custGeom>
            <a:avLst/>
            <a:gdLst/>
            <a:ahLst/>
            <a:cxnLst/>
            <a:rect l="l" t="t" r="r" b="b"/>
            <a:pathLst>
              <a:path w="21600" h="21600" extrusionOk="0">
                <a:moveTo>
                  <a:pt x="273" y="0"/>
                </a:moveTo>
                <a:cubicBezTo>
                  <a:pt x="122" y="0"/>
                  <a:pt x="0" y="320"/>
                  <a:pt x="0" y="715"/>
                </a:cubicBezTo>
                <a:lnTo>
                  <a:pt x="0" y="13574"/>
                </a:lnTo>
                <a:cubicBezTo>
                  <a:pt x="0" y="13968"/>
                  <a:pt x="122" y="14289"/>
                  <a:pt x="273" y="14289"/>
                </a:cubicBezTo>
                <a:lnTo>
                  <a:pt x="3215" y="14289"/>
                </a:lnTo>
                <a:lnTo>
                  <a:pt x="3761" y="21600"/>
                </a:lnTo>
                <a:lnTo>
                  <a:pt x="4307" y="14289"/>
                </a:lnTo>
                <a:lnTo>
                  <a:pt x="21328" y="14289"/>
                </a:lnTo>
                <a:cubicBezTo>
                  <a:pt x="21479" y="14289"/>
                  <a:pt x="21600" y="13968"/>
                  <a:pt x="21600" y="13574"/>
                </a:cubicBezTo>
                <a:lnTo>
                  <a:pt x="21600" y="715"/>
                </a:lnTo>
                <a:cubicBezTo>
                  <a:pt x="21600" y="320"/>
                  <a:pt x="21479" y="0"/>
                  <a:pt x="21328" y="0"/>
                </a:cubicBezTo>
                <a:lnTo>
                  <a:pt x="273" y="0"/>
                </a:lnTo>
                <a:close/>
              </a:path>
            </a:pathLst>
          </a:cu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1" i="0" u="none" strike="noStrike" cap="none">
              <a:solidFill>
                <a:srgbClr val="000000"/>
              </a:solidFill>
              <a:latin typeface="Avenir"/>
              <a:ea typeface="Avenir"/>
              <a:cs typeface="Avenir"/>
              <a:sym typeface="Avenir"/>
            </a:endParaRPr>
          </a:p>
        </p:txBody>
      </p:sp>
      <p:sp>
        <p:nvSpPr>
          <p:cNvPr id="1900" name="Google Shape;1900;g1e55ab7aa18_3_107"/>
          <p:cNvSpPr txBox="1"/>
          <p:nvPr/>
        </p:nvSpPr>
        <p:spPr>
          <a:xfrm>
            <a:off x="6749271" y="1564993"/>
            <a:ext cx="3624600" cy="765000"/>
          </a:xfrm>
          <a:prstGeom prst="rect">
            <a:avLst/>
          </a:pr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2019/8/1 </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venir"/>
              <a:buNone/>
            </a:pPr>
            <a:r>
              <a:rPr lang="zh-TW" sz="1800" b="1" i="0" u="none" strike="noStrike" cap="none">
                <a:solidFill>
                  <a:srgbClr val="000000"/>
                </a:solidFill>
                <a:latin typeface="Avenir"/>
                <a:ea typeface="Avenir"/>
                <a:cs typeface="Avenir"/>
                <a:sym typeface="Avenir"/>
              </a:rPr>
              <a:t>停發47個省市，來台旅遊個人證</a:t>
            </a:r>
            <a:endParaRPr sz="700" b="0" i="0" u="none" strike="noStrike" cap="none">
              <a:solidFill>
                <a:srgbClr val="000000"/>
              </a:solidFill>
              <a:latin typeface="Arial"/>
              <a:ea typeface="Arial"/>
              <a:cs typeface="Arial"/>
              <a:sym typeface="Arial"/>
            </a:endParaRPr>
          </a:p>
        </p:txBody>
      </p:sp>
      <p:grpSp>
        <p:nvGrpSpPr>
          <p:cNvPr id="1901" name="Google Shape;1901;g1e55ab7aa18_3_107"/>
          <p:cNvGrpSpPr/>
          <p:nvPr/>
        </p:nvGrpSpPr>
        <p:grpSpPr>
          <a:xfrm>
            <a:off x="171450" y="468189"/>
            <a:ext cx="6617095" cy="708000"/>
            <a:chOff x="171450" y="636516"/>
            <a:chExt cx="6617095" cy="708000"/>
          </a:xfrm>
        </p:grpSpPr>
        <p:sp>
          <p:nvSpPr>
            <p:cNvPr id="1902" name="Google Shape;1902;g1e55ab7aa18_3_10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903" name="Google Shape;1903;g1e55ab7aa18_3_10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904" name="Google Shape;1904;g1e55ab7aa18_3_10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905" name="Google Shape;1905;g1e55ab7aa18_3_107"/>
          <p:cNvGrpSpPr/>
          <p:nvPr/>
        </p:nvGrpSpPr>
        <p:grpSpPr>
          <a:xfrm>
            <a:off x="-247986" y="6515264"/>
            <a:ext cx="12630486" cy="348553"/>
            <a:chOff x="-247986" y="6493492"/>
            <a:chExt cx="12630486" cy="348553"/>
          </a:xfrm>
        </p:grpSpPr>
        <p:sp>
          <p:nvSpPr>
            <p:cNvPr id="1906" name="Google Shape;1906;g1e55ab7aa18_3_107"/>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907" name="Google Shape;1907;g1e55ab7aa18_3_10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908" name="Google Shape;1908;g1e55ab7aa18_3_10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909" name="Google Shape;1909;g1e55ab7aa18_3_10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910" name="Google Shape;1910;g1e55ab7aa18_3_10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911" name="Google Shape;1911;g1e55ab7aa18_3_10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912" name="Google Shape;1912;g1e55ab7aa18_3_10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913" name="Google Shape;1913;g1e55ab7aa18_3_10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g1e55ab7aa18_3_118"/>
          <p:cNvGrpSpPr/>
          <p:nvPr/>
        </p:nvGrpSpPr>
        <p:grpSpPr>
          <a:xfrm>
            <a:off x="2080427" y="1316939"/>
            <a:ext cx="8031150" cy="892950"/>
            <a:chOff x="0" y="0"/>
            <a:chExt cx="16062300" cy="1785900"/>
          </a:xfrm>
        </p:grpSpPr>
        <p:sp>
          <p:nvSpPr>
            <p:cNvPr id="1919" name="Google Shape;1919;g1e55ab7aa18_3_118"/>
            <p:cNvSpPr/>
            <p:nvPr/>
          </p:nvSpPr>
          <p:spPr>
            <a:xfrm>
              <a:off x="0" y="0"/>
              <a:ext cx="16062300" cy="1785900"/>
            </a:xfrm>
            <a:prstGeom prst="rect">
              <a:avLst/>
            </a:prstGeom>
            <a:solidFill>
              <a:srgbClr val="C8C8C8"/>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0000"/>
                </a:solidFill>
                <a:latin typeface="Avenir"/>
                <a:ea typeface="Avenir"/>
                <a:cs typeface="Avenir"/>
                <a:sym typeface="Avenir"/>
              </a:endParaRPr>
            </a:p>
          </p:txBody>
        </p:sp>
        <p:sp>
          <p:nvSpPr>
            <p:cNvPr id="1920" name="Google Shape;1920;g1e55ab7aa18_3_118"/>
            <p:cNvSpPr txBox="1"/>
            <p:nvPr/>
          </p:nvSpPr>
          <p:spPr>
            <a:xfrm>
              <a:off x="355682" y="102992"/>
              <a:ext cx="15351000" cy="1580100"/>
            </a:xfrm>
            <a:prstGeom prst="rect">
              <a:avLst/>
            </a:prstGeom>
            <a:noFill/>
            <a:ln>
              <a:noFill/>
            </a:ln>
          </p:spPr>
          <p:txBody>
            <a:bodyPr spcFirstLastPara="1" wrap="square" lIns="35725" tIns="35725" rIns="35725" bIns="35725" anchor="ctr" anchorCtr="0">
              <a:noAutofit/>
            </a:bodyPr>
            <a:lstStyle/>
            <a:p>
              <a:pPr marL="0" marR="0" lvl="0" indent="0" algn="ctr" rtl="0">
                <a:lnSpc>
                  <a:spcPct val="90000"/>
                </a:lnSpc>
                <a:spcBef>
                  <a:spcPts val="0"/>
                </a:spcBef>
                <a:spcAft>
                  <a:spcPts val="0"/>
                </a:spcAft>
                <a:buClr>
                  <a:schemeClr val="accent5"/>
                </a:buClr>
                <a:buSzPts val="2200"/>
                <a:buFont typeface="Arial"/>
                <a:buNone/>
              </a:pPr>
              <a:r>
                <a:rPr lang="zh-TW" sz="2300" b="1" i="0" u="none" strike="noStrike" cap="none">
                  <a:solidFill>
                    <a:srgbClr val="FF0000"/>
                  </a:solidFill>
                  <a:latin typeface="Arial"/>
                  <a:ea typeface="Arial"/>
                  <a:cs typeface="Arial"/>
                  <a:sym typeface="Arial"/>
                </a:rPr>
                <a:t>將資料分為疫情前(2020/4前)＆ 疫情發生後(2020/4以後)</a:t>
              </a:r>
              <a:endParaRPr sz="800" b="1" i="0" u="none" strike="noStrike" cap="none">
                <a:solidFill>
                  <a:srgbClr val="FF0000"/>
                </a:solidFill>
                <a:latin typeface="Arial"/>
                <a:ea typeface="Arial"/>
                <a:cs typeface="Arial"/>
                <a:sym typeface="Arial"/>
              </a:endParaRPr>
            </a:p>
          </p:txBody>
        </p:sp>
      </p:grpSp>
      <p:grpSp>
        <p:nvGrpSpPr>
          <p:cNvPr id="1921" name="Google Shape;1921;g1e55ab7aa18_3_118"/>
          <p:cNvGrpSpPr/>
          <p:nvPr/>
        </p:nvGrpSpPr>
        <p:grpSpPr>
          <a:xfrm>
            <a:off x="2080427" y="2261385"/>
            <a:ext cx="8340803" cy="3511237"/>
            <a:chOff x="-159755" y="-1557052"/>
            <a:chExt cx="15917102" cy="6440872"/>
          </a:xfrm>
        </p:grpSpPr>
        <p:pic>
          <p:nvPicPr>
            <p:cNvPr id="1922" name="Google Shape;1922;g1e55ab7aa18_3_118" descr="截圖 2023-07-22 下午5.00.57.png"/>
            <p:cNvPicPr preferRelativeResize="0"/>
            <p:nvPr/>
          </p:nvPicPr>
          <p:blipFill rotWithShape="1">
            <a:blip r:embed="rId3">
              <a:alphaModFix/>
            </a:blip>
            <a:srcRect t="49210"/>
            <a:stretch/>
          </p:blipFill>
          <p:spPr>
            <a:xfrm>
              <a:off x="-159755" y="-1557052"/>
              <a:ext cx="15917102" cy="6440872"/>
            </a:xfrm>
            <a:prstGeom prst="rect">
              <a:avLst/>
            </a:prstGeom>
            <a:noFill/>
            <a:ln>
              <a:noFill/>
            </a:ln>
          </p:spPr>
        </p:pic>
        <p:sp>
          <p:nvSpPr>
            <p:cNvPr id="1923" name="Google Shape;1923;g1e55ab7aa18_3_118"/>
            <p:cNvSpPr/>
            <p:nvPr/>
          </p:nvSpPr>
          <p:spPr>
            <a:xfrm>
              <a:off x="1054784" y="1841168"/>
              <a:ext cx="13032300" cy="2832300"/>
            </a:xfrm>
            <a:prstGeom prst="rect">
              <a:avLst/>
            </a:prstGeom>
            <a:noFill/>
            <a:ln w="889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grpSp>
        <p:nvGrpSpPr>
          <p:cNvPr id="1924" name="Google Shape;1924;g1e55ab7aa18_3_118"/>
          <p:cNvGrpSpPr/>
          <p:nvPr/>
        </p:nvGrpSpPr>
        <p:grpSpPr>
          <a:xfrm>
            <a:off x="171450" y="468189"/>
            <a:ext cx="6617095" cy="708000"/>
            <a:chOff x="171450" y="636516"/>
            <a:chExt cx="6617095" cy="708000"/>
          </a:xfrm>
        </p:grpSpPr>
        <p:sp>
          <p:nvSpPr>
            <p:cNvPr id="1925" name="Google Shape;1925;g1e55ab7aa18_3_11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926" name="Google Shape;1926;g1e55ab7aa18_3_11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927" name="Google Shape;1927;g1e55ab7aa18_3_11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928" name="Google Shape;1928;g1e55ab7aa18_3_118"/>
          <p:cNvGrpSpPr/>
          <p:nvPr/>
        </p:nvGrpSpPr>
        <p:grpSpPr>
          <a:xfrm>
            <a:off x="-247986" y="6515264"/>
            <a:ext cx="12630486" cy="348553"/>
            <a:chOff x="-247986" y="6493492"/>
            <a:chExt cx="12630486" cy="348553"/>
          </a:xfrm>
        </p:grpSpPr>
        <p:sp>
          <p:nvSpPr>
            <p:cNvPr id="1929" name="Google Shape;1929;g1e55ab7aa18_3_118"/>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930" name="Google Shape;1930;g1e55ab7aa18_3_11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931" name="Google Shape;1931;g1e55ab7aa18_3_11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932" name="Google Shape;1932;g1e55ab7aa18_3_11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933" name="Google Shape;1933;g1e55ab7aa18_3_11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934" name="Google Shape;1934;g1e55ab7aa18_3_11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935" name="Google Shape;1935;g1e55ab7aa18_3_11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936" name="Google Shape;1936;g1e55ab7aa18_3_11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pic>
        <p:nvPicPr>
          <p:cNvPr id="1941" name="Google Shape;1941;g1e55ab7aa18_3_132" descr="影像"/>
          <p:cNvPicPr preferRelativeResize="0"/>
          <p:nvPr/>
        </p:nvPicPr>
        <p:blipFill rotWithShape="1">
          <a:blip r:embed="rId3">
            <a:alphaModFix/>
          </a:blip>
          <a:srcRect r="1253" b="4159"/>
          <a:stretch/>
        </p:blipFill>
        <p:spPr>
          <a:xfrm>
            <a:off x="1524640" y="802970"/>
            <a:ext cx="9954934" cy="5534575"/>
          </a:xfrm>
          <a:prstGeom prst="rect">
            <a:avLst/>
          </a:prstGeom>
          <a:noFill/>
          <a:ln>
            <a:noFill/>
          </a:ln>
        </p:spPr>
      </p:pic>
      <p:grpSp>
        <p:nvGrpSpPr>
          <p:cNvPr id="1942" name="Google Shape;1942;g1e55ab7aa18_3_132"/>
          <p:cNvGrpSpPr/>
          <p:nvPr/>
        </p:nvGrpSpPr>
        <p:grpSpPr>
          <a:xfrm>
            <a:off x="171450" y="468189"/>
            <a:ext cx="6617095" cy="708000"/>
            <a:chOff x="171450" y="636516"/>
            <a:chExt cx="6617095" cy="708000"/>
          </a:xfrm>
        </p:grpSpPr>
        <p:sp>
          <p:nvSpPr>
            <p:cNvPr id="1943" name="Google Shape;1943;g1e55ab7aa18_3_132"/>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944" name="Google Shape;1944;g1e55ab7aa18_3_13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945" name="Google Shape;1945;g1e55ab7aa18_3_13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946" name="Google Shape;1946;g1e55ab7aa18_3_132"/>
          <p:cNvGrpSpPr/>
          <p:nvPr/>
        </p:nvGrpSpPr>
        <p:grpSpPr>
          <a:xfrm>
            <a:off x="-247986" y="6515264"/>
            <a:ext cx="12630486" cy="348553"/>
            <a:chOff x="-247986" y="6493492"/>
            <a:chExt cx="12630486" cy="348553"/>
          </a:xfrm>
        </p:grpSpPr>
        <p:sp>
          <p:nvSpPr>
            <p:cNvPr id="1947" name="Google Shape;1947;g1e55ab7aa18_3_132"/>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948" name="Google Shape;1948;g1e55ab7aa18_3_132"/>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949" name="Google Shape;1949;g1e55ab7aa18_3_132"/>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950" name="Google Shape;1950;g1e55ab7aa18_3_132"/>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951" name="Google Shape;1951;g1e55ab7aa18_3_132"/>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952" name="Google Shape;1952;g1e55ab7aa18_3_132"/>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953" name="Google Shape;1953;g1e55ab7aa18_3_132"/>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954" name="Google Shape;1954;g1e55ab7aa18_3_132"/>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pic>
        <p:nvPicPr>
          <p:cNvPr id="1977" name="Google Shape;1977;g1e55ab7aa18_3_148" descr="影像"/>
          <p:cNvPicPr preferRelativeResize="0"/>
          <p:nvPr/>
        </p:nvPicPr>
        <p:blipFill rotWithShape="1">
          <a:blip r:embed="rId3">
            <a:alphaModFix/>
          </a:blip>
          <a:srcRect r="7130" b="6015"/>
          <a:stretch/>
        </p:blipFill>
        <p:spPr>
          <a:xfrm>
            <a:off x="2846698" y="361710"/>
            <a:ext cx="6639397" cy="5887698"/>
          </a:xfrm>
          <a:prstGeom prst="rect">
            <a:avLst/>
          </a:prstGeom>
          <a:noFill/>
          <a:ln>
            <a:noFill/>
          </a:ln>
        </p:spPr>
      </p:pic>
      <p:sp>
        <p:nvSpPr>
          <p:cNvPr id="1978" name="Google Shape;1978;g1e55ab7aa18_3_148"/>
          <p:cNvSpPr/>
          <p:nvPr/>
        </p:nvSpPr>
        <p:spPr>
          <a:xfrm>
            <a:off x="3126361" y="5976257"/>
            <a:ext cx="1108181" cy="346231"/>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979" name="Google Shape;1979;g1e55ab7aa18_3_148"/>
          <p:cNvGrpSpPr/>
          <p:nvPr/>
        </p:nvGrpSpPr>
        <p:grpSpPr>
          <a:xfrm>
            <a:off x="171450" y="468189"/>
            <a:ext cx="6617095" cy="708000"/>
            <a:chOff x="171450" y="636516"/>
            <a:chExt cx="6617095" cy="708000"/>
          </a:xfrm>
        </p:grpSpPr>
        <p:sp>
          <p:nvSpPr>
            <p:cNvPr id="1980" name="Google Shape;1980;g1e55ab7aa18_3_14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1981" name="Google Shape;1981;g1e55ab7aa18_3_14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1982" name="Google Shape;1982;g1e55ab7aa18_3_14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1983" name="Google Shape;1983;g1e55ab7aa18_3_148"/>
          <p:cNvGrpSpPr/>
          <p:nvPr/>
        </p:nvGrpSpPr>
        <p:grpSpPr>
          <a:xfrm>
            <a:off x="-247986" y="6515264"/>
            <a:ext cx="12630486" cy="348553"/>
            <a:chOff x="-247986" y="6493492"/>
            <a:chExt cx="12630486" cy="348553"/>
          </a:xfrm>
        </p:grpSpPr>
        <p:sp>
          <p:nvSpPr>
            <p:cNvPr id="1984" name="Google Shape;1984;g1e55ab7aa18_3_148"/>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1985" name="Google Shape;1985;g1e55ab7aa18_3_14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1986" name="Google Shape;1986;g1e55ab7aa18_3_14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1987" name="Google Shape;1987;g1e55ab7aa18_3_14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1988" name="Google Shape;1988;g1e55ab7aa18_3_14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1989" name="Google Shape;1989;g1e55ab7aa18_3_14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1990" name="Google Shape;1990;g1e55ab7aa18_3_14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1991" name="Google Shape;1991;g1e55ab7aa18_3_14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8"/>
          <p:cNvPicPr preferRelativeResize="0"/>
          <p:nvPr/>
        </p:nvPicPr>
        <p:blipFill rotWithShape="1">
          <a:blip r:embed="rId3">
            <a:alphaModFix/>
          </a:blip>
          <a:srcRect t="34017" b="19383"/>
          <a:stretch/>
        </p:blipFill>
        <p:spPr>
          <a:xfrm>
            <a:off x="1" y="1"/>
            <a:ext cx="12192000" cy="3429000"/>
          </a:xfrm>
          <a:custGeom>
            <a:avLst/>
            <a:gdLst/>
            <a:ahLst/>
            <a:cxnLst/>
            <a:rect l="l" t="t" r="r" b="b"/>
            <a:pathLst>
              <a:path w="11944351" h="5057775" extrusionOk="0">
                <a:moveTo>
                  <a:pt x="0" y="0"/>
                </a:moveTo>
                <a:lnTo>
                  <a:pt x="11944351" y="0"/>
                </a:lnTo>
                <a:lnTo>
                  <a:pt x="6018878" y="5057775"/>
                </a:lnTo>
                <a:lnTo>
                  <a:pt x="0" y="0"/>
                </a:lnTo>
                <a:close/>
              </a:path>
            </a:pathLst>
          </a:custGeom>
          <a:noFill/>
          <a:ln>
            <a:noFill/>
          </a:ln>
        </p:spPr>
      </p:pic>
      <p:grpSp>
        <p:nvGrpSpPr>
          <p:cNvPr id="266" name="Google Shape;266;p8"/>
          <p:cNvGrpSpPr/>
          <p:nvPr/>
        </p:nvGrpSpPr>
        <p:grpSpPr>
          <a:xfrm>
            <a:off x="171450" y="468189"/>
            <a:ext cx="7433117" cy="707886"/>
            <a:chOff x="171450" y="636516"/>
            <a:chExt cx="6616971" cy="707886"/>
          </a:xfrm>
        </p:grpSpPr>
        <p:sp>
          <p:nvSpPr>
            <p:cNvPr id="267" name="Google Shape;267;p8"/>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專題介紹</a:t>
              </a:r>
              <a:endParaRPr sz="4000" b="1" i="0" u="none" strike="noStrike" cap="none">
                <a:solidFill>
                  <a:srgbClr val="262626"/>
                </a:solidFill>
                <a:latin typeface="Arial"/>
                <a:ea typeface="Arial"/>
                <a:cs typeface="Arial"/>
                <a:sym typeface="Arial"/>
              </a:endParaRPr>
            </a:p>
          </p:txBody>
        </p:sp>
        <p:sp>
          <p:nvSpPr>
            <p:cNvPr id="268" name="Google Shape;268;p8"/>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70" name="Google Shape;270;p8"/>
          <p:cNvPicPr preferRelativeResize="0"/>
          <p:nvPr/>
        </p:nvPicPr>
        <p:blipFill rotWithShape="1">
          <a:blip r:embed="rId4">
            <a:alphaModFix/>
          </a:blip>
          <a:srcRect/>
          <a:stretch/>
        </p:blipFill>
        <p:spPr>
          <a:xfrm>
            <a:off x="1207243" y="653181"/>
            <a:ext cx="9777514" cy="5524669"/>
          </a:xfrm>
          <a:prstGeom prst="rect">
            <a:avLst/>
          </a:prstGeom>
          <a:noFill/>
          <a:ln>
            <a:noFill/>
          </a:ln>
        </p:spPr>
      </p:pic>
      <p:sp>
        <p:nvSpPr>
          <p:cNvPr id="271" name="Google Shape;271;p8"/>
          <p:cNvSpPr txBox="1"/>
          <p:nvPr/>
        </p:nvSpPr>
        <p:spPr>
          <a:xfrm>
            <a:off x="5127749" y="5819343"/>
            <a:ext cx="26040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全球航班數量</a:t>
            </a:r>
            <a:endParaRPr sz="1400" b="0" i="0" u="none" strike="noStrike" cap="none">
              <a:solidFill>
                <a:srgbClr val="000000"/>
              </a:solidFill>
              <a:latin typeface="Arial"/>
              <a:ea typeface="Arial"/>
              <a:cs typeface="Arial"/>
              <a:sym typeface="Arial"/>
            </a:endParaRPr>
          </a:p>
        </p:txBody>
      </p:sp>
      <p:pic>
        <p:nvPicPr>
          <p:cNvPr id="272" name="Google Shape;272;p8"/>
          <p:cNvPicPr preferRelativeResize="0"/>
          <p:nvPr/>
        </p:nvPicPr>
        <p:blipFill rotWithShape="1">
          <a:blip r:embed="rId5">
            <a:alphaModFix/>
          </a:blip>
          <a:srcRect t="5562"/>
          <a:stretch/>
        </p:blipFill>
        <p:spPr>
          <a:xfrm>
            <a:off x="2674545" y="1381034"/>
            <a:ext cx="6718357" cy="3642735"/>
          </a:xfrm>
          <a:prstGeom prst="rect">
            <a:avLst/>
          </a:prstGeom>
          <a:noFill/>
          <a:ln>
            <a:noFill/>
          </a:ln>
        </p:spPr>
      </p:pic>
      <p:sp>
        <p:nvSpPr>
          <p:cNvPr id="273" name="Google Shape;273;p8"/>
          <p:cNvSpPr/>
          <p:nvPr/>
        </p:nvSpPr>
        <p:spPr>
          <a:xfrm>
            <a:off x="4683760" y="2759165"/>
            <a:ext cx="406400" cy="170688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74" name="Google Shape;274;p8"/>
          <p:cNvGrpSpPr/>
          <p:nvPr/>
        </p:nvGrpSpPr>
        <p:grpSpPr>
          <a:xfrm>
            <a:off x="-247986" y="6515264"/>
            <a:ext cx="12630486" cy="348553"/>
            <a:chOff x="-247986" y="6493492"/>
            <a:chExt cx="12630486" cy="348553"/>
          </a:xfrm>
        </p:grpSpPr>
        <p:sp>
          <p:nvSpPr>
            <p:cNvPr id="275" name="Google Shape;275;p8"/>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276" name="Google Shape;276;p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77" name="Google Shape;277;p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78" name="Google Shape;278;p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79" name="Google Shape;279;p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80" name="Google Shape;280;p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81" name="Google Shape;281;p8"/>
            <p:cNvSpPr/>
            <p:nvPr/>
          </p:nvSpPr>
          <p:spPr>
            <a:xfrm>
              <a:off x="-247986"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專題介紹</a:t>
              </a:r>
              <a:endParaRPr/>
            </a:p>
          </p:txBody>
        </p:sp>
        <p:sp>
          <p:nvSpPr>
            <p:cNvPr id="282" name="Google Shape;282;p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pic>
        <p:nvPicPr>
          <p:cNvPr id="1996" name="Google Shape;1996;g1e55ab7aa18_3_157" descr="影像"/>
          <p:cNvPicPr preferRelativeResize="0"/>
          <p:nvPr/>
        </p:nvPicPr>
        <p:blipFill rotWithShape="1">
          <a:blip r:embed="rId3">
            <a:alphaModFix/>
          </a:blip>
          <a:srcRect r="6357" b="6923"/>
          <a:stretch/>
        </p:blipFill>
        <p:spPr>
          <a:xfrm>
            <a:off x="2522479" y="617142"/>
            <a:ext cx="7287835" cy="5620014"/>
          </a:xfrm>
          <a:prstGeom prst="rect">
            <a:avLst/>
          </a:prstGeom>
          <a:noFill/>
          <a:ln>
            <a:noFill/>
          </a:ln>
        </p:spPr>
      </p:pic>
      <p:sp>
        <p:nvSpPr>
          <p:cNvPr id="1997" name="Google Shape;1997;g1e55ab7aa18_3_157"/>
          <p:cNvSpPr/>
          <p:nvPr/>
        </p:nvSpPr>
        <p:spPr>
          <a:xfrm>
            <a:off x="2985895" y="5930861"/>
            <a:ext cx="577200" cy="3903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1998" name="Google Shape;1998;g1e55ab7aa18_3_157"/>
          <p:cNvGrpSpPr/>
          <p:nvPr/>
        </p:nvGrpSpPr>
        <p:grpSpPr>
          <a:xfrm>
            <a:off x="171450" y="468189"/>
            <a:ext cx="6617095" cy="708000"/>
            <a:chOff x="171450" y="636516"/>
            <a:chExt cx="6617095" cy="708000"/>
          </a:xfrm>
        </p:grpSpPr>
        <p:sp>
          <p:nvSpPr>
            <p:cNvPr id="1999" name="Google Shape;1999;g1e55ab7aa18_3_15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000" name="Google Shape;2000;g1e55ab7aa18_3_15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001" name="Google Shape;2001;g1e55ab7aa18_3_15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002" name="Google Shape;2002;g1e55ab7aa18_3_157"/>
          <p:cNvGrpSpPr/>
          <p:nvPr/>
        </p:nvGrpSpPr>
        <p:grpSpPr>
          <a:xfrm>
            <a:off x="-247986" y="6515264"/>
            <a:ext cx="12630486" cy="348553"/>
            <a:chOff x="-247986" y="6493492"/>
            <a:chExt cx="12630486" cy="348553"/>
          </a:xfrm>
        </p:grpSpPr>
        <p:sp>
          <p:nvSpPr>
            <p:cNvPr id="2003" name="Google Shape;2003;g1e55ab7aa18_3_157"/>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004" name="Google Shape;2004;g1e55ab7aa18_3_15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005" name="Google Shape;2005;g1e55ab7aa18_3_15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006" name="Google Shape;2006;g1e55ab7aa18_3_15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007" name="Google Shape;2007;g1e55ab7aa18_3_15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008" name="Google Shape;2008;g1e55ab7aa18_3_15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009" name="Google Shape;2009;g1e55ab7aa18_3_15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010" name="Google Shape;2010;g1e55ab7aa18_3_15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pic>
        <p:nvPicPr>
          <p:cNvPr id="2015" name="Google Shape;2015;g1e55ab7aa18_3_166" descr="影像"/>
          <p:cNvPicPr preferRelativeResize="0"/>
          <p:nvPr/>
        </p:nvPicPr>
        <p:blipFill rotWithShape="1">
          <a:blip r:embed="rId3">
            <a:alphaModFix/>
          </a:blip>
          <a:srcRect r="5784" b="5633"/>
          <a:stretch/>
        </p:blipFill>
        <p:spPr>
          <a:xfrm>
            <a:off x="2803387" y="549849"/>
            <a:ext cx="6585226" cy="5889879"/>
          </a:xfrm>
          <a:prstGeom prst="rect">
            <a:avLst/>
          </a:prstGeom>
          <a:noFill/>
          <a:ln>
            <a:noFill/>
          </a:ln>
        </p:spPr>
      </p:pic>
      <p:sp>
        <p:nvSpPr>
          <p:cNvPr id="2016" name="Google Shape;2016;g1e55ab7aa18_3_166"/>
          <p:cNvSpPr/>
          <p:nvPr/>
        </p:nvSpPr>
        <p:spPr>
          <a:xfrm>
            <a:off x="3161710" y="6124232"/>
            <a:ext cx="1630800" cy="346231"/>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017" name="Google Shape;2017;g1e55ab7aa18_3_166"/>
          <p:cNvGrpSpPr/>
          <p:nvPr/>
        </p:nvGrpSpPr>
        <p:grpSpPr>
          <a:xfrm>
            <a:off x="171450" y="468189"/>
            <a:ext cx="6617095" cy="708000"/>
            <a:chOff x="171450" y="636516"/>
            <a:chExt cx="6617095" cy="708000"/>
          </a:xfrm>
        </p:grpSpPr>
        <p:sp>
          <p:nvSpPr>
            <p:cNvPr id="2018" name="Google Shape;2018;g1e55ab7aa18_3_16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019" name="Google Shape;2019;g1e55ab7aa18_3_16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020" name="Google Shape;2020;g1e55ab7aa18_3_16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021" name="Google Shape;2021;g1e55ab7aa18_3_166"/>
          <p:cNvGrpSpPr/>
          <p:nvPr/>
        </p:nvGrpSpPr>
        <p:grpSpPr>
          <a:xfrm>
            <a:off x="-247986" y="6515264"/>
            <a:ext cx="12630486" cy="348553"/>
            <a:chOff x="-247986" y="6493492"/>
            <a:chExt cx="12630486" cy="348553"/>
          </a:xfrm>
        </p:grpSpPr>
        <p:sp>
          <p:nvSpPr>
            <p:cNvPr id="2022" name="Google Shape;2022;g1e55ab7aa18_3_166"/>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023" name="Google Shape;2023;g1e55ab7aa18_3_16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024" name="Google Shape;2024;g1e55ab7aa18_3_16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025" name="Google Shape;2025;g1e55ab7aa18_3_16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026" name="Google Shape;2026;g1e55ab7aa18_3_16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027" name="Google Shape;2027;g1e55ab7aa18_3_16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028" name="Google Shape;2028;g1e55ab7aa18_3_16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029" name="Google Shape;2029;g1e55ab7aa18_3_16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2034" name="Google Shape;2034;g1e55ab7aa18_3_175" descr="影像"/>
          <p:cNvPicPr preferRelativeResize="0"/>
          <p:nvPr/>
        </p:nvPicPr>
        <p:blipFill rotWithShape="1">
          <a:blip r:embed="rId3">
            <a:alphaModFix/>
          </a:blip>
          <a:srcRect r="1601" b="6585"/>
          <a:stretch/>
        </p:blipFill>
        <p:spPr>
          <a:xfrm>
            <a:off x="2689681" y="226886"/>
            <a:ext cx="7199899" cy="6162925"/>
          </a:xfrm>
          <a:prstGeom prst="rect">
            <a:avLst/>
          </a:prstGeom>
          <a:noFill/>
          <a:ln>
            <a:noFill/>
          </a:ln>
        </p:spPr>
      </p:pic>
      <p:grpSp>
        <p:nvGrpSpPr>
          <p:cNvPr id="2035" name="Google Shape;2035;g1e55ab7aa18_3_175"/>
          <p:cNvGrpSpPr/>
          <p:nvPr/>
        </p:nvGrpSpPr>
        <p:grpSpPr>
          <a:xfrm>
            <a:off x="171450" y="468189"/>
            <a:ext cx="6617095" cy="708000"/>
            <a:chOff x="171450" y="636516"/>
            <a:chExt cx="6617095" cy="708000"/>
          </a:xfrm>
        </p:grpSpPr>
        <p:sp>
          <p:nvSpPr>
            <p:cNvPr id="2036" name="Google Shape;2036;g1e55ab7aa18_3_17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037" name="Google Shape;2037;g1e55ab7aa18_3_17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038" name="Google Shape;2038;g1e55ab7aa18_3_17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039" name="Google Shape;2039;g1e55ab7aa18_3_175"/>
          <p:cNvGrpSpPr/>
          <p:nvPr/>
        </p:nvGrpSpPr>
        <p:grpSpPr>
          <a:xfrm>
            <a:off x="-247986" y="6515264"/>
            <a:ext cx="12630486" cy="348553"/>
            <a:chOff x="-247986" y="6493492"/>
            <a:chExt cx="12630486" cy="348553"/>
          </a:xfrm>
        </p:grpSpPr>
        <p:sp>
          <p:nvSpPr>
            <p:cNvPr id="2040" name="Google Shape;2040;g1e55ab7aa18_3_175"/>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041" name="Google Shape;2041;g1e55ab7aa18_3_17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042" name="Google Shape;2042;g1e55ab7aa18_3_17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043" name="Google Shape;2043;g1e55ab7aa18_3_17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044" name="Google Shape;2044;g1e55ab7aa18_3_17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045" name="Google Shape;2045;g1e55ab7aa18_3_175"/>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046" name="Google Shape;2046;g1e55ab7aa18_3_17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047" name="Google Shape;2047;g1e55ab7aa18_3_17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pic>
        <p:nvPicPr>
          <p:cNvPr id="2052" name="Google Shape;2052;g1e55ab7aa18_3_195" descr="影像"/>
          <p:cNvPicPr preferRelativeResize="0"/>
          <p:nvPr/>
        </p:nvPicPr>
        <p:blipFill rotWithShape="1">
          <a:blip r:embed="rId3">
            <a:alphaModFix/>
          </a:blip>
          <a:srcRect t="7541" r="8991" b="5773"/>
          <a:stretch/>
        </p:blipFill>
        <p:spPr>
          <a:xfrm>
            <a:off x="5597651" y="691136"/>
            <a:ext cx="4707672" cy="5707457"/>
          </a:xfrm>
          <a:prstGeom prst="rect">
            <a:avLst/>
          </a:prstGeom>
          <a:noFill/>
          <a:ln>
            <a:noFill/>
          </a:ln>
        </p:spPr>
      </p:pic>
      <p:pic>
        <p:nvPicPr>
          <p:cNvPr id="2053" name="Google Shape;2053;g1e55ab7aa18_3_195" descr="影像"/>
          <p:cNvPicPr preferRelativeResize="0"/>
          <p:nvPr/>
        </p:nvPicPr>
        <p:blipFill rotWithShape="1">
          <a:blip r:embed="rId4">
            <a:alphaModFix amt="21810"/>
          </a:blip>
          <a:srcRect/>
          <a:stretch/>
        </p:blipFill>
        <p:spPr>
          <a:xfrm>
            <a:off x="1064059" y="3136604"/>
            <a:ext cx="3543301" cy="3549651"/>
          </a:xfrm>
          <a:prstGeom prst="rect">
            <a:avLst/>
          </a:prstGeom>
          <a:noFill/>
          <a:ln>
            <a:noFill/>
          </a:ln>
        </p:spPr>
      </p:pic>
      <p:pic>
        <p:nvPicPr>
          <p:cNvPr id="2054" name="Google Shape;2054;g1e55ab7aa18_3_195" descr="影像"/>
          <p:cNvPicPr preferRelativeResize="0"/>
          <p:nvPr/>
        </p:nvPicPr>
        <p:blipFill rotWithShape="1">
          <a:blip r:embed="rId4">
            <a:alphaModFix/>
          </a:blip>
          <a:srcRect l="23141" t="11636" r="11413" b="50086"/>
          <a:stretch/>
        </p:blipFill>
        <p:spPr>
          <a:xfrm>
            <a:off x="1886677" y="3544865"/>
            <a:ext cx="2318976" cy="1358626"/>
          </a:xfrm>
          <a:custGeom>
            <a:avLst/>
            <a:gdLst/>
            <a:ahLst/>
            <a:cxnLst/>
            <a:rect l="l" t="t" r="r" b="b"/>
            <a:pathLst>
              <a:path w="21600" h="21539" extrusionOk="0">
                <a:moveTo>
                  <a:pt x="8613" y="5"/>
                </a:moveTo>
                <a:cubicBezTo>
                  <a:pt x="6321" y="90"/>
                  <a:pt x="4055" y="1225"/>
                  <a:pt x="2059" y="3377"/>
                </a:cubicBezTo>
                <a:cubicBezTo>
                  <a:pt x="1373" y="4117"/>
                  <a:pt x="769" y="4905"/>
                  <a:pt x="307" y="5664"/>
                </a:cubicBezTo>
                <a:lnTo>
                  <a:pt x="0" y="6168"/>
                </a:lnTo>
                <a:lnTo>
                  <a:pt x="614" y="7266"/>
                </a:lnTo>
                <a:lnTo>
                  <a:pt x="1225" y="8364"/>
                </a:lnTo>
                <a:lnTo>
                  <a:pt x="1085" y="8886"/>
                </a:lnTo>
                <a:cubicBezTo>
                  <a:pt x="1008" y="9173"/>
                  <a:pt x="860" y="9582"/>
                  <a:pt x="756" y="9795"/>
                </a:cubicBezTo>
                <a:lnTo>
                  <a:pt x="658" y="9996"/>
                </a:lnTo>
                <a:lnTo>
                  <a:pt x="1630" y="11680"/>
                </a:lnTo>
                <a:lnTo>
                  <a:pt x="1651" y="11651"/>
                </a:lnTo>
                <a:cubicBezTo>
                  <a:pt x="1769" y="11488"/>
                  <a:pt x="1845" y="11465"/>
                  <a:pt x="2085" y="11519"/>
                </a:cubicBezTo>
                <a:cubicBezTo>
                  <a:pt x="2617" y="11639"/>
                  <a:pt x="2889" y="12048"/>
                  <a:pt x="2980" y="12866"/>
                </a:cubicBezTo>
                <a:cubicBezTo>
                  <a:pt x="3045" y="13462"/>
                  <a:pt x="3179" y="13796"/>
                  <a:pt x="3719" y="14706"/>
                </a:cubicBezTo>
                <a:cubicBezTo>
                  <a:pt x="4347" y="15764"/>
                  <a:pt x="4593" y="15956"/>
                  <a:pt x="5183" y="15867"/>
                </a:cubicBezTo>
                <a:lnTo>
                  <a:pt x="5582" y="15807"/>
                </a:lnTo>
                <a:lnTo>
                  <a:pt x="7242" y="18673"/>
                </a:lnTo>
                <a:lnTo>
                  <a:pt x="8904" y="21539"/>
                </a:lnTo>
                <a:lnTo>
                  <a:pt x="21600" y="21539"/>
                </a:lnTo>
                <a:lnTo>
                  <a:pt x="21561" y="20356"/>
                </a:lnTo>
                <a:cubicBezTo>
                  <a:pt x="21297" y="12193"/>
                  <a:pt x="18292" y="4892"/>
                  <a:pt x="13892" y="1729"/>
                </a:cubicBezTo>
                <a:cubicBezTo>
                  <a:pt x="12194" y="508"/>
                  <a:pt x="10396" y="-61"/>
                  <a:pt x="8613" y="5"/>
                </a:cubicBezTo>
                <a:close/>
              </a:path>
            </a:pathLst>
          </a:custGeom>
          <a:noFill/>
          <a:ln>
            <a:noFill/>
          </a:ln>
        </p:spPr>
      </p:pic>
      <p:pic>
        <p:nvPicPr>
          <p:cNvPr id="2055" name="Google Shape;2055;g1e55ab7aa18_3_195" descr="影像"/>
          <p:cNvPicPr preferRelativeResize="0"/>
          <p:nvPr/>
        </p:nvPicPr>
        <p:blipFill rotWithShape="1">
          <a:blip r:embed="rId4">
            <a:alphaModFix/>
          </a:blip>
          <a:srcRect/>
          <a:stretch/>
        </p:blipFill>
        <p:spPr>
          <a:xfrm>
            <a:off x="1064059" y="3136604"/>
            <a:ext cx="3543301" cy="3549651"/>
          </a:xfrm>
          <a:prstGeom prst="rect">
            <a:avLst/>
          </a:prstGeom>
          <a:noFill/>
          <a:ln>
            <a:noFill/>
          </a:ln>
        </p:spPr>
      </p:pic>
      <p:sp>
        <p:nvSpPr>
          <p:cNvPr id="2056" name="Google Shape;2056;g1e55ab7aa18_3_195"/>
          <p:cNvSpPr txBox="1"/>
          <p:nvPr/>
        </p:nvSpPr>
        <p:spPr>
          <a:xfrm>
            <a:off x="3057518" y="3179518"/>
            <a:ext cx="919500" cy="349147"/>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1700"/>
              <a:buFont typeface="Arial"/>
              <a:buNone/>
            </a:pPr>
            <a:r>
              <a:rPr lang="zh-TW" sz="2000" b="0" i="0" u="none" strike="noStrike" cap="none">
                <a:solidFill>
                  <a:srgbClr val="000000"/>
                </a:solidFill>
                <a:latin typeface="Arial"/>
                <a:ea typeface="Arial"/>
                <a:cs typeface="Arial"/>
                <a:sym typeface="Arial"/>
              </a:rPr>
              <a:t>37.4%</a:t>
            </a:r>
            <a:endParaRPr sz="900" b="0" i="0" u="none" strike="noStrike" cap="none">
              <a:solidFill>
                <a:srgbClr val="000000"/>
              </a:solidFill>
              <a:latin typeface="Arial"/>
              <a:ea typeface="Arial"/>
              <a:cs typeface="Arial"/>
              <a:sym typeface="Arial"/>
            </a:endParaRPr>
          </a:p>
        </p:txBody>
      </p:sp>
      <p:sp>
        <p:nvSpPr>
          <p:cNvPr id="2057" name="Google Shape;2057;g1e55ab7aa18_3_195"/>
          <p:cNvSpPr txBox="1"/>
          <p:nvPr/>
        </p:nvSpPr>
        <p:spPr>
          <a:xfrm>
            <a:off x="1707812" y="5127292"/>
            <a:ext cx="919500" cy="349147"/>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1700"/>
              <a:buFont typeface="Arial"/>
              <a:buNone/>
            </a:pPr>
            <a:r>
              <a:rPr lang="zh-TW" sz="2000" b="0" i="0" u="none" strike="noStrike" cap="none">
                <a:solidFill>
                  <a:srgbClr val="F2F2F2"/>
                </a:solidFill>
                <a:latin typeface="Arial"/>
                <a:ea typeface="Arial"/>
                <a:cs typeface="Arial"/>
                <a:sym typeface="Arial"/>
              </a:rPr>
              <a:t>62.6%</a:t>
            </a:r>
            <a:endParaRPr sz="900" b="0" i="0" u="none" strike="noStrike" cap="none">
              <a:solidFill>
                <a:srgbClr val="F2F2F2"/>
              </a:solidFill>
              <a:latin typeface="Arial"/>
              <a:ea typeface="Arial"/>
              <a:cs typeface="Arial"/>
              <a:sym typeface="Arial"/>
            </a:endParaRPr>
          </a:p>
        </p:txBody>
      </p:sp>
      <p:sp>
        <p:nvSpPr>
          <p:cNvPr id="2058" name="Google Shape;2058;g1e55ab7aa18_3_195"/>
          <p:cNvSpPr txBox="1"/>
          <p:nvPr/>
        </p:nvSpPr>
        <p:spPr>
          <a:xfrm>
            <a:off x="568756" y="1645526"/>
            <a:ext cx="4954800" cy="404700"/>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疫情前</a:t>
            </a:r>
            <a:r>
              <a:rPr lang="zh-TW" sz="2400" b="0" i="0" u="none" strike="noStrike" cap="none">
                <a:solidFill>
                  <a:srgbClr val="000000"/>
                </a:solidFill>
                <a:latin typeface="Arial"/>
                <a:ea typeface="Arial"/>
                <a:cs typeface="Arial"/>
                <a:sym typeface="Arial"/>
              </a:rPr>
              <a:t>，來台旅客人數前五多的國家</a:t>
            </a:r>
            <a:endParaRPr sz="700" b="0" i="0" u="none" strike="noStrike" cap="none">
              <a:solidFill>
                <a:srgbClr val="000000"/>
              </a:solidFill>
              <a:latin typeface="Arial"/>
              <a:ea typeface="Arial"/>
              <a:cs typeface="Arial"/>
              <a:sym typeface="Arial"/>
            </a:endParaRPr>
          </a:p>
        </p:txBody>
      </p:sp>
      <p:grpSp>
        <p:nvGrpSpPr>
          <p:cNvPr id="2059" name="Google Shape;2059;g1e55ab7aa18_3_195"/>
          <p:cNvGrpSpPr/>
          <p:nvPr/>
        </p:nvGrpSpPr>
        <p:grpSpPr>
          <a:xfrm>
            <a:off x="171450" y="468189"/>
            <a:ext cx="6617095" cy="708000"/>
            <a:chOff x="171450" y="636516"/>
            <a:chExt cx="6617095" cy="708000"/>
          </a:xfrm>
        </p:grpSpPr>
        <p:sp>
          <p:nvSpPr>
            <p:cNvPr id="2060" name="Google Shape;2060;g1e55ab7aa18_3_19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061" name="Google Shape;2061;g1e55ab7aa18_3_19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062" name="Google Shape;2062;g1e55ab7aa18_3_19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063" name="Google Shape;2063;g1e55ab7aa18_3_195"/>
          <p:cNvGrpSpPr/>
          <p:nvPr/>
        </p:nvGrpSpPr>
        <p:grpSpPr>
          <a:xfrm>
            <a:off x="-247986" y="6515264"/>
            <a:ext cx="12630486" cy="348553"/>
            <a:chOff x="-247986" y="6493492"/>
            <a:chExt cx="12630486" cy="348553"/>
          </a:xfrm>
        </p:grpSpPr>
        <p:sp>
          <p:nvSpPr>
            <p:cNvPr id="2064" name="Google Shape;2064;g1e55ab7aa18_3_195"/>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065" name="Google Shape;2065;g1e55ab7aa18_3_19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066" name="Google Shape;2066;g1e55ab7aa18_3_19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067" name="Google Shape;2067;g1e55ab7aa18_3_19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068" name="Google Shape;2068;g1e55ab7aa18_3_19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069" name="Google Shape;2069;g1e55ab7aa18_3_195"/>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070" name="Google Shape;2070;g1e55ab7aa18_3_19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071" name="Google Shape;2071;g1e55ab7aa18_3_19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05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05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pic>
        <p:nvPicPr>
          <p:cNvPr id="2076" name="Google Shape;2076;g1e55ab7aa18_3_209" descr="影像"/>
          <p:cNvPicPr preferRelativeResize="0"/>
          <p:nvPr/>
        </p:nvPicPr>
        <p:blipFill rotWithShape="1">
          <a:blip r:embed="rId3">
            <a:alphaModFix/>
          </a:blip>
          <a:srcRect t="8623" r="9049" b="5641"/>
          <a:stretch/>
        </p:blipFill>
        <p:spPr>
          <a:xfrm>
            <a:off x="5622068" y="688207"/>
            <a:ext cx="4922500" cy="5701604"/>
          </a:xfrm>
          <a:prstGeom prst="rect">
            <a:avLst/>
          </a:prstGeom>
          <a:noFill/>
          <a:ln>
            <a:noFill/>
          </a:ln>
        </p:spPr>
      </p:pic>
      <p:pic>
        <p:nvPicPr>
          <p:cNvPr id="2077" name="Google Shape;2077;g1e55ab7aa18_3_209" descr="影像"/>
          <p:cNvPicPr preferRelativeResize="0"/>
          <p:nvPr/>
        </p:nvPicPr>
        <p:blipFill rotWithShape="1">
          <a:blip r:embed="rId4">
            <a:alphaModFix amt="22420"/>
          </a:blip>
          <a:srcRect/>
          <a:stretch/>
        </p:blipFill>
        <p:spPr>
          <a:xfrm>
            <a:off x="1200421" y="3138114"/>
            <a:ext cx="3543301" cy="3549651"/>
          </a:xfrm>
          <a:prstGeom prst="rect">
            <a:avLst/>
          </a:prstGeom>
          <a:noFill/>
          <a:ln>
            <a:noFill/>
          </a:ln>
        </p:spPr>
      </p:pic>
      <p:pic>
        <p:nvPicPr>
          <p:cNvPr id="2078" name="Google Shape;2078;g1e55ab7aa18_3_209" descr="影像"/>
          <p:cNvPicPr preferRelativeResize="0"/>
          <p:nvPr/>
        </p:nvPicPr>
        <p:blipFill rotWithShape="1">
          <a:blip r:embed="rId4">
            <a:alphaModFix/>
          </a:blip>
          <a:srcRect l="49238" b="48299"/>
          <a:stretch/>
        </p:blipFill>
        <p:spPr>
          <a:xfrm>
            <a:off x="2945138" y="3138114"/>
            <a:ext cx="1798585" cy="1835200"/>
          </a:xfrm>
          <a:prstGeom prst="rect">
            <a:avLst/>
          </a:prstGeom>
          <a:noFill/>
          <a:ln>
            <a:noFill/>
          </a:ln>
        </p:spPr>
      </p:pic>
      <p:pic>
        <p:nvPicPr>
          <p:cNvPr id="2079" name="Google Shape;2079;g1e55ab7aa18_3_209" descr="影像"/>
          <p:cNvPicPr preferRelativeResize="0"/>
          <p:nvPr/>
        </p:nvPicPr>
        <p:blipFill rotWithShape="1">
          <a:blip r:embed="rId4">
            <a:alphaModFix/>
          </a:blip>
          <a:srcRect/>
          <a:stretch/>
        </p:blipFill>
        <p:spPr>
          <a:xfrm>
            <a:off x="1200421" y="3138114"/>
            <a:ext cx="3543301" cy="3549651"/>
          </a:xfrm>
          <a:prstGeom prst="rect">
            <a:avLst/>
          </a:prstGeom>
          <a:noFill/>
          <a:ln>
            <a:noFill/>
          </a:ln>
        </p:spPr>
      </p:pic>
      <p:sp>
        <p:nvSpPr>
          <p:cNvPr id="2080" name="Google Shape;2080;g1e55ab7aa18_3_209"/>
          <p:cNvSpPr txBox="1"/>
          <p:nvPr/>
        </p:nvSpPr>
        <p:spPr>
          <a:xfrm>
            <a:off x="3057518" y="3143839"/>
            <a:ext cx="919500" cy="349147"/>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1700"/>
              <a:buFont typeface="Arial"/>
              <a:buNone/>
            </a:pPr>
            <a:r>
              <a:rPr lang="zh-TW" sz="2000" b="0" i="0" u="none" strike="noStrike" cap="none">
                <a:solidFill>
                  <a:srgbClr val="000000"/>
                </a:solidFill>
                <a:latin typeface="Arial"/>
                <a:ea typeface="Arial"/>
                <a:cs typeface="Arial"/>
                <a:sym typeface="Arial"/>
              </a:rPr>
              <a:t>24.6%</a:t>
            </a:r>
            <a:endParaRPr sz="900" b="0" i="0" u="none" strike="noStrike" cap="none">
              <a:solidFill>
                <a:srgbClr val="000000"/>
              </a:solidFill>
              <a:latin typeface="Arial"/>
              <a:ea typeface="Arial"/>
              <a:cs typeface="Arial"/>
              <a:sym typeface="Arial"/>
            </a:endParaRPr>
          </a:p>
        </p:txBody>
      </p:sp>
      <p:sp>
        <p:nvSpPr>
          <p:cNvPr id="2081" name="Google Shape;2081;g1e55ab7aa18_3_209"/>
          <p:cNvSpPr txBox="1"/>
          <p:nvPr/>
        </p:nvSpPr>
        <p:spPr>
          <a:xfrm>
            <a:off x="1707812" y="5116406"/>
            <a:ext cx="919500" cy="349147"/>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1700"/>
              <a:buFont typeface="Arial"/>
              <a:buNone/>
            </a:pPr>
            <a:r>
              <a:rPr lang="zh-TW" sz="2000" b="0" i="0" u="none" strike="noStrike" cap="none">
                <a:solidFill>
                  <a:srgbClr val="F2F2F2"/>
                </a:solidFill>
                <a:latin typeface="Arial"/>
                <a:ea typeface="Arial"/>
                <a:cs typeface="Arial"/>
                <a:sym typeface="Arial"/>
              </a:rPr>
              <a:t>75.4%</a:t>
            </a:r>
            <a:endParaRPr sz="900" b="0" i="0" u="none" strike="noStrike" cap="none">
              <a:solidFill>
                <a:srgbClr val="F2F2F2"/>
              </a:solidFill>
              <a:latin typeface="Arial"/>
              <a:ea typeface="Arial"/>
              <a:cs typeface="Arial"/>
              <a:sym typeface="Arial"/>
            </a:endParaRPr>
          </a:p>
        </p:txBody>
      </p:sp>
      <p:sp>
        <p:nvSpPr>
          <p:cNvPr id="2082" name="Google Shape;2082;g1e55ab7aa18_3_209"/>
          <p:cNvSpPr txBox="1"/>
          <p:nvPr/>
        </p:nvSpPr>
        <p:spPr>
          <a:xfrm>
            <a:off x="638706" y="1580175"/>
            <a:ext cx="4954800" cy="404700"/>
          </a:xfrm>
          <a:prstGeom prst="rect">
            <a:avLst/>
          </a:prstGeom>
          <a:noFill/>
          <a:ln>
            <a:noFill/>
          </a:ln>
        </p:spPr>
        <p:txBody>
          <a:bodyPr spcFirstLastPara="1" wrap="square" lIns="35725" tIns="35725" rIns="35725" bIns="35725" anchor="ctr"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疫情後</a:t>
            </a:r>
            <a:r>
              <a:rPr lang="zh-TW" sz="2400" b="0" i="0" u="none" strike="noStrike" cap="none">
                <a:solidFill>
                  <a:srgbClr val="000000"/>
                </a:solidFill>
                <a:latin typeface="Arial"/>
                <a:ea typeface="Arial"/>
                <a:cs typeface="Arial"/>
                <a:sym typeface="Arial"/>
              </a:rPr>
              <a:t>，來台旅客人數前五多的國家</a:t>
            </a:r>
            <a:endParaRPr sz="700" b="0" i="0" u="none" strike="noStrike" cap="none">
              <a:solidFill>
                <a:srgbClr val="000000"/>
              </a:solidFill>
              <a:latin typeface="Arial"/>
              <a:ea typeface="Arial"/>
              <a:cs typeface="Arial"/>
              <a:sym typeface="Arial"/>
            </a:endParaRPr>
          </a:p>
        </p:txBody>
      </p:sp>
      <p:grpSp>
        <p:nvGrpSpPr>
          <p:cNvPr id="2083" name="Google Shape;2083;g1e55ab7aa18_3_209"/>
          <p:cNvGrpSpPr/>
          <p:nvPr/>
        </p:nvGrpSpPr>
        <p:grpSpPr>
          <a:xfrm>
            <a:off x="171450" y="468189"/>
            <a:ext cx="6617095" cy="708000"/>
            <a:chOff x="171450" y="636516"/>
            <a:chExt cx="6617095" cy="708000"/>
          </a:xfrm>
        </p:grpSpPr>
        <p:sp>
          <p:nvSpPr>
            <p:cNvPr id="2084" name="Google Shape;2084;g1e55ab7aa18_3_209"/>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085" name="Google Shape;2085;g1e55ab7aa18_3_20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086" name="Google Shape;2086;g1e55ab7aa18_3_20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087" name="Google Shape;2087;g1e55ab7aa18_3_209"/>
          <p:cNvGrpSpPr/>
          <p:nvPr/>
        </p:nvGrpSpPr>
        <p:grpSpPr>
          <a:xfrm>
            <a:off x="-247986" y="6515264"/>
            <a:ext cx="12630486" cy="348553"/>
            <a:chOff x="-247986" y="6493492"/>
            <a:chExt cx="12630486" cy="348553"/>
          </a:xfrm>
        </p:grpSpPr>
        <p:sp>
          <p:nvSpPr>
            <p:cNvPr id="2088" name="Google Shape;2088;g1e55ab7aa18_3_209"/>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089" name="Google Shape;2089;g1e55ab7aa18_3_20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090" name="Google Shape;2090;g1e55ab7aa18_3_20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091" name="Google Shape;2091;g1e55ab7aa18_3_20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092" name="Google Shape;2092;g1e55ab7aa18_3_20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093" name="Google Shape;2093;g1e55ab7aa18_3_20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094" name="Google Shape;2094;g1e55ab7aa18_3_20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095" name="Google Shape;2095;g1e55ab7aa18_3_20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07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7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1"/>
                                          </p:stCondLst>
                                        </p:cTn>
                                        <p:tgtEl>
                                          <p:spTgt spid="20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grpSp>
        <p:nvGrpSpPr>
          <p:cNvPr id="2100" name="Google Shape;2100;g1e55ab7aa18_3_223"/>
          <p:cNvGrpSpPr/>
          <p:nvPr/>
        </p:nvGrpSpPr>
        <p:grpSpPr>
          <a:xfrm>
            <a:off x="2166798" y="548199"/>
            <a:ext cx="7858448" cy="5761523"/>
            <a:chOff x="0" y="0"/>
            <a:chExt cx="15716897" cy="11523046"/>
          </a:xfrm>
        </p:grpSpPr>
        <p:pic>
          <p:nvPicPr>
            <p:cNvPr id="2101" name="Google Shape;2101;g1e55ab7aa18_3_223" descr="影像"/>
            <p:cNvPicPr preferRelativeResize="0"/>
            <p:nvPr/>
          </p:nvPicPr>
          <p:blipFill rotWithShape="1">
            <a:blip r:embed="rId3">
              <a:alphaModFix amt="19840"/>
            </a:blip>
            <a:srcRect l="876" r="13182" b="7976"/>
            <a:stretch/>
          </p:blipFill>
          <p:spPr>
            <a:xfrm>
              <a:off x="0" y="0"/>
              <a:ext cx="15716897" cy="11523046"/>
            </a:xfrm>
            <a:prstGeom prst="rect">
              <a:avLst/>
            </a:prstGeom>
            <a:noFill/>
            <a:ln>
              <a:noFill/>
            </a:ln>
          </p:spPr>
        </p:pic>
        <p:pic>
          <p:nvPicPr>
            <p:cNvPr id="2102" name="Google Shape;2102;g1e55ab7aa18_3_223" descr="影像"/>
            <p:cNvPicPr preferRelativeResize="0"/>
            <p:nvPr/>
          </p:nvPicPr>
          <p:blipFill rotWithShape="1">
            <a:blip r:embed="rId3">
              <a:alphaModFix/>
            </a:blip>
            <a:srcRect l="876" t="483" r="14015" b="68942"/>
            <a:stretch/>
          </p:blipFill>
          <p:spPr>
            <a:xfrm>
              <a:off x="0" y="60606"/>
              <a:ext cx="15563966" cy="3828312"/>
            </a:xfrm>
            <a:prstGeom prst="rect">
              <a:avLst/>
            </a:prstGeom>
            <a:noFill/>
            <a:ln>
              <a:noFill/>
            </a:ln>
          </p:spPr>
        </p:pic>
        <p:pic>
          <p:nvPicPr>
            <p:cNvPr id="2103" name="Google Shape;2103;g1e55ab7aa18_3_223" descr="影像"/>
            <p:cNvPicPr preferRelativeResize="0"/>
            <p:nvPr/>
          </p:nvPicPr>
          <p:blipFill rotWithShape="1">
            <a:blip r:embed="rId3">
              <a:alphaModFix/>
            </a:blip>
            <a:srcRect l="876" t="36017" r="13182" b="28215"/>
            <a:stretch/>
          </p:blipFill>
          <p:spPr>
            <a:xfrm>
              <a:off x="0" y="4509887"/>
              <a:ext cx="15716810" cy="4478418"/>
            </a:xfrm>
            <a:prstGeom prst="rect">
              <a:avLst/>
            </a:prstGeom>
            <a:noFill/>
            <a:ln>
              <a:noFill/>
            </a:ln>
          </p:spPr>
        </p:pic>
      </p:grpSp>
      <p:pic>
        <p:nvPicPr>
          <p:cNvPr id="2104" name="Google Shape;2104;g1e55ab7aa18_3_223" descr="影像"/>
          <p:cNvPicPr preferRelativeResize="0"/>
          <p:nvPr/>
        </p:nvPicPr>
        <p:blipFill rotWithShape="1">
          <a:blip r:embed="rId3">
            <a:alphaModFix/>
          </a:blip>
          <a:srcRect l="876" r="13182" b="7976"/>
          <a:stretch/>
        </p:blipFill>
        <p:spPr>
          <a:xfrm>
            <a:off x="2166791" y="548236"/>
            <a:ext cx="7858451" cy="5761525"/>
          </a:xfrm>
          <a:prstGeom prst="rect">
            <a:avLst/>
          </a:prstGeom>
          <a:noFill/>
          <a:ln>
            <a:noFill/>
          </a:ln>
        </p:spPr>
      </p:pic>
      <p:grpSp>
        <p:nvGrpSpPr>
          <p:cNvPr id="2105" name="Google Shape;2105;g1e55ab7aa18_3_223"/>
          <p:cNvGrpSpPr/>
          <p:nvPr/>
        </p:nvGrpSpPr>
        <p:grpSpPr>
          <a:xfrm>
            <a:off x="171450" y="468189"/>
            <a:ext cx="6617095" cy="708000"/>
            <a:chOff x="171450" y="636516"/>
            <a:chExt cx="6617095" cy="708000"/>
          </a:xfrm>
        </p:grpSpPr>
        <p:sp>
          <p:nvSpPr>
            <p:cNvPr id="2106" name="Google Shape;2106;g1e55ab7aa18_3_22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107" name="Google Shape;2107;g1e55ab7aa18_3_22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108" name="Google Shape;2108;g1e55ab7aa18_3_22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109" name="Google Shape;2109;g1e55ab7aa18_3_223"/>
          <p:cNvGrpSpPr/>
          <p:nvPr/>
        </p:nvGrpSpPr>
        <p:grpSpPr>
          <a:xfrm>
            <a:off x="-247986" y="6515264"/>
            <a:ext cx="12630486" cy="348553"/>
            <a:chOff x="-247986" y="6493492"/>
            <a:chExt cx="12630486" cy="348553"/>
          </a:xfrm>
        </p:grpSpPr>
        <p:sp>
          <p:nvSpPr>
            <p:cNvPr id="2110" name="Google Shape;2110;g1e55ab7aa18_3_22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111" name="Google Shape;2111;g1e55ab7aa18_3_22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112" name="Google Shape;2112;g1e55ab7aa18_3_22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113" name="Google Shape;2113;g1e55ab7aa18_3_22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114" name="Google Shape;2114;g1e55ab7aa18_3_22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115" name="Google Shape;2115;g1e55ab7aa18_3_22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116" name="Google Shape;2116;g1e55ab7aa18_3_22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117" name="Google Shape;2117;g1e55ab7aa18_3_22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grpSp>
        <p:nvGrpSpPr>
          <p:cNvPr id="2122" name="Google Shape;2122;g1e55ab7aa18_3_235"/>
          <p:cNvGrpSpPr/>
          <p:nvPr/>
        </p:nvGrpSpPr>
        <p:grpSpPr>
          <a:xfrm>
            <a:off x="2075966" y="568989"/>
            <a:ext cx="8040185" cy="5720009"/>
            <a:chOff x="0" y="0"/>
            <a:chExt cx="16080369" cy="11440018"/>
          </a:xfrm>
        </p:grpSpPr>
        <p:pic>
          <p:nvPicPr>
            <p:cNvPr id="2123" name="Google Shape;2123;g1e55ab7aa18_3_235" descr="影像"/>
            <p:cNvPicPr preferRelativeResize="0"/>
            <p:nvPr/>
          </p:nvPicPr>
          <p:blipFill rotWithShape="1">
            <a:blip r:embed="rId3">
              <a:alphaModFix amt="20240"/>
            </a:blip>
            <a:srcRect r="13208" b="7976"/>
            <a:stretch/>
          </p:blipFill>
          <p:spPr>
            <a:xfrm>
              <a:off x="0" y="0"/>
              <a:ext cx="16080369" cy="11440018"/>
            </a:xfrm>
            <a:prstGeom prst="rect">
              <a:avLst/>
            </a:prstGeom>
            <a:noFill/>
            <a:ln>
              <a:noFill/>
            </a:ln>
          </p:spPr>
        </p:pic>
        <p:pic>
          <p:nvPicPr>
            <p:cNvPr id="2124" name="Google Shape;2124;g1e55ab7aa18_3_235" descr="影像"/>
            <p:cNvPicPr preferRelativeResize="0"/>
            <p:nvPr/>
          </p:nvPicPr>
          <p:blipFill rotWithShape="1">
            <a:blip r:embed="rId3">
              <a:alphaModFix amt="51610"/>
            </a:blip>
            <a:srcRect r="13208" b="68808"/>
            <a:stretch/>
          </p:blipFill>
          <p:spPr>
            <a:xfrm>
              <a:off x="0" y="0"/>
              <a:ext cx="16080134" cy="3877613"/>
            </a:xfrm>
            <a:prstGeom prst="rect">
              <a:avLst/>
            </a:prstGeom>
            <a:noFill/>
            <a:ln>
              <a:noFill/>
            </a:ln>
          </p:spPr>
        </p:pic>
        <p:pic>
          <p:nvPicPr>
            <p:cNvPr id="2125" name="Google Shape;2125;g1e55ab7aa18_3_235" descr="影像"/>
            <p:cNvPicPr preferRelativeResize="0"/>
            <p:nvPr/>
          </p:nvPicPr>
          <p:blipFill rotWithShape="1">
            <a:blip r:embed="rId3">
              <a:alphaModFix/>
            </a:blip>
            <a:srcRect r="13208" b="69096"/>
            <a:stretch/>
          </p:blipFill>
          <p:spPr>
            <a:xfrm>
              <a:off x="0" y="0"/>
              <a:ext cx="16080134" cy="3841536"/>
            </a:xfrm>
            <a:prstGeom prst="rect">
              <a:avLst/>
            </a:prstGeom>
            <a:noFill/>
            <a:ln>
              <a:noFill/>
            </a:ln>
          </p:spPr>
        </p:pic>
        <p:pic>
          <p:nvPicPr>
            <p:cNvPr id="2126" name="Google Shape;2126;g1e55ab7aa18_3_235" descr="影像"/>
            <p:cNvPicPr preferRelativeResize="0"/>
            <p:nvPr/>
          </p:nvPicPr>
          <p:blipFill rotWithShape="1">
            <a:blip r:embed="rId3">
              <a:alphaModFix/>
            </a:blip>
            <a:srcRect t="36156" r="13208" b="33100"/>
            <a:stretch/>
          </p:blipFill>
          <p:spPr>
            <a:xfrm>
              <a:off x="0" y="4495326"/>
              <a:ext cx="16080134" cy="3821380"/>
            </a:xfrm>
            <a:prstGeom prst="rect">
              <a:avLst/>
            </a:prstGeom>
            <a:noFill/>
            <a:ln>
              <a:noFill/>
            </a:ln>
          </p:spPr>
        </p:pic>
      </p:grpSp>
      <p:pic>
        <p:nvPicPr>
          <p:cNvPr id="2127" name="Google Shape;2127;g1e55ab7aa18_3_235" descr="影像"/>
          <p:cNvPicPr preferRelativeResize="0"/>
          <p:nvPr/>
        </p:nvPicPr>
        <p:blipFill rotWithShape="1">
          <a:blip r:embed="rId3">
            <a:alphaModFix/>
          </a:blip>
          <a:srcRect r="13208" b="7976"/>
          <a:stretch/>
        </p:blipFill>
        <p:spPr>
          <a:xfrm>
            <a:off x="2075966" y="568989"/>
            <a:ext cx="8040190" cy="5720009"/>
          </a:xfrm>
          <a:prstGeom prst="rect">
            <a:avLst/>
          </a:prstGeom>
          <a:noFill/>
          <a:ln>
            <a:noFill/>
          </a:ln>
        </p:spPr>
      </p:pic>
      <p:grpSp>
        <p:nvGrpSpPr>
          <p:cNvPr id="2128" name="Google Shape;2128;g1e55ab7aa18_3_235"/>
          <p:cNvGrpSpPr/>
          <p:nvPr/>
        </p:nvGrpSpPr>
        <p:grpSpPr>
          <a:xfrm>
            <a:off x="171450" y="468189"/>
            <a:ext cx="6617095" cy="708000"/>
            <a:chOff x="171450" y="636516"/>
            <a:chExt cx="6617095" cy="708000"/>
          </a:xfrm>
        </p:grpSpPr>
        <p:sp>
          <p:nvSpPr>
            <p:cNvPr id="2129" name="Google Shape;2129;g1e55ab7aa18_3_23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130" name="Google Shape;2130;g1e55ab7aa18_3_23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131" name="Google Shape;2131;g1e55ab7aa18_3_23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132" name="Google Shape;2132;g1e55ab7aa18_3_235"/>
          <p:cNvGrpSpPr/>
          <p:nvPr/>
        </p:nvGrpSpPr>
        <p:grpSpPr>
          <a:xfrm>
            <a:off x="-247986" y="6515264"/>
            <a:ext cx="12630486" cy="348553"/>
            <a:chOff x="-247986" y="6493492"/>
            <a:chExt cx="12630486" cy="348553"/>
          </a:xfrm>
        </p:grpSpPr>
        <p:sp>
          <p:nvSpPr>
            <p:cNvPr id="2133" name="Google Shape;2133;g1e55ab7aa18_3_235"/>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134" name="Google Shape;2134;g1e55ab7aa18_3_23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135" name="Google Shape;2135;g1e55ab7aa18_3_23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136" name="Google Shape;2136;g1e55ab7aa18_3_23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137" name="Google Shape;2137;g1e55ab7aa18_3_23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138" name="Google Shape;2138;g1e55ab7aa18_3_235"/>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139" name="Google Shape;2139;g1e55ab7aa18_3_23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140" name="Google Shape;2140;g1e55ab7aa18_3_23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pic>
        <p:nvPicPr>
          <p:cNvPr id="2145" name="Google Shape;2145;g1e55ab7aa18_3_265" descr="影像"/>
          <p:cNvPicPr preferRelativeResize="0"/>
          <p:nvPr/>
        </p:nvPicPr>
        <p:blipFill rotWithShape="1">
          <a:blip r:embed="rId3">
            <a:alphaModFix/>
          </a:blip>
          <a:srcRect t="5786" r="5873" b="2797"/>
          <a:stretch/>
        </p:blipFill>
        <p:spPr>
          <a:xfrm>
            <a:off x="3027225" y="625250"/>
            <a:ext cx="8031824" cy="5986425"/>
          </a:xfrm>
          <a:prstGeom prst="rect">
            <a:avLst/>
          </a:prstGeom>
          <a:noFill/>
          <a:ln>
            <a:noFill/>
          </a:ln>
        </p:spPr>
      </p:pic>
      <p:sp>
        <p:nvSpPr>
          <p:cNvPr id="2146" name="Google Shape;2146;g1e55ab7aa18_3_265"/>
          <p:cNvSpPr/>
          <p:nvPr/>
        </p:nvSpPr>
        <p:spPr>
          <a:xfrm>
            <a:off x="10254735" y="1163107"/>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47" name="Google Shape;2147;g1e55ab7aa18_3_265"/>
          <p:cNvSpPr/>
          <p:nvPr/>
        </p:nvSpPr>
        <p:spPr>
          <a:xfrm>
            <a:off x="8372220" y="2711899"/>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48" name="Google Shape;2148;g1e55ab7aa18_3_265"/>
          <p:cNvSpPr/>
          <p:nvPr/>
        </p:nvSpPr>
        <p:spPr>
          <a:xfrm>
            <a:off x="7490871" y="3264935"/>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49" name="Google Shape;2149;g1e55ab7aa18_3_265"/>
          <p:cNvSpPr/>
          <p:nvPr/>
        </p:nvSpPr>
        <p:spPr>
          <a:xfrm>
            <a:off x="6074290" y="4328641"/>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50" name="Google Shape;2150;g1e55ab7aa18_3_265"/>
          <p:cNvSpPr/>
          <p:nvPr/>
        </p:nvSpPr>
        <p:spPr>
          <a:xfrm>
            <a:off x="5546373" y="5818200"/>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51" name="Google Shape;2151;g1e55ab7aa18_3_265"/>
          <p:cNvSpPr/>
          <p:nvPr/>
        </p:nvSpPr>
        <p:spPr>
          <a:xfrm>
            <a:off x="3578370" y="1302383"/>
            <a:ext cx="6615300" cy="1932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52" name="Google Shape;2152;g1e55ab7aa18_3_265"/>
          <p:cNvSpPr/>
          <p:nvPr/>
        </p:nvSpPr>
        <p:spPr>
          <a:xfrm>
            <a:off x="3578370" y="2863795"/>
            <a:ext cx="4726200" cy="1932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53" name="Google Shape;2153;g1e55ab7aa18_3_265"/>
          <p:cNvSpPr/>
          <p:nvPr/>
        </p:nvSpPr>
        <p:spPr>
          <a:xfrm>
            <a:off x="3578370" y="3329047"/>
            <a:ext cx="3776700" cy="3537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54" name="Google Shape;2154;g1e55ab7aa18_3_265"/>
          <p:cNvSpPr/>
          <p:nvPr/>
        </p:nvSpPr>
        <p:spPr>
          <a:xfrm>
            <a:off x="3578370" y="4425206"/>
            <a:ext cx="2361000" cy="3537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155" name="Google Shape;2155;g1e55ab7aa18_3_265"/>
          <p:cNvGrpSpPr/>
          <p:nvPr/>
        </p:nvGrpSpPr>
        <p:grpSpPr>
          <a:xfrm>
            <a:off x="171450" y="468189"/>
            <a:ext cx="6617095" cy="708000"/>
            <a:chOff x="171450" y="636516"/>
            <a:chExt cx="6617095" cy="708000"/>
          </a:xfrm>
        </p:grpSpPr>
        <p:sp>
          <p:nvSpPr>
            <p:cNvPr id="2156" name="Google Shape;2156;g1e55ab7aa18_3_26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157" name="Google Shape;2157;g1e55ab7aa18_3_26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158" name="Google Shape;2158;g1e55ab7aa18_3_26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sp>
        <p:nvSpPr>
          <p:cNvPr id="2159" name="Google Shape;2159;g1e55ab7aa18_3_265"/>
          <p:cNvSpPr txBox="1"/>
          <p:nvPr/>
        </p:nvSpPr>
        <p:spPr>
          <a:xfrm>
            <a:off x="4257650" y="268063"/>
            <a:ext cx="4652400" cy="7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2800"/>
              <a:t>疫情前，旅客年齡分佈</a:t>
            </a:r>
            <a:endParaRPr sz="28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14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15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14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15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21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214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214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215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pic>
        <p:nvPicPr>
          <p:cNvPr id="2164" name="Google Shape;2164;g1e55ab7aa18_3_282" descr="影像"/>
          <p:cNvPicPr preferRelativeResize="0"/>
          <p:nvPr/>
        </p:nvPicPr>
        <p:blipFill rotWithShape="1">
          <a:blip r:embed="rId3">
            <a:alphaModFix/>
          </a:blip>
          <a:srcRect t="76286" r="5924" b="2400"/>
          <a:stretch/>
        </p:blipFill>
        <p:spPr>
          <a:xfrm>
            <a:off x="3106340" y="5253060"/>
            <a:ext cx="7808046" cy="1413937"/>
          </a:xfrm>
          <a:prstGeom prst="rect">
            <a:avLst/>
          </a:prstGeom>
          <a:noFill/>
          <a:ln>
            <a:noFill/>
          </a:ln>
        </p:spPr>
      </p:pic>
      <p:pic>
        <p:nvPicPr>
          <p:cNvPr id="2165" name="Google Shape;2165;g1e55ab7aa18_3_282" descr="影像"/>
          <p:cNvPicPr preferRelativeResize="0"/>
          <p:nvPr/>
        </p:nvPicPr>
        <p:blipFill rotWithShape="1">
          <a:blip r:embed="rId3">
            <a:alphaModFix amt="24970"/>
          </a:blip>
          <a:srcRect r="5924" b="2398"/>
          <a:stretch/>
        </p:blipFill>
        <p:spPr>
          <a:xfrm>
            <a:off x="3106340" y="191009"/>
            <a:ext cx="7808046" cy="6475988"/>
          </a:xfrm>
          <a:prstGeom prst="rect">
            <a:avLst/>
          </a:prstGeom>
          <a:noFill/>
          <a:ln>
            <a:noFill/>
          </a:ln>
        </p:spPr>
      </p:pic>
      <p:pic>
        <p:nvPicPr>
          <p:cNvPr id="2166" name="Google Shape;2166;g1e55ab7aa18_3_282" descr="影像"/>
          <p:cNvPicPr preferRelativeResize="0"/>
          <p:nvPr/>
        </p:nvPicPr>
        <p:blipFill rotWithShape="1">
          <a:blip r:embed="rId3">
            <a:alphaModFix/>
          </a:blip>
          <a:srcRect t="25761" r="12303" b="40621"/>
          <a:stretch/>
        </p:blipFill>
        <p:spPr>
          <a:xfrm>
            <a:off x="3106341" y="1900617"/>
            <a:ext cx="7278529" cy="2230314"/>
          </a:xfrm>
          <a:prstGeom prst="rect">
            <a:avLst/>
          </a:prstGeom>
          <a:noFill/>
          <a:ln>
            <a:noFill/>
          </a:ln>
        </p:spPr>
      </p:pic>
      <p:pic>
        <p:nvPicPr>
          <p:cNvPr id="2167" name="Google Shape;2167;g1e55ab7aa18_3_282" descr="影像"/>
          <p:cNvPicPr preferRelativeResize="0"/>
          <p:nvPr/>
        </p:nvPicPr>
        <p:blipFill rotWithShape="1">
          <a:blip r:embed="rId3">
            <a:alphaModFix/>
          </a:blip>
          <a:srcRect r="5924" b="2398"/>
          <a:stretch/>
        </p:blipFill>
        <p:spPr>
          <a:xfrm>
            <a:off x="3106340" y="191009"/>
            <a:ext cx="7808046" cy="6475988"/>
          </a:xfrm>
          <a:prstGeom prst="rect">
            <a:avLst/>
          </a:prstGeom>
          <a:noFill/>
          <a:ln>
            <a:noFill/>
          </a:ln>
        </p:spPr>
      </p:pic>
      <p:sp>
        <p:nvSpPr>
          <p:cNvPr id="2168" name="Google Shape;2168;g1e55ab7aa18_3_282"/>
          <p:cNvSpPr/>
          <p:nvPr/>
        </p:nvSpPr>
        <p:spPr>
          <a:xfrm>
            <a:off x="10077451" y="897848"/>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69" name="Google Shape;2169;g1e55ab7aa18_3_282"/>
          <p:cNvSpPr/>
          <p:nvPr/>
        </p:nvSpPr>
        <p:spPr>
          <a:xfrm>
            <a:off x="7192637" y="4475254"/>
            <a:ext cx="373032" cy="328266"/>
          </a:xfrm>
          <a:custGeom>
            <a:avLst/>
            <a:gdLst/>
            <a:ahLst/>
            <a:cxnLst/>
            <a:rect l="l" t="t" r="r" b="b"/>
            <a:pathLst>
              <a:path w="21600" h="21600" extrusionOk="0">
                <a:moveTo>
                  <a:pt x="10800" y="0"/>
                </a:moveTo>
                <a:cubicBezTo>
                  <a:pt x="10206" y="0"/>
                  <a:pt x="9725" y="547"/>
                  <a:pt x="9725" y="1222"/>
                </a:cubicBezTo>
                <a:cubicBezTo>
                  <a:pt x="9725" y="1729"/>
                  <a:pt x="9996" y="2163"/>
                  <a:pt x="10383" y="2348"/>
                </a:cubicBezTo>
                <a:lnTo>
                  <a:pt x="7244" y="10951"/>
                </a:lnTo>
                <a:cubicBezTo>
                  <a:pt x="7156" y="11239"/>
                  <a:pt x="6826" y="11311"/>
                  <a:pt x="6648" y="11081"/>
                </a:cubicBezTo>
                <a:lnTo>
                  <a:pt x="1891" y="6438"/>
                </a:lnTo>
                <a:cubicBezTo>
                  <a:pt x="2053" y="6225"/>
                  <a:pt x="2151" y="5946"/>
                  <a:pt x="2151" y="5642"/>
                </a:cubicBezTo>
                <a:cubicBezTo>
                  <a:pt x="2151" y="4967"/>
                  <a:pt x="1669" y="4420"/>
                  <a:pt x="1075" y="4420"/>
                </a:cubicBezTo>
                <a:cubicBezTo>
                  <a:pt x="482" y="4420"/>
                  <a:pt x="0" y="4967"/>
                  <a:pt x="0" y="5642"/>
                </a:cubicBezTo>
                <a:cubicBezTo>
                  <a:pt x="0" y="6317"/>
                  <a:pt x="482" y="6864"/>
                  <a:pt x="1075" y="6864"/>
                </a:cubicBezTo>
                <a:cubicBezTo>
                  <a:pt x="1126" y="6864"/>
                  <a:pt x="1174" y="6858"/>
                  <a:pt x="1222" y="6851"/>
                </a:cubicBezTo>
                <a:lnTo>
                  <a:pt x="2938" y="20929"/>
                </a:lnTo>
                <a:cubicBezTo>
                  <a:pt x="2985" y="21312"/>
                  <a:pt x="3274" y="21600"/>
                  <a:pt x="3615" y="21600"/>
                </a:cubicBezTo>
                <a:lnTo>
                  <a:pt x="17987" y="21600"/>
                </a:lnTo>
                <a:cubicBezTo>
                  <a:pt x="18327" y="21600"/>
                  <a:pt x="18616" y="21316"/>
                  <a:pt x="18664" y="20934"/>
                </a:cubicBezTo>
                <a:lnTo>
                  <a:pt x="20378" y="6851"/>
                </a:lnTo>
                <a:cubicBezTo>
                  <a:pt x="20426" y="6858"/>
                  <a:pt x="20475" y="6864"/>
                  <a:pt x="20525" y="6864"/>
                </a:cubicBezTo>
                <a:cubicBezTo>
                  <a:pt x="21118" y="6864"/>
                  <a:pt x="21600" y="6317"/>
                  <a:pt x="21600" y="5642"/>
                </a:cubicBezTo>
                <a:cubicBezTo>
                  <a:pt x="21600" y="4967"/>
                  <a:pt x="21118" y="4420"/>
                  <a:pt x="20525" y="4420"/>
                </a:cubicBezTo>
                <a:cubicBezTo>
                  <a:pt x="19931" y="4420"/>
                  <a:pt x="19449" y="4967"/>
                  <a:pt x="19449" y="5642"/>
                </a:cubicBezTo>
                <a:cubicBezTo>
                  <a:pt x="19449" y="5953"/>
                  <a:pt x="19551" y="6234"/>
                  <a:pt x="19719" y="6450"/>
                </a:cubicBezTo>
                <a:lnTo>
                  <a:pt x="14952" y="11081"/>
                </a:lnTo>
                <a:cubicBezTo>
                  <a:pt x="14772" y="11298"/>
                  <a:pt x="14445" y="11230"/>
                  <a:pt x="14356" y="10951"/>
                </a:cubicBezTo>
                <a:lnTo>
                  <a:pt x="11200" y="2356"/>
                </a:lnTo>
                <a:cubicBezTo>
                  <a:pt x="11596" y="2176"/>
                  <a:pt x="11875" y="1736"/>
                  <a:pt x="11875" y="1222"/>
                </a:cubicBezTo>
                <a:cubicBezTo>
                  <a:pt x="11875" y="547"/>
                  <a:pt x="11394" y="0"/>
                  <a:pt x="10800" y="0"/>
                </a:cubicBezTo>
                <a:close/>
              </a:path>
            </a:pathLst>
          </a:custGeom>
          <a:solidFill>
            <a:schemeClr val="accent4"/>
          </a:solidFill>
          <a:ln w="101600" cap="flat" cmpd="sng">
            <a:solidFill>
              <a:srgbClr val="000000">
                <a:alpha val="14117"/>
              </a:srgbClr>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2200"/>
              <a:buFont typeface="Avenir"/>
              <a:buNone/>
            </a:pPr>
            <a:endParaRPr sz="2200" b="0" i="0" u="none" strike="noStrike" cap="none">
              <a:solidFill>
                <a:srgbClr val="000000"/>
              </a:solidFill>
              <a:latin typeface="Avenir"/>
              <a:ea typeface="Avenir"/>
              <a:cs typeface="Avenir"/>
              <a:sym typeface="Avenir"/>
            </a:endParaRPr>
          </a:p>
        </p:txBody>
      </p:sp>
      <p:sp>
        <p:nvSpPr>
          <p:cNvPr id="2170" name="Google Shape;2170;g1e55ab7aa18_3_282"/>
          <p:cNvSpPr/>
          <p:nvPr/>
        </p:nvSpPr>
        <p:spPr>
          <a:xfrm>
            <a:off x="3668143" y="1097946"/>
            <a:ext cx="6341100" cy="3495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71" name="Google Shape;2171;g1e55ab7aa18_3_282"/>
          <p:cNvSpPr/>
          <p:nvPr/>
        </p:nvSpPr>
        <p:spPr>
          <a:xfrm>
            <a:off x="3668143" y="4453670"/>
            <a:ext cx="3471000" cy="349500"/>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172" name="Google Shape;2172;g1e55ab7aa18_3_282"/>
          <p:cNvGrpSpPr/>
          <p:nvPr/>
        </p:nvGrpSpPr>
        <p:grpSpPr>
          <a:xfrm>
            <a:off x="171450" y="468189"/>
            <a:ext cx="6617095" cy="708000"/>
            <a:chOff x="171450" y="636516"/>
            <a:chExt cx="6617095" cy="708000"/>
          </a:xfrm>
        </p:grpSpPr>
        <p:sp>
          <p:nvSpPr>
            <p:cNvPr id="2173" name="Google Shape;2173;g1e55ab7aa18_3_282"/>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174" name="Google Shape;2174;g1e55ab7aa18_3_28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175" name="Google Shape;2175;g1e55ab7aa18_3_282"/>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216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217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16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17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g1e55ab7aa18_3_297" descr="影像"/>
          <p:cNvPicPr preferRelativeResize="0"/>
          <p:nvPr/>
        </p:nvPicPr>
        <p:blipFill rotWithShape="1">
          <a:blip r:embed="rId3">
            <a:alphaModFix/>
          </a:blip>
          <a:srcRect r="10777" b="7379"/>
          <a:stretch/>
        </p:blipFill>
        <p:spPr>
          <a:xfrm>
            <a:off x="1346299" y="725289"/>
            <a:ext cx="9499387" cy="5407337"/>
          </a:xfrm>
          <a:prstGeom prst="rect">
            <a:avLst/>
          </a:prstGeom>
          <a:noFill/>
          <a:ln>
            <a:noFill/>
          </a:ln>
        </p:spPr>
      </p:pic>
      <p:sp>
        <p:nvSpPr>
          <p:cNvPr id="2181" name="Google Shape;2181;g1e55ab7aa18_3_297"/>
          <p:cNvSpPr/>
          <p:nvPr/>
        </p:nvSpPr>
        <p:spPr>
          <a:xfrm>
            <a:off x="2371785" y="1810857"/>
            <a:ext cx="264600" cy="41082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82" name="Google Shape;2182;g1e55ab7aa18_3_297"/>
          <p:cNvSpPr/>
          <p:nvPr/>
        </p:nvSpPr>
        <p:spPr>
          <a:xfrm>
            <a:off x="5486023" y="4295160"/>
            <a:ext cx="585000" cy="16221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83" name="Google Shape;2183;g1e55ab7aa18_3_297"/>
          <p:cNvSpPr/>
          <p:nvPr/>
        </p:nvSpPr>
        <p:spPr>
          <a:xfrm>
            <a:off x="7278992" y="4295160"/>
            <a:ext cx="585000" cy="16221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184" name="Google Shape;2184;g1e55ab7aa18_3_297"/>
          <p:cNvSpPr/>
          <p:nvPr/>
        </p:nvSpPr>
        <p:spPr>
          <a:xfrm>
            <a:off x="3590785" y="4154905"/>
            <a:ext cx="585000" cy="17625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185" name="Google Shape;2185;g1e55ab7aa18_3_297"/>
          <p:cNvGrpSpPr/>
          <p:nvPr/>
        </p:nvGrpSpPr>
        <p:grpSpPr>
          <a:xfrm>
            <a:off x="171450" y="468189"/>
            <a:ext cx="6617095" cy="708000"/>
            <a:chOff x="171450" y="636516"/>
            <a:chExt cx="6617095" cy="708000"/>
          </a:xfrm>
        </p:grpSpPr>
        <p:sp>
          <p:nvSpPr>
            <p:cNvPr id="2186" name="Google Shape;2186;g1e55ab7aa18_3_29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187" name="Google Shape;2187;g1e55ab7aa18_3_29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188" name="Google Shape;2188;g1e55ab7aa18_3_29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189" name="Google Shape;2189;g1e55ab7aa18_3_297"/>
          <p:cNvGrpSpPr/>
          <p:nvPr/>
        </p:nvGrpSpPr>
        <p:grpSpPr>
          <a:xfrm>
            <a:off x="-247986" y="6515264"/>
            <a:ext cx="12630486" cy="348553"/>
            <a:chOff x="-247986" y="6493492"/>
            <a:chExt cx="12630486" cy="348553"/>
          </a:xfrm>
        </p:grpSpPr>
        <p:sp>
          <p:nvSpPr>
            <p:cNvPr id="2190" name="Google Shape;2190;g1e55ab7aa18_3_297"/>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191" name="Google Shape;2191;g1e55ab7aa18_3_29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192" name="Google Shape;2192;g1e55ab7aa18_3_29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193" name="Google Shape;2193;g1e55ab7aa18_3_29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194" name="Google Shape;2194;g1e55ab7aa18_3_29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195" name="Google Shape;2195;g1e55ab7aa18_3_29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196" name="Google Shape;2196;g1e55ab7aa18_3_29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197" name="Google Shape;2197;g1e55ab7aa18_3_29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18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10"/>
          <p:cNvPicPr preferRelativeResize="0"/>
          <p:nvPr/>
        </p:nvPicPr>
        <p:blipFill rotWithShape="1">
          <a:blip r:embed="rId3">
            <a:alphaModFix/>
          </a:blip>
          <a:srcRect t="34017" b="19383"/>
          <a:stretch/>
        </p:blipFill>
        <p:spPr>
          <a:xfrm>
            <a:off x="1" y="1"/>
            <a:ext cx="12192000" cy="3429000"/>
          </a:xfrm>
          <a:custGeom>
            <a:avLst/>
            <a:gdLst/>
            <a:ahLst/>
            <a:cxnLst/>
            <a:rect l="l" t="t" r="r" b="b"/>
            <a:pathLst>
              <a:path w="11944351" h="5057775" extrusionOk="0">
                <a:moveTo>
                  <a:pt x="0" y="0"/>
                </a:moveTo>
                <a:lnTo>
                  <a:pt x="11944351" y="0"/>
                </a:lnTo>
                <a:lnTo>
                  <a:pt x="6018878" y="5057775"/>
                </a:lnTo>
                <a:lnTo>
                  <a:pt x="0" y="0"/>
                </a:lnTo>
                <a:close/>
              </a:path>
            </a:pathLst>
          </a:custGeom>
          <a:noFill/>
          <a:ln>
            <a:noFill/>
          </a:ln>
        </p:spPr>
      </p:pic>
      <p:grpSp>
        <p:nvGrpSpPr>
          <p:cNvPr id="289" name="Google Shape;289;p10"/>
          <p:cNvGrpSpPr/>
          <p:nvPr/>
        </p:nvGrpSpPr>
        <p:grpSpPr>
          <a:xfrm>
            <a:off x="171450" y="468189"/>
            <a:ext cx="7433117" cy="707886"/>
            <a:chOff x="171450" y="636516"/>
            <a:chExt cx="6616971" cy="707886"/>
          </a:xfrm>
        </p:grpSpPr>
        <p:sp>
          <p:nvSpPr>
            <p:cNvPr id="290" name="Google Shape;290;p10"/>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專題介紹</a:t>
              </a:r>
              <a:endParaRPr sz="4000" b="1" i="0" u="none" strike="noStrike" cap="none">
                <a:solidFill>
                  <a:srgbClr val="262626"/>
                </a:solidFill>
                <a:latin typeface="Arial"/>
                <a:ea typeface="Arial"/>
                <a:cs typeface="Arial"/>
                <a:sym typeface="Arial"/>
              </a:endParaRPr>
            </a:p>
          </p:txBody>
        </p:sp>
        <p:sp>
          <p:nvSpPr>
            <p:cNvPr id="291" name="Google Shape;291;p10"/>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94" name="Google Shape;294;p10"/>
          <p:cNvPicPr preferRelativeResize="0"/>
          <p:nvPr/>
        </p:nvPicPr>
        <p:blipFill rotWithShape="1">
          <a:blip r:embed="rId4">
            <a:alphaModFix/>
          </a:blip>
          <a:srcRect/>
          <a:stretch/>
        </p:blipFill>
        <p:spPr>
          <a:xfrm>
            <a:off x="1207243" y="630514"/>
            <a:ext cx="9777514" cy="5524669"/>
          </a:xfrm>
          <a:prstGeom prst="rect">
            <a:avLst/>
          </a:prstGeom>
          <a:noFill/>
          <a:ln>
            <a:noFill/>
          </a:ln>
        </p:spPr>
      </p:pic>
      <p:pic>
        <p:nvPicPr>
          <p:cNvPr id="295" name="Google Shape;295;p10"/>
          <p:cNvPicPr preferRelativeResize="0"/>
          <p:nvPr/>
        </p:nvPicPr>
        <p:blipFill rotWithShape="1">
          <a:blip r:embed="rId5">
            <a:alphaModFix/>
          </a:blip>
          <a:srcRect l="2448" r="2446"/>
          <a:stretch/>
        </p:blipFill>
        <p:spPr>
          <a:xfrm>
            <a:off x="2686789" y="1348666"/>
            <a:ext cx="6667290" cy="3896494"/>
          </a:xfrm>
          <a:prstGeom prst="roundRect">
            <a:avLst>
              <a:gd name="adj" fmla="val 8594"/>
            </a:avLst>
          </a:prstGeom>
          <a:solidFill>
            <a:srgbClr val="ECECEC"/>
          </a:solidFill>
          <a:ln>
            <a:noFill/>
          </a:ln>
        </p:spPr>
      </p:pic>
      <p:sp>
        <p:nvSpPr>
          <p:cNvPr id="296" name="Google Shape;296;p10"/>
          <p:cNvSpPr txBox="1"/>
          <p:nvPr/>
        </p:nvSpPr>
        <p:spPr>
          <a:xfrm>
            <a:off x="3874770" y="5850800"/>
            <a:ext cx="49606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262626"/>
                </a:solidFill>
                <a:latin typeface="Microsoft JhengHei"/>
                <a:ea typeface="Microsoft JhengHei"/>
                <a:cs typeface="Microsoft JhengHei"/>
                <a:sym typeface="Microsoft JhengHei"/>
              </a:rPr>
              <a:t>台灣入境人口數(2008~2023/03)</a:t>
            </a:r>
            <a:endParaRPr sz="2400" b="1" i="0" u="none" strike="noStrike" cap="none">
              <a:solidFill>
                <a:srgbClr val="262626"/>
              </a:solidFill>
              <a:latin typeface="Microsoft JhengHei"/>
              <a:ea typeface="Microsoft JhengHei"/>
              <a:cs typeface="Microsoft JhengHei"/>
              <a:sym typeface="Microsoft JhengHei"/>
            </a:endParaRPr>
          </a:p>
        </p:txBody>
      </p:sp>
      <p:sp>
        <p:nvSpPr>
          <p:cNvPr id="297" name="Google Shape;297;p10"/>
          <p:cNvSpPr/>
          <p:nvPr/>
        </p:nvSpPr>
        <p:spPr>
          <a:xfrm>
            <a:off x="7900749" y="3047766"/>
            <a:ext cx="528320" cy="170688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 name="Google Shape;298;p10"/>
          <p:cNvSpPr/>
          <p:nvPr/>
        </p:nvSpPr>
        <p:spPr>
          <a:xfrm>
            <a:off x="6975739" y="1537901"/>
            <a:ext cx="528320" cy="3206093"/>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99" name="Google Shape;299;p10"/>
          <p:cNvGrpSpPr/>
          <p:nvPr/>
        </p:nvGrpSpPr>
        <p:grpSpPr>
          <a:xfrm>
            <a:off x="-247986" y="6515264"/>
            <a:ext cx="12630486" cy="348553"/>
            <a:chOff x="-247986" y="6493492"/>
            <a:chExt cx="12630486" cy="348553"/>
          </a:xfrm>
        </p:grpSpPr>
        <p:sp>
          <p:nvSpPr>
            <p:cNvPr id="300" name="Google Shape;300;p10"/>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301" name="Google Shape;301;p10"/>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302" name="Google Shape;302;p10"/>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303" name="Google Shape;303;p10"/>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304" name="Google Shape;304;p10"/>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305" name="Google Shape;305;p10"/>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306" name="Google Shape;306;p10"/>
            <p:cNvSpPr/>
            <p:nvPr/>
          </p:nvSpPr>
          <p:spPr>
            <a:xfrm>
              <a:off x="-247986"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專題介紹</a:t>
              </a:r>
              <a:endParaRPr/>
            </a:p>
          </p:txBody>
        </p:sp>
        <p:sp>
          <p:nvSpPr>
            <p:cNvPr id="307" name="Google Shape;307;p10"/>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25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298"/>
                                        </p:tgtEl>
                                      </p:cBhvr>
                                    </p:animEffect>
                                    <p:set>
                                      <p:cBhvr>
                                        <p:cTn id="12" dur="1" fill="hold">
                                          <p:stCondLst>
                                            <p:cond delay="249"/>
                                          </p:stCondLst>
                                        </p:cTn>
                                        <p:tgtEl>
                                          <p:spTgt spid="29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25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P spid="298" grpId="0" animBg="1"/>
      <p:bldP spid="298"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pic>
        <p:nvPicPr>
          <p:cNvPr id="2202" name="Google Shape;2202;g1e55ab7aa18_3_309" descr="影像"/>
          <p:cNvPicPr preferRelativeResize="0"/>
          <p:nvPr/>
        </p:nvPicPr>
        <p:blipFill rotWithShape="1">
          <a:blip r:embed="rId3">
            <a:alphaModFix/>
          </a:blip>
          <a:srcRect r="10935" b="7672"/>
          <a:stretch/>
        </p:blipFill>
        <p:spPr>
          <a:xfrm>
            <a:off x="1032700" y="815170"/>
            <a:ext cx="10126600" cy="5762925"/>
          </a:xfrm>
          <a:prstGeom prst="rect">
            <a:avLst/>
          </a:prstGeom>
          <a:noFill/>
          <a:ln>
            <a:noFill/>
          </a:ln>
        </p:spPr>
      </p:pic>
      <p:sp>
        <p:nvSpPr>
          <p:cNvPr id="2203" name="Google Shape;2203;g1e55ab7aa18_3_309"/>
          <p:cNvSpPr/>
          <p:nvPr/>
        </p:nvSpPr>
        <p:spPr>
          <a:xfrm>
            <a:off x="3934910" y="2005089"/>
            <a:ext cx="4322400" cy="680700"/>
          </a:xfrm>
          <a:prstGeom prst="rect">
            <a:avLst/>
          </a:pr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zh-TW" sz="2100" b="0" i="0" u="none" strike="noStrike" cap="none">
                <a:solidFill>
                  <a:srgbClr val="000000"/>
                </a:solidFill>
                <a:latin typeface="Arial"/>
                <a:ea typeface="Arial"/>
                <a:cs typeface="Arial"/>
                <a:sym typeface="Arial"/>
              </a:rPr>
              <a:t>旅客停留超過90天的人數非常多</a:t>
            </a:r>
            <a:endParaRPr sz="700" b="0" i="0" u="none" strike="noStrike" cap="none">
              <a:solidFill>
                <a:srgbClr val="000000"/>
              </a:solidFill>
              <a:latin typeface="Arial"/>
              <a:ea typeface="Arial"/>
              <a:cs typeface="Arial"/>
              <a:sym typeface="Arial"/>
            </a:endParaRPr>
          </a:p>
        </p:txBody>
      </p:sp>
      <p:sp>
        <p:nvSpPr>
          <p:cNvPr id="2204" name="Google Shape;2204;g1e55ab7aa18_3_309"/>
          <p:cNvSpPr/>
          <p:nvPr/>
        </p:nvSpPr>
        <p:spPr>
          <a:xfrm>
            <a:off x="3134893" y="1958336"/>
            <a:ext cx="285600" cy="44547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205" name="Google Shape;2205;g1e55ab7aa18_3_309"/>
          <p:cNvSpPr/>
          <p:nvPr/>
        </p:nvSpPr>
        <p:spPr>
          <a:xfrm>
            <a:off x="3602953" y="2875991"/>
            <a:ext cx="2858400" cy="680700"/>
          </a:xfrm>
          <a:prstGeom prst="rect">
            <a:avLst/>
          </a:pr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zh-TW" sz="2100" b="0" i="0" u="none" strike="noStrike" cap="none">
                <a:solidFill>
                  <a:srgbClr val="000000"/>
                </a:solidFill>
                <a:latin typeface="Arial"/>
                <a:ea typeface="Arial"/>
                <a:cs typeface="Arial"/>
                <a:sym typeface="Arial"/>
              </a:rPr>
              <a:t>旅客停留天數較少</a:t>
            </a:r>
            <a:endParaRPr sz="700" b="0" i="0" u="none" strike="noStrike" cap="none">
              <a:solidFill>
                <a:srgbClr val="000000"/>
              </a:solidFill>
              <a:latin typeface="Arial"/>
              <a:ea typeface="Arial"/>
              <a:cs typeface="Arial"/>
              <a:sym typeface="Arial"/>
            </a:endParaRPr>
          </a:p>
        </p:txBody>
      </p:sp>
      <p:sp>
        <p:nvSpPr>
          <p:cNvPr id="2206" name="Google Shape;2206;g1e55ab7aa18_3_309"/>
          <p:cNvSpPr/>
          <p:nvPr/>
        </p:nvSpPr>
        <p:spPr>
          <a:xfrm>
            <a:off x="4911257" y="2450316"/>
            <a:ext cx="4322400" cy="680700"/>
          </a:xfrm>
          <a:prstGeom prst="rect">
            <a:avLst/>
          </a:prstGeom>
          <a:solidFill>
            <a:srgbClr val="FFFFFF"/>
          </a:solidFill>
          <a:ln w="50800" cap="flat" cmpd="sng">
            <a:solidFill>
              <a:srgbClr val="5E5E5E"/>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zh-TW" sz="2100" b="0" i="0" u="none" strike="noStrike" cap="none">
                <a:solidFill>
                  <a:srgbClr val="000000"/>
                </a:solidFill>
                <a:latin typeface="Arial"/>
                <a:ea typeface="Arial"/>
                <a:cs typeface="Arial"/>
                <a:sym typeface="Arial"/>
              </a:rPr>
              <a:t>旅客停留３天的人數大幅領先</a:t>
            </a:r>
            <a:endParaRPr sz="700" b="0" i="0" u="none" strike="noStrike" cap="none">
              <a:solidFill>
                <a:srgbClr val="000000"/>
              </a:solidFill>
              <a:latin typeface="Arial"/>
              <a:ea typeface="Arial"/>
              <a:cs typeface="Arial"/>
              <a:sym typeface="Arial"/>
            </a:endParaRPr>
          </a:p>
        </p:txBody>
      </p:sp>
      <p:sp>
        <p:nvSpPr>
          <p:cNvPr id="2207" name="Google Shape;2207;g1e55ab7aa18_3_309"/>
          <p:cNvSpPr/>
          <p:nvPr/>
        </p:nvSpPr>
        <p:spPr>
          <a:xfrm>
            <a:off x="3524625" y="4564746"/>
            <a:ext cx="457200" cy="18483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208" name="Google Shape;2208;g1e55ab7aa18_3_309"/>
          <p:cNvSpPr/>
          <p:nvPr/>
        </p:nvSpPr>
        <p:spPr>
          <a:xfrm>
            <a:off x="5630405" y="3401708"/>
            <a:ext cx="285600" cy="3011400"/>
          </a:xfrm>
          <a:prstGeom prst="rect">
            <a:avLst/>
          </a:prstGeom>
          <a:noFill/>
          <a:ln w="762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209" name="Google Shape;2209;g1e55ab7aa18_3_309"/>
          <p:cNvGrpSpPr/>
          <p:nvPr/>
        </p:nvGrpSpPr>
        <p:grpSpPr>
          <a:xfrm>
            <a:off x="171450" y="468189"/>
            <a:ext cx="6617095" cy="708000"/>
            <a:chOff x="171450" y="636516"/>
            <a:chExt cx="6617095" cy="708000"/>
          </a:xfrm>
        </p:grpSpPr>
        <p:sp>
          <p:nvSpPr>
            <p:cNvPr id="2210" name="Google Shape;2210;g1e55ab7aa18_3_309"/>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211" name="Google Shape;2211;g1e55ab7aa18_3_30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212" name="Google Shape;2212;g1e55ab7aa18_3_30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213" name="Google Shape;2213;g1e55ab7aa18_3_309"/>
          <p:cNvGrpSpPr/>
          <p:nvPr/>
        </p:nvGrpSpPr>
        <p:grpSpPr>
          <a:xfrm>
            <a:off x="-247986" y="6515264"/>
            <a:ext cx="12630486" cy="348553"/>
            <a:chOff x="-247986" y="6493492"/>
            <a:chExt cx="12630486" cy="348553"/>
          </a:xfrm>
        </p:grpSpPr>
        <p:sp>
          <p:nvSpPr>
            <p:cNvPr id="2214" name="Google Shape;2214;g1e55ab7aa18_3_309"/>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215" name="Google Shape;2215;g1e55ab7aa18_3_30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216" name="Google Shape;2216;g1e55ab7aa18_3_30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217" name="Google Shape;2217;g1e55ab7aa18_3_30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218" name="Google Shape;2218;g1e55ab7aa18_3_30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219" name="Google Shape;2219;g1e55ab7aa18_3_30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220" name="Google Shape;2220;g1e55ab7aa18_3_30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221" name="Google Shape;2221;g1e55ab7aa18_3_30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20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20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20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20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2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pic>
        <p:nvPicPr>
          <p:cNvPr id="2226" name="Google Shape;2226;g1e55ab7aa18_3_323" descr="影像"/>
          <p:cNvPicPr preferRelativeResize="0"/>
          <p:nvPr/>
        </p:nvPicPr>
        <p:blipFill rotWithShape="1">
          <a:blip r:embed="rId3">
            <a:alphaModFix/>
          </a:blip>
          <a:srcRect r="5418" b="6050"/>
          <a:stretch/>
        </p:blipFill>
        <p:spPr>
          <a:xfrm>
            <a:off x="2160216" y="841758"/>
            <a:ext cx="8012362" cy="5430163"/>
          </a:xfrm>
          <a:prstGeom prst="rect">
            <a:avLst/>
          </a:prstGeom>
          <a:noFill/>
          <a:ln>
            <a:noFill/>
          </a:ln>
        </p:spPr>
      </p:pic>
      <p:sp>
        <p:nvSpPr>
          <p:cNvPr id="2227" name="Google Shape;2227;g1e55ab7aa18_3_323"/>
          <p:cNvSpPr/>
          <p:nvPr/>
        </p:nvSpPr>
        <p:spPr>
          <a:xfrm>
            <a:off x="6605315" y="1760696"/>
            <a:ext cx="891000" cy="4491566"/>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sp>
        <p:nvSpPr>
          <p:cNvPr id="2228" name="Google Shape;2228;g1e55ab7aa18_3_323"/>
          <p:cNvSpPr/>
          <p:nvPr/>
        </p:nvSpPr>
        <p:spPr>
          <a:xfrm>
            <a:off x="8228970" y="1760695"/>
            <a:ext cx="891000" cy="4511225"/>
          </a:xfrm>
          <a:prstGeom prst="rect">
            <a:avLst/>
          </a:prstGeom>
          <a:noFill/>
          <a:ln w="50800" cap="flat" cmpd="sng">
            <a:solidFill>
              <a:srgbClr val="FF0000"/>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2200"/>
              <a:buFont typeface="Avenir"/>
              <a:buNone/>
            </a:pPr>
            <a:endParaRPr sz="2200" b="0" i="0" u="none" strike="noStrike" cap="none">
              <a:solidFill>
                <a:srgbClr val="FFFFFF"/>
              </a:solidFill>
              <a:latin typeface="Avenir"/>
              <a:ea typeface="Avenir"/>
              <a:cs typeface="Avenir"/>
              <a:sym typeface="Avenir"/>
            </a:endParaRPr>
          </a:p>
        </p:txBody>
      </p:sp>
      <p:grpSp>
        <p:nvGrpSpPr>
          <p:cNvPr id="2229" name="Google Shape;2229;g1e55ab7aa18_3_323"/>
          <p:cNvGrpSpPr/>
          <p:nvPr/>
        </p:nvGrpSpPr>
        <p:grpSpPr>
          <a:xfrm>
            <a:off x="171450" y="468189"/>
            <a:ext cx="6617095" cy="708000"/>
            <a:chOff x="171450" y="636516"/>
            <a:chExt cx="6617095" cy="708000"/>
          </a:xfrm>
        </p:grpSpPr>
        <p:sp>
          <p:nvSpPr>
            <p:cNvPr id="2230" name="Google Shape;2230;g1e55ab7aa18_3_32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231" name="Google Shape;2231;g1e55ab7aa18_3_32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232" name="Google Shape;2232;g1e55ab7aa18_3_32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233" name="Google Shape;2233;g1e55ab7aa18_3_323"/>
          <p:cNvGrpSpPr/>
          <p:nvPr/>
        </p:nvGrpSpPr>
        <p:grpSpPr>
          <a:xfrm>
            <a:off x="-247986" y="6515264"/>
            <a:ext cx="12630486" cy="348553"/>
            <a:chOff x="-247986" y="6493492"/>
            <a:chExt cx="12630486" cy="348553"/>
          </a:xfrm>
        </p:grpSpPr>
        <p:sp>
          <p:nvSpPr>
            <p:cNvPr id="2234" name="Google Shape;2234;g1e55ab7aa18_3_32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235" name="Google Shape;2235;g1e55ab7aa18_3_32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236" name="Google Shape;2236;g1e55ab7aa18_3_32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237" name="Google Shape;2237;g1e55ab7aa18_3_32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238" name="Google Shape;2238;g1e55ab7aa18_3_32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239" name="Google Shape;2239;g1e55ab7aa18_3_32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240" name="Google Shape;2240;g1e55ab7aa18_3_32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241" name="Google Shape;2241;g1e55ab7aa18_3_32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22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pic>
        <p:nvPicPr>
          <p:cNvPr id="2246" name="Google Shape;2246;g1e55ab7aa18_3_333" descr="影像"/>
          <p:cNvPicPr preferRelativeResize="0"/>
          <p:nvPr/>
        </p:nvPicPr>
        <p:blipFill rotWithShape="1">
          <a:blip r:embed="rId3">
            <a:alphaModFix/>
          </a:blip>
          <a:srcRect r="3605" b="7842"/>
          <a:stretch/>
        </p:blipFill>
        <p:spPr>
          <a:xfrm>
            <a:off x="1355266" y="625256"/>
            <a:ext cx="9895127" cy="5858300"/>
          </a:xfrm>
          <a:prstGeom prst="rect">
            <a:avLst/>
          </a:prstGeom>
          <a:noFill/>
          <a:ln>
            <a:noFill/>
          </a:ln>
        </p:spPr>
      </p:pic>
      <p:grpSp>
        <p:nvGrpSpPr>
          <p:cNvPr id="2247" name="Google Shape;2247;g1e55ab7aa18_3_333"/>
          <p:cNvGrpSpPr/>
          <p:nvPr/>
        </p:nvGrpSpPr>
        <p:grpSpPr>
          <a:xfrm>
            <a:off x="171450" y="468189"/>
            <a:ext cx="6617095" cy="708000"/>
            <a:chOff x="171450" y="636516"/>
            <a:chExt cx="6617095" cy="708000"/>
          </a:xfrm>
        </p:grpSpPr>
        <p:sp>
          <p:nvSpPr>
            <p:cNvPr id="2248" name="Google Shape;2248;g1e55ab7aa18_3_33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249" name="Google Shape;2249;g1e55ab7aa18_3_33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250" name="Google Shape;2250;g1e55ab7aa18_3_33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251" name="Google Shape;2251;g1e55ab7aa18_3_333"/>
          <p:cNvGrpSpPr/>
          <p:nvPr/>
        </p:nvGrpSpPr>
        <p:grpSpPr>
          <a:xfrm>
            <a:off x="-247986" y="6515264"/>
            <a:ext cx="12630486" cy="348553"/>
            <a:chOff x="-247986" y="6493492"/>
            <a:chExt cx="12630486" cy="348553"/>
          </a:xfrm>
        </p:grpSpPr>
        <p:sp>
          <p:nvSpPr>
            <p:cNvPr id="2252" name="Google Shape;2252;g1e55ab7aa18_3_33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253" name="Google Shape;2253;g1e55ab7aa18_3_33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254" name="Google Shape;2254;g1e55ab7aa18_3_33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255" name="Google Shape;2255;g1e55ab7aa18_3_33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256" name="Google Shape;2256;g1e55ab7aa18_3_33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257" name="Google Shape;2257;g1e55ab7aa18_3_33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258" name="Google Shape;2258;g1e55ab7aa18_3_33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259" name="Google Shape;2259;g1e55ab7aa18_3_33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pic>
        <p:nvPicPr>
          <p:cNvPr id="2264" name="Google Shape;2264;g1e55ab7aa18_3_341" descr="影像"/>
          <p:cNvPicPr preferRelativeResize="0"/>
          <p:nvPr/>
        </p:nvPicPr>
        <p:blipFill rotWithShape="1">
          <a:blip r:embed="rId3">
            <a:alphaModFix/>
          </a:blip>
          <a:srcRect r="5506" b="5995"/>
          <a:stretch/>
        </p:blipFill>
        <p:spPr>
          <a:xfrm>
            <a:off x="2332834" y="829725"/>
            <a:ext cx="8179474" cy="5560086"/>
          </a:xfrm>
          <a:prstGeom prst="rect">
            <a:avLst/>
          </a:prstGeom>
          <a:noFill/>
          <a:ln>
            <a:noFill/>
          </a:ln>
        </p:spPr>
      </p:pic>
      <p:grpSp>
        <p:nvGrpSpPr>
          <p:cNvPr id="2265" name="Google Shape;2265;g1e55ab7aa18_3_341"/>
          <p:cNvGrpSpPr/>
          <p:nvPr/>
        </p:nvGrpSpPr>
        <p:grpSpPr>
          <a:xfrm>
            <a:off x="171450" y="468189"/>
            <a:ext cx="6617095" cy="708000"/>
            <a:chOff x="171450" y="636516"/>
            <a:chExt cx="6617095" cy="708000"/>
          </a:xfrm>
        </p:grpSpPr>
        <p:sp>
          <p:nvSpPr>
            <p:cNvPr id="2266" name="Google Shape;2266;g1e55ab7aa18_3_341"/>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267" name="Google Shape;2267;g1e55ab7aa18_3_341"/>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268" name="Google Shape;2268;g1e55ab7aa18_3_34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269" name="Google Shape;2269;g1e55ab7aa18_3_341"/>
          <p:cNvGrpSpPr/>
          <p:nvPr/>
        </p:nvGrpSpPr>
        <p:grpSpPr>
          <a:xfrm>
            <a:off x="-247986" y="6515264"/>
            <a:ext cx="12630486" cy="348553"/>
            <a:chOff x="-247986" y="6493492"/>
            <a:chExt cx="12630486" cy="348553"/>
          </a:xfrm>
        </p:grpSpPr>
        <p:sp>
          <p:nvSpPr>
            <p:cNvPr id="2270" name="Google Shape;2270;g1e55ab7aa18_3_341"/>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271" name="Google Shape;2271;g1e55ab7aa18_3_341"/>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272" name="Google Shape;2272;g1e55ab7aa18_3_341"/>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273" name="Google Shape;2273;g1e55ab7aa18_3_341"/>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274" name="Google Shape;2274;g1e55ab7aa18_3_341"/>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275" name="Google Shape;2275;g1e55ab7aa18_3_341"/>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276" name="Google Shape;2276;g1e55ab7aa18_3_341"/>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277" name="Google Shape;2277;g1e55ab7aa18_3_341"/>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pic>
        <p:nvPicPr>
          <p:cNvPr id="2282" name="Google Shape;2282;g1e55ab7aa18_3_349" descr="影像"/>
          <p:cNvPicPr preferRelativeResize="0"/>
          <p:nvPr/>
        </p:nvPicPr>
        <p:blipFill rotWithShape="1">
          <a:blip r:embed="rId3">
            <a:alphaModFix/>
          </a:blip>
          <a:srcRect r="3519" b="7867"/>
          <a:stretch/>
        </p:blipFill>
        <p:spPr>
          <a:xfrm>
            <a:off x="1470409" y="894736"/>
            <a:ext cx="9808648" cy="5495075"/>
          </a:xfrm>
          <a:prstGeom prst="rect">
            <a:avLst/>
          </a:prstGeom>
          <a:noFill/>
          <a:ln>
            <a:noFill/>
          </a:ln>
        </p:spPr>
      </p:pic>
      <p:grpSp>
        <p:nvGrpSpPr>
          <p:cNvPr id="2283" name="Google Shape;2283;g1e55ab7aa18_3_349"/>
          <p:cNvGrpSpPr/>
          <p:nvPr/>
        </p:nvGrpSpPr>
        <p:grpSpPr>
          <a:xfrm>
            <a:off x="171450" y="468189"/>
            <a:ext cx="6617095" cy="708000"/>
            <a:chOff x="171450" y="636516"/>
            <a:chExt cx="6617095" cy="708000"/>
          </a:xfrm>
        </p:grpSpPr>
        <p:sp>
          <p:nvSpPr>
            <p:cNvPr id="2284" name="Google Shape;2284;g1e55ab7aa18_3_349"/>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285" name="Google Shape;2285;g1e55ab7aa18_3_34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286" name="Google Shape;2286;g1e55ab7aa18_3_349"/>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287" name="Google Shape;2287;g1e55ab7aa18_3_349"/>
          <p:cNvGrpSpPr/>
          <p:nvPr/>
        </p:nvGrpSpPr>
        <p:grpSpPr>
          <a:xfrm>
            <a:off x="-247986" y="6515264"/>
            <a:ext cx="12630486" cy="348553"/>
            <a:chOff x="-247986" y="6493492"/>
            <a:chExt cx="12630486" cy="348553"/>
          </a:xfrm>
        </p:grpSpPr>
        <p:sp>
          <p:nvSpPr>
            <p:cNvPr id="2288" name="Google Shape;2288;g1e55ab7aa18_3_349"/>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289" name="Google Shape;2289;g1e55ab7aa18_3_349"/>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290" name="Google Shape;2290;g1e55ab7aa18_3_349"/>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291" name="Google Shape;2291;g1e55ab7aa18_3_349"/>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292" name="Google Shape;2292;g1e55ab7aa18_3_349"/>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293" name="Google Shape;2293;g1e55ab7aa18_3_349"/>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294" name="Google Shape;2294;g1e55ab7aa18_3_349"/>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295" name="Google Shape;2295;g1e55ab7aa18_3_349"/>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grpSp>
        <p:nvGrpSpPr>
          <p:cNvPr id="2300" name="Google Shape;2300;g1e55ab7aa18_3_357"/>
          <p:cNvGrpSpPr/>
          <p:nvPr/>
        </p:nvGrpSpPr>
        <p:grpSpPr>
          <a:xfrm>
            <a:off x="2382977" y="878825"/>
            <a:ext cx="8030621" cy="5382865"/>
            <a:chOff x="0" y="0"/>
            <a:chExt cx="16061241" cy="11763707"/>
          </a:xfrm>
        </p:grpSpPr>
        <p:pic>
          <p:nvPicPr>
            <p:cNvPr id="2301" name="Google Shape;2301;g1e55ab7aa18_3_357" descr="影像"/>
            <p:cNvPicPr preferRelativeResize="0"/>
            <p:nvPr/>
          </p:nvPicPr>
          <p:blipFill rotWithShape="1">
            <a:blip r:embed="rId3">
              <a:alphaModFix/>
            </a:blip>
            <a:srcRect r="17005" b="5623"/>
            <a:stretch/>
          </p:blipFill>
          <p:spPr>
            <a:xfrm>
              <a:off x="0" y="0"/>
              <a:ext cx="13881767" cy="11763707"/>
            </a:xfrm>
            <a:prstGeom prst="rect">
              <a:avLst/>
            </a:prstGeom>
            <a:noFill/>
            <a:ln>
              <a:noFill/>
            </a:ln>
          </p:spPr>
        </p:pic>
        <p:pic>
          <p:nvPicPr>
            <p:cNvPr id="2302" name="Google Shape;2302;g1e55ab7aa18_3_357" descr="影像"/>
            <p:cNvPicPr preferRelativeResize="0"/>
            <p:nvPr/>
          </p:nvPicPr>
          <p:blipFill rotWithShape="1">
            <a:blip r:embed="rId3">
              <a:alphaModFix/>
            </a:blip>
            <a:srcRect l="82688" t="8888" r="5356" b="75985"/>
            <a:stretch/>
          </p:blipFill>
          <p:spPr>
            <a:xfrm>
              <a:off x="13933262" y="987203"/>
              <a:ext cx="2127979" cy="2006646"/>
            </a:xfrm>
            <a:prstGeom prst="rect">
              <a:avLst/>
            </a:prstGeom>
            <a:noFill/>
            <a:ln>
              <a:noFill/>
            </a:ln>
          </p:spPr>
        </p:pic>
      </p:grpSp>
      <p:grpSp>
        <p:nvGrpSpPr>
          <p:cNvPr id="2303" name="Google Shape;2303;g1e55ab7aa18_3_357"/>
          <p:cNvGrpSpPr/>
          <p:nvPr/>
        </p:nvGrpSpPr>
        <p:grpSpPr>
          <a:xfrm>
            <a:off x="171450" y="468189"/>
            <a:ext cx="6617095" cy="708000"/>
            <a:chOff x="171450" y="636516"/>
            <a:chExt cx="6617095" cy="708000"/>
          </a:xfrm>
        </p:grpSpPr>
        <p:sp>
          <p:nvSpPr>
            <p:cNvPr id="2304" name="Google Shape;2304;g1e55ab7aa18_3_35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305" name="Google Shape;2305;g1e55ab7aa18_3_35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306" name="Google Shape;2306;g1e55ab7aa18_3_35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307" name="Google Shape;2307;g1e55ab7aa18_3_357"/>
          <p:cNvGrpSpPr/>
          <p:nvPr/>
        </p:nvGrpSpPr>
        <p:grpSpPr>
          <a:xfrm>
            <a:off x="-247986" y="6515264"/>
            <a:ext cx="12630486" cy="348553"/>
            <a:chOff x="-247986" y="6493492"/>
            <a:chExt cx="12630486" cy="348553"/>
          </a:xfrm>
        </p:grpSpPr>
        <p:sp>
          <p:nvSpPr>
            <p:cNvPr id="2308" name="Google Shape;2308;g1e55ab7aa18_3_357"/>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309" name="Google Shape;2309;g1e55ab7aa18_3_35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310" name="Google Shape;2310;g1e55ab7aa18_3_35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311" name="Google Shape;2311;g1e55ab7aa18_3_35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312" name="Google Shape;2312;g1e55ab7aa18_3_35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313" name="Google Shape;2313;g1e55ab7aa18_3_35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314" name="Google Shape;2314;g1e55ab7aa18_3_35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315" name="Google Shape;2315;g1e55ab7aa18_3_35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2320" name="Google Shape;2320;g1e55ab7aa18_3_367" descr="影像"/>
          <p:cNvPicPr preferRelativeResize="0"/>
          <p:nvPr/>
        </p:nvPicPr>
        <p:blipFill rotWithShape="1">
          <a:blip r:embed="rId3">
            <a:alphaModFix/>
          </a:blip>
          <a:srcRect r="4121" b="5915"/>
          <a:stretch/>
        </p:blipFill>
        <p:spPr>
          <a:xfrm>
            <a:off x="2115501" y="707571"/>
            <a:ext cx="8650472" cy="5682240"/>
          </a:xfrm>
          <a:prstGeom prst="rect">
            <a:avLst/>
          </a:prstGeom>
          <a:noFill/>
          <a:ln>
            <a:noFill/>
          </a:ln>
        </p:spPr>
      </p:pic>
      <p:grpSp>
        <p:nvGrpSpPr>
          <p:cNvPr id="2321" name="Google Shape;2321;g1e55ab7aa18_3_367"/>
          <p:cNvGrpSpPr/>
          <p:nvPr/>
        </p:nvGrpSpPr>
        <p:grpSpPr>
          <a:xfrm>
            <a:off x="171450" y="468189"/>
            <a:ext cx="6617095" cy="708000"/>
            <a:chOff x="171450" y="636516"/>
            <a:chExt cx="6617095" cy="708000"/>
          </a:xfrm>
        </p:grpSpPr>
        <p:sp>
          <p:nvSpPr>
            <p:cNvPr id="2322" name="Google Shape;2322;g1e55ab7aa18_3_36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323" name="Google Shape;2323;g1e55ab7aa18_3_36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324" name="Google Shape;2324;g1e55ab7aa18_3_36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325" name="Google Shape;2325;g1e55ab7aa18_3_367"/>
          <p:cNvGrpSpPr/>
          <p:nvPr/>
        </p:nvGrpSpPr>
        <p:grpSpPr>
          <a:xfrm>
            <a:off x="-247986" y="6515264"/>
            <a:ext cx="12630486" cy="348553"/>
            <a:chOff x="-247986" y="6493492"/>
            <a:chExt cx="12630486" cy="348553"/>
          </a:xfrm>
        </p:grpSpPr>
        <p:sp>
          <p:nvSpPr>
            <p:cNvPr id="2326" name="Google Shape;2326;g1e55ab7aa18_3_367"/>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327" name="Google Shape;2327;g1e55ab7aa18_3_367"/>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328" name="Google Shape;2328;g1e55ab7aa18_3_367"/>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329" name="Google Shape;2329;g1e55ab7aa18_3_367"/>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330" name="Google Shape;2330;g1e55ab7aa18_3_367"/>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331" name="Google Shape;2331;g1e55ab7aa18_3_367"/>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332" name="Google Shape;2332;g1e55ab7aa18_3_367"/>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333" name="Google Shape;2333;g1e55ab7aa18_3_367"/>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grpSp>
        <p:nvGrpSpPr>
          <p:cNvPr id="2338" name="Google Shape;2338;g1e55ab7aa18_3_375"/>
          <p:cNvGrpSpPr/>
          <p:nvPr/>
        </p:nvGrpSpPr>
        <p:grpSpPr>
          <a:xfrm>
            <a:off x="1163912" y="1782948"/>
            <a:ext cx="9864187" cy="4402904"/>
            <a:chOff x="0" y="0"/>
            <a:chExt cx="17722219" cy="7612213"/>
          </a:xfrm>
        </p:grpSpPr>
        <p:pic>
          <p:nvPicPr>
            <p:cNvPr id="2339" name="Google Shape;2339;g1e55ab7aa18_3_375" descr="影像"/>
            <p:cNvPicPr preferRelativeResize="0"/>
            <p:nvPr/>
          </p:nvPicPr>
          <p:blipFill rotWithShape="1">
            <a:blip r:embed="rId3">
              <a:alphaModFix amt="38810"/>
            </a:blip>
            <a:srcRect r="9671" b="6075"/>
            <a:stretch/>
          </p:blipFill>
          <p:spPr>
            <a:xfrm>
              <a:off x="0" y="0"/>
              <a:ext cx="17722219" cy="7612213"/>
            </a:xfrm>
            <a:prstGeom prst="rect">
              <a:avLst/>
            </a:prstGeom>
            <a:noFill/>
            <a:ln>
              <a:noFill/>
            </a:ln>
          </p:spPr>
        </p:pic>
        <p:pic>
          <p:nvPicPr>
            <p:cNvPr id="2340" name="Google Shape;2340;g1e55ab7aa18_3_375" descr="截圖 2023-07-24 上午2.27.54.png"/>
            <p:cNvPicPr preferRelativeResize="0"/>
            <p:nvPr/>
          </p:nvPicPr>
          <p:blipFill rotWithShape="1">
            <a:blip r:embed="rId4">
              <a:alphaModFix amt="24810"/>
            </a:blip>
            <a:srcRect/>
            <a:stretch/>
          </p:blipFill>
          <p:spPr>
            <a:xfrm>
              <a:off x="3073440" y="4082190"/>
              <a:ext cx="11170474" cy="2796318"/>
            </a:xfrm>
            <a:prstGeom prst="rect">
              <a:avLst/>
            </a:prstGeom>
            <a:noFill/>
            <a:ln w="63500" cap="flat" cmpd="sng">
              <a:solidFill>
                <a:srgbClr val="5E5E5E"/>
              </a:solidFill>
              <a:prstDash val="solid"/>
              <a:miter lim="400000"/>
              <a:headEnd type="none" w="sm" len="sm"/>
              <a:tailEnd type="none" w="sm" len="sm"/>
            </a:ln>
          </p:spPr>
        </p:pic>
        <p:pic>
          <p:nvPicPr>
            <p:cNvPr id="2341" name="Google Shape;2341;g1e55ab7aa18_3_375" descr="截圖 2023-07-24 上午2.29.18.png"/>
            <p:cNvPicPr preferRelativeResize="0"/>
            <p:nvPr/>
          </p:nvPicPr>
          <p:blipFill rotWithShape="1">
            <a:blip r:embed="rId5">
              <a:alphaModFix/>
            </a:blip>
            <a:srcRect/>
            <a:stretch/>
          </p:blipFill>
          <p:spPr>
            <a:xfrm>
              <a:off x="2717714" y="733493"/>
              <a:ext cx="11881927" cy="2602560"/>
            </a:xfrm>
            <a:prstGeom prst="rect">
              <a:avLst/>
            </a:prstGeom>
            <a:noFill/>
            <a:ln w="63500" cap="flat" cmpd="sng">
              <a:solidFill>
                <a:srgbClr val="5E5E5E"/>
              </a:solidFill>
              <a:prstDash val="solid"/>
              <a:miter lim="400000"/>
              <a:headEnd type="none" w="sm" len="sm"/>
              <a:tailEnd type="none" w="sm" len="sm"/>
            </a:ln>
          </p:spPr>
        </p:pic>
      </p:grpSp>
      <p:grpSp>
        <p:nvGrpSpPr>
          <p:cNvPr id="2342" name="Google Shape;2342;g1e55ab7aa18_3_375"/>
          <p:cNvGrpSpPr/>
          <p:nvPr/>
        </p:nvGrpSpPr>
        <p:grpSpPr>
          <a:xfrm>
            <a:off x="171450" y="468189"/>
            <a:ext cx="6617095" cy="708000"/>
            <a:chOff x="171450" y="636516"/>
            <a:chExt cx="6617095" cy="708000"/>
          </a:xfrm>
        </p:grpSpPr>
        <p:sp>
          <p:nvSpPr>
            <p:cNvPr id="2343" name="Google Shape;2343;g1e55ab7aa18_3_37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344" name="Google Shape;2344;g1e55ab7aa18_3_37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345" name="Google Shape;2345;g1e55ab7aa18_3_37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346" name="Google Shape;2346;g1e55ab7aa18_3_375"/>
          <p:cNvGrpSpPr/>
          <p:nvPr/>
        </p:nvGrpSpPr>
        <p:grpSpPr>
          <a:xfrm>
            <a:off x="-247986" y="6515264"/>
            <a:ext cx="12630486" cy="348553"/>
            <a:chOff x="-247986" y="6493492"/>
            <a:chExt cx="12630486" cy="348553"/>
          </a:xfrm>
        </p:grpSpPr>
        <p:sp>
          <p:nvSpPr>
            <p:cNvPr id="2347" name="Google Shape;2347;g1e55ab7aa18_3_375"/>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348" name="Google Shape;2348;g1e55ab7aa18_3_37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349" name="Google Shape;2349;g1e55ab7aa18_3_37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350" name="Google Shape;2350;g1e55ab7aa18_3_37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351" name="Google Shape;2351;g1e55ab7aa18_3_37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352" name="Google Shape;2352;g1e55ab7aa18_3_375"/>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353" name="Google Shape;2353;g1e55ab7aa18_3_37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354" name="Google Shape;2354;g1e55ab7aa18_3_37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pic>
        <p:nvPicPr>
          <p:cNvPr id="2359" name="Google Shape;2359;g1e55ab7aa18_3_386" descr="影像"/>
          <p:cNvPicPr preferRelativeResize="0"/>
          <p:nvPr/>
        </p:nvPicPr>
        <p:blipFill rotWithShape="1">
          <a:blip r:embed="rId3">
            <a:alphaModFix amt="19650"/>
          </a:blip>
          <a:srcRect r="4434" b="6585"/>
          <a:stretch/>
        </p:blipFill>
        <p:spPr>
          <a:xfrm>
            <a:off x="1661850" y="765128"/>
            <a:ext cx="8868299" cy="5747399"/>
          </a:xfrm>
          <a:prstGeom prst="rect">
            <a:avLst/>
          </a:prstGeom>
          <a:noFill/>
          <a:ln>
            <a:noFill/>
          </a:ln>
        </p:spPr>
      </p:pic>
      <p:pic>
        <p:nvPicPr>
          <p:cNvPr id="2360" name="Google Shape;2360;g1e55ab7aa18_3_386" descr="影像"/>
          <p:cNvPicPr preferRelativeResize="0"/>
          <p:nvPr/>
        </p:nvPicPr>
        <p:blipFill rotWithShape="1">
          <a:blip r:embed="rId3">
            <a:alphaModFix/>
          </a:blip>
          <a:srcRect t="8738" r="55842" b="6579"/>
          <a:stretch/>
        </p:blipFill>
        <p:spPr>
          <a:xfrm>
            <a:off x="1661850" y="1302721"/>
            <a:ext cx="4097846" cy="5209806"/>
          </a:xfrm>
          <a:prstGeom prst="rect">
            <a:avLst/>
          </a:prstGeom>
          <a:noFill/>
          <a:ln>
            <a:noFill/>
          </a:ln>
        </p:spPr>
      </p:pic>
      <p:pic>
        <p:nvPicPr>
          <p:cNvPr id="2361" name="Google Shape;2361;g1e55ab7aa18_3_386" descr="影像"/>
          <p:cNvPicPr preferRelativeResize="0"/>
          <p:nvPr/>
        </p:nvPicPr>
        <p:blipFill rotWithShape="1">
          <a:blip r:embed="rId3">
            <a:alphaModFix/>
          </a:blip>
          <a:srcRect l="44144" t="9477" r="15079" b="6580"/>
          <a:stretch/>
        </p:blipFill>
        <p:spPr>
          <a:xfrm>
            <a:off x="5758640" y="1348205"/>
            <a:ext cx="3783817" cy="5164324"/>
          </a:xfrm>
          <a:prstGeom prst="rect">
            <a:avLst/>
          </a:prstGeom>
          <a:noFill/>
          <a:ln>
            <a:noFill/>
          </a:ln>
        </p:spPr>
      </p:pic>
      <p:pic>
        <p:nvPicPr>
          <p:cNvPr id="2362" name="Google Shape;2362;g1e55ab7aa18_3_386" descr="影像"/>
          <p:cNvPicPr preferRelativeResize="0"/>
          <p:nvPr/>
        </p:nvPicPr>
        <p:blipFill rotWithShape="1">
          <a:blip r:embed="rId3">
            <a:alphaModFix/>
          </a:blip>
          <a:srcRect r="4434" b="91565"/>
          <a:stretch/>
        </p:blipFill>
        <p:spPr>
          <a:xfrm>
            <a:off x="1661850" y="765128"/>
            <a:ext cx="8868299" cy="518912"/>
          </a:xfrm>
          <a:prstGeom prst="rect">
            <a:avLst/>
          </a:prstGeom>
          <a:noFill/>
          <a:ln>
            <a:noFill/>
          </a:ln>
        </p:spPr>
      </p:pic>
      <p:pic>
        <p:nvPicPr>
          <p:cNvPr id="2363" name="Google Shape;2363;g1e55ab7aa18_3_386" descr="影像"/>
          <p:cNvPicPr preferRelativeResize="0"/>
          <p:nvPr/>
        </p:nvPicPr>
        <p:blipFill rotWithShape="1">
          <a:blip r:embed="rId3">
            <a:alphaModFix/>
          </a:blip>
          <a:srcRect l="84111" t="3150" r="4434" b="6578"/>
          <a:stretch/>
        </p:blipFill>
        <p:spPr>
          <a:xfrm>
            <a:off x="9467568" y="958705"/>
            <a:ext cx="1062582" cy="5553821"/>
          </a:xfrm>
          <a:prstGeom prst="rect">
            <a:avLst/>
          </a:prstGeom>
          <a:noFill/>
          <a:ln>
            <a:noFill/>
          </a:ln>
        </p:spPr>
      </p:pic>
      <p:grpSp>
        <p:nvGrpSpPr>
          <p:cNvPr id="2364" name="Google Shape;2364;g1e55ab7aa18_3_386"/>
          <p:cNvGrpSpPr/>
          <p:nvPr/>
        </p:nvGrpSpPr>
        <p:grpSpPr>
          <a:xfrm>
            <a:off x="171450" y="468189"/>
            <a:ext cx="6617095" cy="708000"/>
            <a:chOff x="171450" y="636516"/>
            <a:chExt cx="6617095" cy="708000"/>
          </a:xfrm>
        </p:grpSpPr>
        <p:sp>
          <p:nvSpPr>
            <p:cNvPr id="2365" name="Google Shape;2365;g1e55ab7aa18_3_38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366" name="Google Shape;2366;g1e55ab7aa18_3_38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367" name="Google Shape;2367;g1e55ab7aa18_3_38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368" name="Google Shape;2368;g1e55ab7aa18_3_386"/>
          <p:cNvGrpSpPr/>
          <p:nvPr/>
        </p:nvGrpSpPr>
        <p:grpSpPr>
          <a:xfrm>
            <a:off x="-247986" y="6515264"/>
            <a:ext cx="12630486" cy="348553"/>
            <a:chOff x="-247986" y="6493492"/>
            <a:chExt cx="12630486" cy="348553"/>
          </a:xfrm>
        </p:grpSpPr>
        <p:sp>
          <p:nvSpPr>
            <p:cNvPr id="2369" name="Google Shape;2369;g1e55ab7aa18_3_386"/>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370" name="Google Shape;2370;g1e55ab7aa18_3_38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371" name="Google Shape;2371;g1e55ab7aa18_3_38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372" name="Google Shape;2372;g1e55ab7aa18_3_38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373" name="Google Shape;2373;g1e55ab7aa18_3_38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374" name="Google Shape;2374;g1e55ab7aa18_3_38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375" name="Google Shape;2375;g1e55ab7aa18_3_38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376" name="Google Shape;2376;g1e55ab7aa18_3_38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36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pic>
        <p:nvPicPr>
          <p:cNvPr id="2381" name="Google Shape;2381;g1e55ab7aa18_3_398" descr="影像"/>
          <p:cNvPicPr preferRelativeResize="0"/>
          <p:nvPr/>
        </p:nvPicPr>
        <p:blipFill rotWithShape="1">
          <a:blip r:embed="rId3">
            <a:alphaModFix/>
          </a:blip>
          <a:srcRect r="5293" b="5738"/>
          <a:stretch/>
        </p:blipFill>
        <p:spPr>
          <a:xfrm>
            <a:off x="2623468" y="625256"/>
            <a:ext cx="7184550" cy="5814424"/>
          </a:xfrm>
          <a:prstGeom prst="rect">
            <a:avLst/>
          </a:prstGeom>
          <a:noFill/>
          <a:ln>
            <a:noFill/>
          </a:ln>
        </p:spPr>
      </p:pic>
      <p:grpSp>
        <p:nvGrpSpPr>
          <p:cNvPr id="2382" name="Google Shape;2382;g1e55ab7aa18_3_398"/>
          <p:cNvGrpSpPr/>
          <p:nvPr/>
        </p:nvGrpSpPr>
        <p:grpSpPr>
          <a:xfrm>
            <a:off x="171450" y="468189"/>
            <a:ext cx="6617095" cy="708000"/>
            <a:chOff x="171450" y="636516"/>
            <a:chExt cx="6617095" cy="708000"/>
          </a:xfrm>
        </p:grpSpPr>
        <p:sp>
          <p:nvSpPr>
            <p:cNvPr id="2383" name="Google Shape;2383;g1e55ab7aa18_3_39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384" name="Google Shape;2384;g1e55ab7aa18_3_39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385" name="Google Shape;2385;g1e55ab7aa18_3_398"/>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386" name="Google Shape;2386;g1e55ab7aa18_3_398"/>
          <p:cNvGrpSpPr/>
          <p:nvPr/>
        </p:nvGrpSpPr>
        <p:grpSpPr>
          <a:xfrm>
            <a:off x="-247986" y="6515264"/>
            <a:ext cx="12630486" cy="348553"/>
            <a:chOff x="-247986" y="6493492"/>
            <a:chExt cx="12630486" cy="348553"/>
          </a:xfrm>
        </p:grpSpPr>
        <p:sp>
          <p:nvSpPr>
            <p:cNvPr id="2387" name="Google Shape;2387;g1e55ab7aa18_3_398"/>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388" name="Google Shape;2388;g1e55ab7aa18_3_398"/>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389" name="Google Shape;2389;g1e55ab7aa18_3_398"/>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390" name="Google Shape;2390;g1e55ab7aa18_3_398"/>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391" name="Google Shape;2391;g1e55ab7aa18_3_398"/>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392" name="Google Shape;2392;g1e55ab7aa18_3_398"/>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393" name="Google Shape;2393;g1e55ab7aa18_3_398"/>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394" name="Google Shape;2394;g1e55ab7aa18_3_398"/>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Google Shape;312;p11"/>
          <p:cNvGrpSpPr/>
          <p:nvPr/>
        </p:nvGrpSpPr>
        <p:grpSpPr>
          <a:xfrm>
            <a:off x="171450" y="468189"/>
            <a:ext cx="7433117" cy="707886"/>
            <a:chOff x="171450" y="636516"/>
            <a:chExt cx="6616971" cy="707886"/>
          </a:xfrm>
        </p:grpSpPr>
        <p:sp>
          <p:nvSpPr>
            <p:cNvPr id="313" name="Google Shape;313;p11"/>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專題介紹</a:t>
              </a:r>
              <a:endParaRPr sz="4000" b="1" i="0" u="none" strike="noStrike" cap="none">
                <a:solidFill>
                  <a:srgbClr val="262626"/>
                </a:solidFill>
                <a:latin typeface="Arial"/>
                <a:ea typeface="Arial"/>
                <a:cs typeface="Arial"/>
                <a:sym typeface="Arial"/>
              </a:endParaRPr>
            </a:p>
          </p:txBody>
        </p:sp>
        <p:sp>
          <p:nvSpPr>
            <p:cNvPr id="314" name="Google Shape;314;p11"/>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315" name="Google Shape;315;p11"/>
          <p:cNvSpPr txBox="1"/>
          <p:nvPr/>
        </p:nvSpPr>
        <p:spPr>
          <a:xfrm>
            <a:off x="927265" y="1454798"/>
            <a:ext cx="10337469" cy="260438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0000"/>
              </a:lnSpc>
              <a:spcBef>
                <a:spcPts val="0"/>
              </a:spcBef>
              <a:spcAft>
                <a:spcPts val="0"/>
              </a:spcAft>
              <a:buClr>
                <a:schemeClr val="dk1"/>
              </a:buClr>
              <a:buSzPts val="2800"/>
              <a:buFont typeface="Noto Sans Symbols"/>
              <a:buChar char="⮚"/>
            </a:pPr>
            <a:r>
              <a:rPr lang="zh-TW" sz="2800" b="0" i="0" u="none" strike="noStrike" cap="none">
                <a:solidFill>
                  <a:schemeClr val="dk1"/>
                </a:solidFill>
                <a:latin typeface="Microsoft JhengHei"/>
                <a:ea typeface="Microsoft JhengHei"/>
                <a:cs typeface="Microsoft JhengHei"/>
                <a:sym typeface="Microsoft JhengHei"/>
              </a:rPr>
              <a:t>透過入境來台遊客分析，了解</a:t>
            </a:r>
            <a:r>
              <a:rPr lang="zh-TW" sz="2800" b="1" i="0" u="none" strike="noStrike" cap="none">
                <a:solidFill>
                  <a:srgbClr val="0070C0"/>
                </a:solidFill>
                <a:latin typeface="Microsoft JhengHei"/>
                <a:ea typeface="Microsoft JhengHei"/>
                <a:cs typeface="Microsoft JhengHei"/>
                <a:sym typeface="Microsoft JhengHei"/>
              </a:rPr>
              <a:t>不同國家和地區</a:t>
            </a:r>
            <a:r>
              <a:rPr lang="zh-TW" sz="2800" b="0" i="0" u="none" strike="noStrike" cap="none">
                <a:solidFill>
                  <a:schemeClr val="dk1"/>
                </a:solidFill>
                <a:latin typeface="Microsoft JhengHei"/>
                <a:ea typeface="Microsoft JhengHei"/>
                <a:cs typeface="Microsoft JhengHei"/>
                <a:sym typeface="Microsoft JhengHei"/>
              </a:rPr>
              <a:t>對台灣觀光的影響，有助於洞察</a:t>
            </a:r>
            <a:r>
              <a:rPr lang="zh-TW" sz="2800" b="1" i="0" u="none" strike="noStrike" cap="none">
                <a:solidFill>
                  <a:srgbClr val="0070C0"/>
                </a:solidFill>
                <a:latin typeface="Microsoft JhengHei"/>
                <a:ea typeface="Microsoft JhengHei"/>
                <a:cs typeface="Microsoft JhengHei"/>
                <a:sym typeface="Microsoft JhengHei"/>
              </a:rPr>
              <a:t>市場需求</a:t>
            </a:r>
            <a:r>
              <a:rPr lang="zh-TW" sz="2800" b="0" i="0" u="none" strike="noStrike" cap="none">
                <a:solidFill>
                  <a:schemeClr val="dk1"/>
                </a:solidFill>
                <a:latin typeface="Microsoft JhengHei"/>
                <a:ea typeface="Microsoft JhengHei"/>
                <a:cs typeface="Microsoft JhengHei"/>
                <a:sym typeface="Microsoft JhengHei"/>
              </a:rPr>
              <a:t>和</a:t>
            </a:r>
            <a:r>
              <a:rPr lang="zh-TW" sz="2800" b="1" i="0" u="none" strike="noStrike" cap="none">
                <a:solidFill>
                  <a:srgbClr val="0070C0"/>
                </a:solidFill>
                <a:latin typeface="Microsoft JhengHei"/>
                <a:ea typeface="Microsoft JhengHei"/>
                <a:cs typeface="Microsoft JhengHei"/>
                <a:sym typeface="Microsoft JhengHei"/>
              </a:rPr>
              <a:t>發展潛力</a:t>
            </a:r>
            <a:endParaRPr sz="2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0000"/>
              </a:lnSpc>
              <a:spcBef>
                <a:spcPts val="0"/>
              </a:spcBef>
              <a:spcAft>
                <a:spcPts val="0"/>
              </a:spcAft>
              <a:buClr>
                <a:srgbClr val="000000"/>
              </a:buClr>
              <a:buSzPts val="2800"/>
              <a:buFont typeface="Arial"/>
              <a:buNone/>
            </a:pPr>
            <a:endParaRPr sz="2800" b="0" i="0" u="none" strike="noStrike" cap="none">
              <a:solidFill>
                <a:schemeClr val="dk1"/>
              </a:solidFill>
              <a:latin typeface="Microsoft JhengHei"/>
              <a:ea typeface="Microsoft JhengHei"/>
              <a:cs typeface="Microsoft JhengHei"/>
              <a:sym typeface="Microsoft JhengHei"/>
            </a:endParaRPr>
          </a:p>
          <a:p>
            <a:pPr marL="457200" marR="0" lvl="0" indent="-457200" algn="l" rtl="0">
              <a:lnSpc>
                <a:spcPct val="110000"/>
              </a:lnSpc>
              <a:spcBef>
                <a:spcPts val="0"/>
              </a:spcBef>
              <a:spcAft>
                <a:spcPts val="0"/>
              </a:spcAft>
              <a:buClr>
                <a:schemeClr val="dk1"/>
              </a:buClr>
              <a:buSzPts val="2800"/>
              <a:buFont typeface="Noto Sans Symbols"/>
              <a:buChar char="⮚"/>
            </a:pPr>
            <a:r>
              <a:rPr lang="zh-TW" sz="2800" b="0" i="0" u="none" strike="noStrike" cap="none">
                <a:solidFill>
                  <a:schemeClr val="dk1"/>
                </a:solidFill>
                <a:latin typeface="Microsoft JhengHei"/>
                <a:ea typeface="Microsoft JhengHei"/>
                <a:cs typeface="Microsoft JhengHei"/>
                <a:sym typeface="Microsoft JhengHei"/>
              </a:rPr>
              <a:t>使用自然語言處理的方式，分析</a:t>
            </a:r>
            <a:r>
              <a:rPr lang="zh-TW" sz="2800" b="1" i="0" u="none" strike="noStrike" cap="none">
                <a:solidFill>
                  <a:srgbClr val="0070C0"/>
                </a:solidFill>
                <a:latin typeface="Microsoft JhengHei"/>
                <a:ea typeface="Microsoft JhengHei"/>
                <a:cs typeface="Microsoft JhengHei"/>
                <a:sym typeface="Microsoft JhengHei"/>
              </a:rPr>
              <a:t>訂房網站</a:t>
            </a:r>
            <a:r>
              <a:rPr lang="zh-TW" sz="2800" b="0" i="0" u="none" strike="noStrike" cap="none">
                <a:solidFill>
                  <a:schemeClr val="dk1"/>
                </a:solidFill>
                <a:latin typeface="Microsoft JhengHei"/>
                <a:ea typeface="Microsoft JhengHei"/>
                <a:cs typeface="Microsoft JhengHei"/>
                <a:sym typeface="Microsoft JhengHei"/>
              </a:rPr>
              <a:t>上的</a:t>
            </a:r>
            <a:r>
              <a:rPr lang="zh-TW" sz="2800" b="1" i="0" u="none" strike="noStrike" cap="none">
                <a:solidFill>
                  <a:srgbClr val="0070C0"/>
                </a:solidFill>
                <a:latin typeface="Microsoft JhengHei"/>
                <a:ea typeface="Microsoft JhengHei"/>
                <a:cs typeface="Microsoft JhengHei"/>
                <a:sym typeface="Microsoft JhengHei"/>
              </a:rPr>
              <a:t>住宿評論</a:t>
            </a:r>
            <a:r>
              <a:rPr lang="zh-TW" sz="2800" b="0" i="0" u="none" strike="noStrike" cap="none">
                <a:solidFill>
                  <a:schemeClr val="dk1"/>
                </a:solidFill>
                <a:latin typeface="Microsoft JhengHei"/>
                <a:ea typeface="Microsoft JhengHei"/>
                <a:cs typeface="Microsoft JhengHei"/>
                <a:sym typeface="Microsoft JhengHei"/>
              </a:rPr>
              <a:t>，找出</a:t>
            </a:r>
            <a:r>
              <a:rPr lang="zh-TW" sz="2800" b="1" i="0" u="none" strike="noStrike" cap="none">
                <a:solidFill>
                  <a:srgbClr val="0070C0"/>
                </a:solidFill>
                <a:latin typeface="Microsoft JhengHei"/>
                <a:ea typeface="Microsoft JhengHei"/>
                <a:cs typeface="Microsoft JhengHei"/>
                <a:sym typeface="Microsoft JhengHei"/>
              </a:rPr>
              <a:t>遊客偏好</a:t>
            </a:r>
            <a:r>
              <a:rPr lang="zh-TW" sz="2800" b="0" i="0" u="none" strike="noStrike" cap="none">
                <a:solidFill>
                  <a:schemeClr val="dk1"/>
                </a:solidFill>
                <a:latin typeface="Microsoft JhengHei"/>
                <a:ea typeface="Microsoft JhengHei"/>
                <a:cs typeface="Microsoft JhengHei"/>
                <a:sym typeface="Microsoft JhengHei"/>
              </a:rPr>
              <a:t>和</a:t>
            </a:r>
            <a:r>
              <a:rPr lang="zh-TW" sz="2800" b="1" i="0" u="none" strike="noStrike" cap="none">
                <a:solidFill>
                  <a:srgbClr val="0070C0"/>
                </a:solidFill>
                <a:latin typeface="Microsoft JhengHei"/>
                <a:ea typeface="Microsoft JhengHei"/>
                <a:cs typeface="Microsoft JhengHei"/>
                <a:sym typeface="Microsoft JhengHei"/>
              </a:rPr>
              <a:t>需求</a:t>
            </a:r>
            <a:r>
              <a:rPr lang="zh-TW" sz="2800" b="0" i="0" u="none" strike="noStrike" cap="none">
                <a:solidFill>
                  <a:schemeClr val="dk1"/>
                </a:solidFill>
                <a:latin typeface="Microsoft JhengHei"/>
                <a:ea typeface="Microsoft JhengHei"/>
                <a:cs typeface="Microsoft JhengHei"/>
                <a:sym typeface="Microsoft JhengHei"/>
              </a:rPr>
              <a:t>，透過</a:t>
            </a:r>
            <a:r>
              <a:rPr lang="zh-TW" sz="2800" b="1" i="0" u="none" strike="noStrike" cap="none">
                <a:solidFill>
                  <a:srgbClr val="0070C0"/>
                </a:solidFill>
                <a:latin typeface="Microsoft JhengHei"/>
                <a:ea typeface="Microsoft JhengHei"/>
                <a:cs typeface="Microsoft JhengHei"/>
                <a:sym typeface="Microsoft JhengHei"/>
              </a:rPr>
              <a:t>關鍵字</a:t>
            </a:r>
            <a:r>
              <a:rPr lang="zh-TW" sz="2800" b="0" i="0" u="none" strike="noStrike" cap="none">
                <a:solidFill>
                  <a:schemeClr val="dk1"/>
                </a:solidFill>
                <a:latin typeface="Microsoft JhengHei"/>
                <a:ea typeface="Microsoft JhengHei"/>
                <a:cs typeface="Microsoft JhengHei"/>
                <a:sym typeface="Microsoft JhengHei"/>
              </a:rPr>
              <a:t>進行住宿推薦</a:t>
            </a:r>
            <a:endParaRPr sz="2800" b="0" i="0" u="none" strike="noStrike" cap="none">
              <a:solidFill>
                <a:schemeClr val="dk1"/>
              </a:solidFill>
              <a:latin typeface="Microsoft JhengHei"/>
              <a:ea typeface="Microsoft JhengHei"/>
              <a:cs typeface="Microsoft JhengHei"/>
              <a:sym typeface="Microsoft JhengHei"/>
            </a:endParaRPr>
          </a:p>
        </p:txBody>
      </p:sp>
      <p:pic>
        <p:nvPicPr>
          <p:cNvPr id="316" name="Google Shape;316;p11"/>
          <p:cNvPicPr preferRelativeResize="0"/>
          <p:nvPr/>
        </p:nvPicPr>
        <p:blipFill rotWithShape="1">
          <a:blip r:embed="rId3">
            <a:alphaModFix/>
          </a:blip>
          <a:srcRect t="37846" r="31691" b="44752"/>
          <a:stretch/>
        </p:blipFill>
        <p:spPr>
          <a:xfrm>
            <a:off x="0" y="4528337"/>
            <a:ext cx="12192000" cy="2329664"/>
          </a:xfrm>
          <a:prstGeom prst="rect">
            <a:avLst/>
          </a:prstGeom>
          <a:noFill/>
          <a:ln>
            <a:noFill/>
          </a:ln>
        </p:spPr>
      </p:pic>
      <p:sp>
        <p:nvSpPr>
          <p:cNvPr id="317" name="Google Shape;317;p1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郭育萍</a:t>
            </a:r>
            <a:endParaRPr sz="2400" b="1" i="0" u="none" strike="noStrike" cap="none">
              <a:solidFill>
                <a:srgbClr val="07121F"/>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fade">
                                      <p:cBhvr>
                                        <p:cTn id="7" dur="25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xEl>
                                              <p:pRg st="2" end="2"/>
                                            </p:txEl>
                                          </p:spTgt>
                                        </p:tgtEl>
                                        <p:attrNameLst>
                                          <p:attrName>style.visibility</p:attrName>
                                        </p:attrNameLst>
                                      </p:cBhvr>
                                      <p:to>
                                        <p:strVal val="visible"/>
                                      </p:to>
                                    </p:set>
                                    <p:animEffect transition="in" filter="fade">
                                      <p:cBhvr>
                                        <p:cTn id="12" dur="250"/>
                                        <p:tgtEl>
                                          <p:spTgt spid="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grpSp>
        <p:nvGrpSpPr>
          <p:cNvPr id="2399" name="Google Shape;2399;g1e55ab7aa18_3_406"/>
          <p:cNvGrpSpPr/>
          <p:nvPr/>
        </p:nvGrpSpPr>
        <p:grpSpPr>
          <a:xfrm>
            <a:off x="1129350" y="1521675"/>
            <a:ext cx="9933304" cy="4712721"/>
            <a:chOff x="0" y="0"/>
            <a:chExt cx="17722219" cy="7612213"/>
          </a:xfrm>
        </p:grpSpPr>
        <p:pic>
          <p:nvPicPr>
            <p:cNvPr id="2400" name="Google Shape;2400;g1e55ab7aa18_3_406" descr="影像"/>
            <p:cNvPicPr preferRelativeResize="0"/>
            <p:nvPr/>
          </p:nvPicPr>
          <p:blipFill rotWithShape="1">
            <a:blip r:embed="rId3">
              <a:alphaModFix amt="38810"/>
            </a:blip>
            <a:srcRect r="9671" b="6075"/>
            <a:stretch/>
          </p:blipFill>
          <p:spPr>
            <a:xfrm>
              <a:off x="0" y="0"/>
              <a:ext cx="17722219" cy="7612213"/>
            </a:xfrm>
            <a:prstGeom prst="rect">
              <a:avLst/>
            </a:prstGeom>
            <a:noFill/>
            <a:ln>
              <a:noFill/>
            </a:ln>
          </p:spPr>
        </p:pic>
        <p:pic>
          <p:nvPicPr>
            <p:cNvPr id="2401" name="Google Shape;2401;g1e55ab7aa18_3_406" descr="截圖 2023-07-24 上午2.27.54.png"/>
            <p:cNvPicPr preferRelativeResize="0"/>
            <p:nvPr/>
          </p:nvPicPr>
          <p:blipFill rotWithShape="1">
            <a:blip r:embed="rId4">
              <a:alphaModFix/>
            </a:blip>
            <a:srcRect/>
            <a:stretch/>
          </p:blipFill>
          <p:spPr>
            <a:xfrm>
              <a:off x="3073440" y="4082190"/>
              <a:ext cx="11170474" cy="2796318"/>
            </a:xfrm>
            <a:prstGeom prst="rect">
              <a:avLst/>
            </a:prstGeom>
            <a:noFill/>
            <a:ln w="63500" cap="flat" cmpd="sng">
              <a:solidFill>
                <a:srgbClr val="5E5E5E"/>
              </a:solidFill>
              <a:prstDash val="solid"/>
              <a:miter lim="400000"/>
              <a:headEnd type="none" w="sm" len="sm"/>
              <a:tailEnd type="none" w="sm" len="sm"/>
            </a:ln>
          </p:spPr>
        </p:pic>
        <p:pic>
          <p:nvPicPr>
            <p:cNvPr id="2402" name="Google Shape;2402;g1e55ab7aa18_3_406" descr="截圖 2023-07-24 上午2.29.18.png"/>
            <p:cNvPicPr preferRelativeResize="0"/>
            <p:nvPr/>
          </p:nvPicPr>
          <p:blipFill rotWithShape="1">
            <a:blip r:embed="rId5">
              <a:alphaModFix amt="25059"/>
            </a:blip>
            <a:srcRect/>
            <a:stretch/>
          </p:blipFill>
          <p:spPr>
            <a:xfrm>
              <a:off x="2717714" y="733493"/>
              <a:ext cx="11881927" cy="2602560"/>
            </a:xfrm>
            <a:prstGeom prst="rect">
              <a:avLst/>
            </a:prstGeom>
            <a:noFill/>
            <a:ln w="25400" cap="flat" cmpd="sng">
              <a:solidFill>
                <a:srgbClr val="5E5E5E"/>
              </a:solidFill>
              <a:prstDash val="solid"/>
              <a:miter lim="400000"/>
              <a:headEnd type="none" w="sm" len="sm"/>
              <a:tailEnd type="none" w="sm" len="sm"/>
            </a:ln>
          </p:spPr>
        </p:pic>
      </p:grpSp>
      <p:grpSp>
        <p:nvGrpSpPr>
          <p:cNvPr id="2403" name="Google Shape;2403;g1e55ab7aa18_3_406"/>
          <p:cNvGrpSpPr/>
          <p:nvPr/>
        </p:nvGrpSpPr>
        <p:grpSpPr>
          <a:xfrm>
            <a:off x="171450" y="468189"/>
            <a:ext cx="6617095" cy="708000"/>
            <a:chOff x="171450" y="636516"/>
            <a:chExt cx="6617095" cy="708000"/>
          </a:xfrm>
        </p:grpSpPr>
        <p:sp>
          <p:nvSpPr>
            <p:cNvPr id="2404" name="Google Shape;2404;g1e55ab7aa18_3_40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405" name="Google Shape;2405;g1e55ab7aa18_3_40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06" name="Google Shape;2406;g1e55ab7aa18_3_406"/>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407" name="Google Shape;2407;g1e55ab7aa18_3_406"/>
          <p:cNvGrpSpPr/>
          <p:nvPr/>
        </p:nvGrpSpPr>
        <p:grpSpPr>
          <a:xfrm>
            <a:off x="-247986" y="6515264"/>
            <a:ext cx="12630486" cy="348553"/>
            <a:chOff x="-247986" y="6493492"/>
            <a:chExt cx="12630486" cy="348553"/>
          </a:xfrm>
        </p:grpSpPr>
        <p:sp>
          <p:nvSpPr>
            <p:cNvPr id="2408" name="Google Shape;2408;g1e55ab7aa18_3_406"/>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409" name="Google Shape;2409;g1e55ab7aa18_3_406"/>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410" name="Google Shape;2410;g1e55ab7aa18_3_406"/>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411" name="Google Shape;2411;g1e55ab7aa18_3_406"/>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412" name="Google Shape;2412;g1e55ab7aa18_3_406"/>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413" name="Google Shape;2413;g1e55ab7aa18_3_406"/>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414" name="Google Shape;2414;g1e55ab7aa18_3_406"/>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415" name="Google Shape;2415;g1e55ab7aa18_3_406"/>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pic>
        <p:nvPicPr>
          <p:cNvPr id="2420" name="Google Shape;2420;g1e55ab7aa18_3_417" descr="居家辦公用飯店背景開會才夠潮！和逸、慕軒飯店背景免費下載！ - 國泰飯店觀光事業"/>
          <p:cNvPicPr preferRelativeResize="0"/>
          <p:nvPr/>
        </p:nvPicPr>
        <p:blipFill rotWithShape="1">
          <a:blip r:embed="rId3">
            <a:alphaModFix/>
          </a:blip>
          <a:srcRect/>
          <a:stretch/>
        </p:blipFill>
        <p:spPr>
          <a:xfrm>
            <a:off x="3346496" y="-11636"/>
            <a:ext cx="10320736" cy="6883832"/>
          </a:xfrm>
          <a:prstGeom prst="rect">
            <a:avLst/>
          </a:prstGeom>
          <a:noFill/>
          <a:ln>
            <a:noFill/>
          </a:ln>
        </p:spPr>
      </p:pic>
      <p:sp>
        <p:nvSpPr>
          <p:cNvPr id="2421" name="Google Shape;2421;g1e55ab7aa18_3_417"/>
          <p:cNvSpPr/>
          <p:nvPr/>
        </p:nvSpPr>
        <p:spPr>
          <a:xfrm>
            <a:off x="9425" y="-121920"/>
            <a:ext cx="12298144" cy="7010237"/>
          </a:xfrm>
          <a:prstGeom prst="rect">
            <a:avLst/>
          </a:prstGeom>
          <a:solidFill>
            <a:schemeClr val="lt1">
              <a:alpha val="4431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422" name="Google Shape;2422;g1e55ab7aa18_3_417"/>
          <p:cNvSpPr txBox="1">
            <a:spLocks noGrp="1"/>
          </p:cNvSpPr>
          <p:nvPr>
            <p:ph type="title"/>
          </p:nvPr>
        </p:nvSpPr>
        <p:spPr>
          <a:xfrm>
            <a:off x="-353377" y="2640700"/>
            <a:ext cx="8143800" cy="1206462"/>
          </a:xfrm>
          <a:prstGeom prst="rect">
            <a:avLst/>
          </a:prstGeom>
          <a:noFill/>
          <a:ln>
            <a:noFill/>
          </a:ln>
        </p:spPr>
        <p:txBody>
          <a:bodyPr spcFirstLastPara="1" wrap="square" lIns="35725" tIns="35725" rIns="35725" bIns="35725" anchor="t" anchorCtr="0">
            <a:normAutofit/>
          </a:bodyPr>
          <a:lstStyle/>
          <a:p>
            <a:pPr marL="0" lvl="0" indent="0" algn="ctr" rtl="0">
              <a:lnSpc>
                <a:spcPct val="70000"/>
              </a:lnSpc>
              <a:spcBef>
                <a:spcPts val="0"/>
              </a:spcBef>
              <a:spcAft>
                <a:spcPts val="0"/>
              </a:spcAft>
              <a:buClr>
                <a:srgbClr val="000000"/>
              </a:buClr>
              <a:buSzPts val="4000"/>
              <a:buFont typeface="Arial"/>
              <a:buNone/>
            </a:pPr>
            <a:br>
              <a:rPr lang="zh-TW" sz="4000" b="0" i="0" u="none" strike="noStrike" cap="none">
                <a:solidFill>
                  <a:srgbClr val="000000"/>
                </a:solidFill>
                <a:latin typeface="Microsoft JhengHei"/>
                <a:ea typeface="Microsoft JhengHei"/>
                <a:cs typeface="Microsoft JhengHei"/>
                <a:sym typeface="Microsoft JhengHei"/>
              </a:rPr>
            </a:br>
            <a:endParaRPr>
              <a:latin typeface="Microsoft JhengHei"/>
              <a:ea typeface="Microsoft JhengHei"/>
              <a:cs typeface="Microsoft JhengHei"/>
              <a:sym typeface="Microsoft JhengHei"/>
            </a:endParaRPr>
          </a:p>
        </p:txBody>
      </p:sp>
      <p:grpSp>
        <p:nvGrpSpPr>
          <p:cNvPr id="2423" name="Google Shape;2423;g1e55ab7aa18_3_417"/>
          <p:cNvGrpSpPr/>
          <p:nvPr/>
        </p:nvGrpSpPr>
        <p:grpSpPr>
          <a:xfrm>
            <a:off x="171450" y="468189"/>
            <a:ext cx="6617095" cy="708000"/>
            <a:chOff x="171450" y="636516"/>
            <a:chExt cx="6617095" cy="708000"/>
          </a:xfrm>
        </p:grpSpPr>
        <p:sp>
          <p:nvSpPr>
            <p:cNvPr id="2424" name="Google Shape;2424;g1e55ab7aa18_3_417"/>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425" name="Google Shape;2425;g1e55ab7aa18_3_417"/>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26" name="Google Shape;2426;g1e55ab7aa18_3_417"/>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427" name="Google Shape;2427;g1e55ab7aa18_3_417"/>
          <p:cNvGrpSpPr/>
          <p:nvPr/>
        </p:nvGrpSpPr>
        <p:grpSpPr>
          <a:xfrm>
            <a:off x="698403" y="2640700"/>
            <a:ext cx="6915279" cy="1786794"/>
            <a:chOff x="11819133" y="5074302"/>
            <a:chExt cx="5545074" cy="684541"/>
          </a:xfrm>
        </p:grpSpPr>
        <p:sp>
          <p:nvSpPr>
            <p:cNvPr id="2428" name="Google Shape;2428;g1e55ab7aa18_3_417"/>
            <p:cNvSpPr/>
            <p:nvPr/>
          </p:nvSpPr>
          <p:spPr>
            <a:xfrm>
              <a:off x="12694312" y="5074302"/>
              <a:ext cx="4669895" cy="684541"/>
            </a:xfrm>
            <a:prstGeom prst="rect">
              <a:avLst/>
            </a:prstGeom>
            <a:solidFill>
              <a:srgbClr val="418CA3">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96"/>
                <a:buFont typeface="Arial"/>
                <a:buNone/>
              </a:pPr>
              <a:endParaRPr sz="1795" b="0" i="0" u="none" strike="noStrike" cap="none">
                <a:solidFill>
                  <a:schemeClr val="lt1"/>
                </a:solidFill>
                <a:latin typeface="Arial"/>
                <a:ea typeface="Arial"/>
                <a:cs typeface="Arial"/>
                <a:sym typeface="Arial"/>
              </a:endParaRPr>
            </a:p>
          </p:txBody>
        </p:sp>
        <p:sp>
          <p:nvSpPr>
            <p:cNvPr id="2429" name="Google Shape;2429;g1e55ab7aa18_3_417"/>
            <p:cNvSpPr txBox="1"/>
            <p:nvPr/>
          </p:nvSpPr>
          <p:spPr>
            <a:xfrm>
              <a:off x="11819133" y="5270073"/>
              <a:ext cx="4240122" cy="3183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zh-TW" sz="4800" b="1" i="0" u="none" strike="noStrike" cap="none">
                  <a:solidFill>
                    <a:srgbClr val="000000"/>
                  </a:solidFill>
                  <a:latin typeface="Microsoft JhengHei"/>
                  <a:ea typeface="Microsoft JhengHei"/>
                  <a:cs typeface="Microsoft JhengHei"/>
                  <a:sym typeface="Microsoft JhengHei"/>
                </a:rPr>
                <a:t>旅客在台住宿概況</a:t>
              </a:r>
              <a:endParaRPr sz="4400" b="1"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pic>
        <p:nvPicPr>
          <p:cNvPr id="2434" name="Google Shape;2434;g1e55ab7aa18_3_425" descr="影像"/>
          <p:cNvPicPr preferRelativeResize="0"/>
          <p:nvPr/>
        </p:nvPicPr>
        <p:blipFill rotWithShape="1">
          <a:blip r:embed="rId3">
            <a:alphaModFix/>
          </a:blip>
          <a:srcRect r="2190" b="3540"/>
          <a:stretch/>
        </p:blipFill>
        <p:spPr>
          <a:xfrm>
            <a:off x="1909859" y="888096"/>
            <a:ext cx="8716901" cy="5364322"/>
          </a:xfrm>
          <a:prstGeom prst="rect">
            <a:avLst/>
          </a:prstGeom>
          <a:noFill/>
          <a:ln>
            <a:noFill/>
          </a:ln>
        </p:spPr>
      </p:pic>
      <p:grpSp>
        <p:nvGrpSpPr>
          <p:cNvPr id="2435" name="Google Shape;2435;g1e55ab7aa18_3_425"/>
          <p:cNvGrpSpPr/>
          <p:nvPr/>
        </p:nvGrpSpPr>
        <p:grpSpPr>
          <a:xfrm>
            <a:off x="171450" y="468189"/>
            <a:ext cx="6617095" cy="708000"/>
            <a:chOff x="171450" y="636516"/>
            <a:chExt cx="6617095" cy="708000"/>
          </a:xfrm>
        </p:grpSpPr>
        <p:sp>
          <p:nvSpPr>
            <p:cNvPr id="2436" name="Google Shape;2436;g1e55ab7aa18_3_425"/>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437" name="Google Shape;2437;g1e55ab7aa18_3_425"/>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38" name="Google Shape;2438;g1e55ab7aa18_3_425"/>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439" name="Google Shape;2439;g1e55ab7aa18_3_425"/>
          <p:cNvGrpSpPr/>
          <p:nvPr/>
        </p:nvGrpSpPr>
        <p:grpSpPr>
          <a:xfrm>
            <a:off x="-247986" y="6515264"/>
            <a:ext cx="12630486" cy="348553"/>
            <a:chOff x="-247986" y="6493492"/>
            <a:chExt cx="12630486" cy="348553"/>
          </a:xfrm>
        </p:grpSpPr>
        <p:sp>
          <p:nvSpPr>
            <p:cNvPr id="2440" name="Google Shape;2440;g1e55ab7aa18_3_425"/>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441" name="Google Shape;2441;g1e55ab7aa18_3_425"/>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442" name="Google Shape;2442;g1e55ab7aa18_3_425"/>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443" name="Google Shape;2443;g1e55ab7aa18_3_425"/>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444" name="Google Shape;2444;g1e55ab7aa18_3_425"/>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445" name="Google Shape;2445;g1e55ab7aa18_3_425"/>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446" name="Google Shape;2446;g1e55ab7aa18_3_425"/>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447" name="Google Shape;2447;g1e55ab7aa18_3_425"/>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pic>
        <p:nvPicPr>
          <p:cNvPr id="2452" name="Google Shape;2452;g1e55ab7aa18_3_433" descr="影像"/>
          <p:cNvPicPr preferRelativeResize="0"/>
          <p:nvPr/>
        </p:nvPicPr>
        <p:blipFill rotWithShape="1">
          <a:blip r:embed="rId3">
            <a:alphaModFix/>
          </a:blip>
          <a:srcRect r="13200" b="5327"/>
          <a:stretch/>
        </p:blipFill>
        <p:spPr>
          <a:xfrm>
            <a:off x="3771015" y="528021"/>
            <a:ext cx="4649970" cy="5801957"/>
          </a:xfrm>
          <a:prstGeom prst="rect">
            <a:avLst/>
          </a:prstGeom>
          <a:noFill/>
          <a:ln>
            <a:noFill/>
          </a:ln>
        </p:spPr>
      </p:pic>
      <p:grpSp>
        <p:nvGrpSpPr>
          <p:cNvPr id="2453" name="Google Shape;2453;g1e55ab7aa18_3_433"/>
          <p:cNvGrpSpPr/>
          <p:nvPr/>
        </p:nvGrpSpPr>
        <p:grpSpPr>
          <a:xfrm>
            <a:off x="171450" y="468189"/>
            <a:ext cx="6617095" cy="708000"/>
            <a:chOff x="171450" y="636516"/>
            <a:chExt cx="6617095" cy="708000"/>
          </a:xfrm>
        </p:grpSpPr>
        <p:sp>
          <p:nvSpPr>
            <p:cNvPr id="2454" name="Google Shape;2454;g1e55ab7aa18_3_43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455" name="Google Shape;2455;g1e55ab7aa18_3_43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56" name="Google Shape;2456;g1e55ab7aa18_3_43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457" name="Google Shape;2457;g1e55ab7aa18_3_433"/>
          <p:cNvGrpSpPr/>
          <p:nvPr/>
        </p:nvGrpSpPr>
        <p:grpSpPr>
          <a:xfrm>
            <a:off x="-247986" y="6515264"/>
            <a:ext cx="12630486" cy="348553"/>
            <a:chOff x="-247986" y="6493492"/>
            <a:chExt cx="12630486" cy="348553"/>
          </a:xfrm>
        </p:grpSpPr>
        <p:sp>
          <p:nvSpPr>
            <p:cNvPr id="2458" name="Google Shape;2458;g1e55ab7aa18_3_43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459" name="Google Shape;2459;g1e55ab7aa18_3_43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460" name="Google Shape;2460;g1e55ab7aa18_3_43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461" name="Google Shape;2461;g1e55ab7aa18_3_43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462" name="Google Shape;2462;g1e55ab7aa18_3_43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463" name="Google Shape;2463;g1e55ab7aa18_3_43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464" name="Google Shape;2464;g1e55ab7aa18_3_43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465" name="Google Shape;2465;g1e55ab7aa18_3_43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pic>
        <p:nvPicPr>
          <p:cNvPr id="2470" name="Google Shape;2470;g1e55ab7aa18_3_441" descr="影像"/>
          <p:cNvPicPr preferRelativeResize="0"/>
          <p:nvPr/>
        </p:nvPicPr>
        <p:blipFill rotWithShape="1">
          <a:blip r:embed="rId3">
            <a:alphaModFix/>
          </a:blip>
          <a:srcRect l="1173" r="13814" b="7765"/>
          <a:stretch/>
        </p:blipFill>
        <p:spPr>
          <a:xfrm>
            <a:off x="798188" y="1176200"/>
            <a:ext cx="10595627" cy="4865800"/>
          </a:xfrm>
          <a:prstGeom prst="rect">
            <a:avLst/>
          </a:prstGeom>
          <a:noFill/>
          <a:ln>
            <a:noFill/>
          </a:ln>
        </p:spPr>
      </p:pic>
      <p:grpSp>
        <p:nvGrpSpPr>
          <p:cNvPr id="2471" name="Google Shape;2471;g1e55ab7aa18_3_441"/>
          <p:cNvGrpSpPr/>
          <p:nvPr/>
        </p:nvGrpSpPr>
        <p:grpSpPr>
          <a:xfrm>
            <a:off x="171450" y="468189"/>
            <a:ext cx="6617095" cy="708000"/>
            <a:chOff x="171450" y="636516"/>
            <a:chExt cx="6617095" cy="708000"/>
          </a:xfrm>
        </p:grpSpPr>
        <p:sp>
          <p:nvSpPr>
            <p:cNvPr id="2472" name="Google Shape;2472;g1e55ab7aa18_3_441"/>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資料分析</a:t>
              </a:r>
              <a:endParaRPr sz="4000" b="1" i="0" u="none" strike="noStrike" cap="none">
                <a:solidFill>
                  <a:srgbClr val="262626"/>
                </a:solidFill>
                <a:latin typeface="Arial"/>
                <a:ea typeface="Arial"/>
                <a:cs typeface="Arial"/>
                <a:sym typeface="Arial"/>
              </a:endParaRPr>
            </a:p>
          </p:txBody>
        </p:sp>
        <p:sp>
          <p:nvSpPr>
            <p:cNvPr id="2473" name="Google Shape;2473;g1e55ab7aa18_3_441"/>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74" name="Google Shape;2474;g1e55ab7aa18_3_441"/>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475" name="Google Shape;2475;g1e55ab7aa18_3_441"/>
          <p:cNvGrpSpPr/>
          <p:nvPr/>
        </p:nvGrpSpPr>
        <p:grpSpPr>
          <a:xfrm>
            <a:off x="-247986" y="6515264"/>
            <a:ext cx="12630486" cy="348553"/>
            <a:chOff x="-247986" y="6493492"/>
            <a:chExt cx="12630486" cy="348553"/>
          </a:xfrm>
        </p:grpSpPr>
        <p:sp>
          <p:nvSpPr>
            <p:cNvPr id="2476" name="Google Shape;2476;g1e55ab7aa18_3_441"/>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477" name="Google Shape;2477;g1e55ab7aa18_3_441"/>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478" name="Google Shape;2478;g1e55ab7aa18_3_441"/>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479" name="Google Shape;2479;g1e55ab7aa18_3_441"/>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480" name="Google Shape;2480;g1e55ab7aa18_3_441"/>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481" name="Google Shape;2481;g1e55ab7aa18_3_441"/>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482" name="Google Shape;2482;g1e55ab7aa18_3_441"/>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483" name="Google Shape;2483;g1e55ab7aa18_3_441"/>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grpSp>
        <p:nvGrpSpPr>
          <p:cNvPr id="2489" name="Google Shape;2489;p83"/>
          <p:cNvGrpSpPr/>
          <p:nvPr/>
        </p:nvGrpSpPr>
        <p:grpSpPr>
          <a:xfrm>
            <a:off x="171450" y="468200"/>
            <a:ext cx="7851301" cy="708000"/>
            <a:chOff x="171450" y="636527"/>
            <a:chExt cx="7851301" cy="708000"/>
          </a:xfrm>
        </p:grpSpPr>
        <p:sp>
          <p:nvSpPr>
            <p:cNvPr id="2490" name="Google Shape;2490;p83"/>
            <p:cNvSpPr txBox="1"/>
            <p:nvPr/>
          </p:nvSpPr>
          <p:spPr>
            <a:xfrm>
              <a:off x="337651" y="636527"/>
              <a:ext cx="7685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住宿評論文字雲－評論者國籍</a:t>
              </a:r>
              <a:endParaRPr sz="4000" b="1" i="0" u="none" strike="noStrike" cap="none">
                <a:solidFill>
                  <a:srgbClr val="262626"/>
                </a:solidFill>
                <a:latin typeface="Arial"/>
                <a:ea typeface="Arial"/>
                <a:cs typeface="Arial"/>
                <a:sym typeface="Arial"/>
              </a:endParaRPr>
            </a:p>
          </p:txBody>
        </p:sp>
        <p:sp>
          <p:nvSpPr>
            <p:cNvPr id="2491" name="Google Shape;2491;p83"/>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492" name="Google Shape;2492;p83"/>
          <p:cNvSpPr txBox="1"/>
          <p:nvPr/>
        </p:nvSpPr>
        <p:spPr>
          <a:xfrm>
            <a:off x="866291" y="2217133"/>
            <a:ext cx="1359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日本</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493" name="Google Shape;2493;p83"/>
          <p:cNvPicPr preferRelativeResize="0"/>
          <p:nvPr/>
        </p:nvPicPr>
        <p:blipFill rotWithShape="1">
          <a:blip r:embed="rId3">
            <a:alphaModFix/>
          </a:blip>
          <a:srcRect/>
          <a:stretch/>
        </p:blipFill>
        <p:spPr>
          <a:xfrm>
            <a:off x="6049623" y="1176075"/>
            <a:ext cx="4173996" cy="2587222"/>
          </a:xfrm>
          <a:prstGeom prst="rect">
            <a:avLst/>
          </a:prstGeom>
          <a:noFill/>
          <a:ln>
            <a:noFill/>
          </a:ln>
        </p:spPr>
      </p:pic>
      <p:sp>
        <p:nvSpPr>
          <p:cNvPr id="2494" name="Google Shape;2494;p83"/>
          <p:cNvSpPr txBox="1"/>
          <p:nvPr/>
        </p:nvSpPr>
        <p:spPr>
          <a:xfrm>
            <a:off x="10383271" y="2232236"/>
            <a:ext cx="1430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美國</a:t>
            </a:r>
            <a:endParaRPr sz="2800" b="0" i="0" u="none" strike="noStrike" cap="none">
              <a:solidFill>
                <a:srgbClr val="000000"/>
              </a:solidFill>
              <a:latin typeface="Microsoft JhengHei"/>
              <a:ea typeface="Microsoft JhengHei"/>
              <a:cs typeface="Microsoft JhengHei"/>
              <a:sym typeface="Microsoft JhengHei"/>
            </a:endParaRPr>
          </a:p>
        </p:txBody>
      </p:sp>
      <p:sp>
        <p:nvSpPr>
          <p:cNvPr id="2495" name="Google Shape;2495;p83"/>
          <p:cNvSpPr txBox="1"/>
          <p:nvPr/>
        </p:nvSpPr>
        <p:spPr>
          <a:xfrm>
            <a:off x="824925" y="4770557"/>
            <a:ext cx="1755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中國</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496" name="Google Shape;2496;p83"/>
          <p:cNvPicPr preferRelativeResize="0"/>
          <p:nvPr/>
        </p:nvPicPr>
        <p:blipFill rotWithShape="1">
          <a:blip r:embed="rId4">
            <a:alphaModFix/>
          </a:blip>
          <a:srcRect/>
          <a:stretch/>
        </p:blipFill>
        <p:spPr>
          <a:xfrm>
            <a:off x="2073366" y="3808439"/>
            <a:ext cx="4022634" cy="2447455"/>
          </a:xfrm>
          <a:prstGeom prst="rect">
            <a:avLst/>
          </a:prstGeom>
          <a:noFill/>
          <a:ln>
            <a:noFill/>
          </a:ln>
        </p:spPr>
      </p:pic>
      <p:pic>
        <p:nvPicPr>
          <p:cNvPr id="2497" name="Google Shape;2497;p83"/>
          <p:cNvPicPr preferRelativeResize="0"/>
          <p:nvPr/>
        </p:nvPicPr>
        <p:blipFill rotWithShape="1">
          <a:blip r:embed="rId5">
            <a:alphaModFix/>
          </a:blip>
          <a:srcRect/>
          <a:stretch/>
        </p:blipFill>
        <p:spPr>
          <a:xfrm>
            <a:off x="6201021" y="3808439"/>
            <a:ext cx="4022598" cy="2447454"/>
          </a:xfrm>
          <a:prstGeom prst="rect">
            <a:avLst/>
          </a:prstGeom>
          <a:noFill/>
          <a:ln>
            <a:noFill/>
          </a:ln>
        </p:spPr>
      </p:pic>
      <p:sp>
        <p:nvSpPr>
          <p:cNvPr id="2498" name="Google Shape;2498;p83"/>
          <p:cNvSpPr txBox="1"/>
          <p:nvPr/>
        </p:nvSpPr>
        <p:spPr>
          <a:xfrm>
            <a:off x="10383226" y="4770557"/>
            <a:ext cx="1430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韓國</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499" name="Google Shape;2499;p83"/>
          <p:cNvPicPr preferRelativeResize="0"/>
          <p:nvPr/>
        </p:nvPicPr>
        <p:blipFill rotWithShape="1">
          <a:blip r:embed="rId6">
            <a:alphaModFix/>
          </a:blip>
          <a:srcRect/>
          <a:stretch/>
        </p:blipFill>
        <p:spPr>
          <a:xfrm>
            <a:off x="2073366" y="1282023"/>
            <a:ext cx="4022634" cy="2447476"/>
          </a:xfrm>
          <a:prstGeom prst="rect">
            <a:avLst/>
          </a:prstGeom>
          <a:noFill/>
          <a:ln>
            <a:noFill/>
          </a:ln>
        </p:spPr>
      </p:pic>
      <p:sp>
        <p:nvSpPr>
          <p:cNvPr id="2500" name="Google Shape;2500;p8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3A3838"/>
                </a:solidFill>
                <a:latin typeface="Microsoft JhengHei"/>
                <a:ea typeface="Microsoft JhengHei"/>
                <a:cs typeface="Microsoft JhengHei"/>
                <a:sym typeface="Microsoft JhengHei"/>
              </a:rPr>
              <a:t>講者:廖雅雲</a:t>
            </a:r>
            <a:endParaRPr sz="2400" b="1" i="0" u="none" strike="noStrike" cap="none">
              <a:solidFill>
                <a:srgbClr val="3A3838"/>
              </a:solidFill>
              <a:latin typeface="Microsoft JhengHei"/>
              <a:ea typeface="Microsoft JhengHei"/>
              <a:cs typeface="Microsoft JhengHei"/>
              <a:sym typeface="Microsoft JhengHei"/>
            </a:endParaRPr>
          </a:p>
        </p:txBody>
      </p:sp>
      <p:grpSp>
        <p:nvGrpSpPr>
          <p:cNvPr id="2501" name="Google Shape;2501;p83"/>
          <p:cNvGrpSpPr/>
          <p:nvPr/>
        </p:nvGrpSpPr>
        <p:grpSpPr>
          <a:xfrm>
            <a:off x="-247986" y="6515264"/>
            <a:ext cx="12630486" cy="348553"/>
            <a:chOff x="-247986" y="6493492"/>
            <a:chExt cx="12630486" cy="348553"/>
          </a:xfrm>
        </p:grpSpPr>
        <p:sp>
          <p:nvSpPr>
            <p:cNvPr id="2502" name="Google Shape;2502;p83"/>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503" name="Google Shape;2503;p8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504" name="Google Shape;2504;p8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505" name="Google Shape;2505;p8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506" name="Google Shape;2506;p8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507" name="Google Shape;2507;p8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508" name="Google Shape;2508;p83"/>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509" name="Google Shape;2509;p8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2"/>
                                        </p:tgtEl>
                                        <p:attrNameLst>
                                          <p:attrName>style.visibility</p:attrName>
                                        </p:attrNameLst>
                                      </p:cBhvr>
                                      <p:to>
                                        <p:strVal val="visible"/>
                                      </p:to>
                                    </p:set>
                                    <p:animEffect transition="in" filter="fade">
                                      <p:cBhvr>
                                        <p:cTn id="7" dur="500"/>
                                        <p:tgtEl>
                                          <p:spTgt spid="2492"/>
                                        </p:tgtEl>
                                      </p:cBhvr>
                                    </p:animEffect>
                                  </p:childTnLst>
                                </p:cTn>
                              </p:par>
                              <p:par>
                                <p:cTn id="8" presetID="10" presetClass="entr" presetSubtype="0" fill="hold" nodeType="withEffect">
                                  <p:stCondLst>
                                    <p:cond delay="0"/>
                                  </p:stCondLst>
                                  <p:childTnLst>
                                    <p:set>
                                      <p:cBhvr>
                                        <p:cTn id="9" dur="1" fill="hold">
                                          <p:stCondLst>
                                            <p:cond delay="0"/>
                                          </p:stCondLst>
                                        </p:cTn>
                                        <p:tgtEl>
                                          <p:spTgt spid="2499"/>
                                        </p:tgtEl>
                                        <p:attrNameLst>
                                          <p:attrName>style.visibility</p:attrName>
                                        </p:attrNameLst>
                                      </p:cBhvr>
                                      <p:to>
                                        <p:strVal val="visible"/>
                                      </p:to>
                                    </p:set>
                                    <p:animEffect transition="in" filter="fade">
                                      <p:cBhvr>
                                        <p:cTn id="10" dur="400"/>
                                        <p:tgtEl>
                                          <p:spTgt spid="24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93"/>
                                        </p:tgtEl>
                                        <p:attrNameLst>
                                          <p:attrName>style.visibility</p:attrName>
                                        </p:attrNameLst>
                                      </p:cBhvr>
                                      <p:to>
                                        <p:strVal val="visible"/>
                                      </p:to>
                                    </p:set>
                                    <p:animEffect transition="in" filter="fade">
                                      <p:cBhvr>
                                        <p:cTn id="15" dur="500"/>
                                        <p:tgtEl>
                                          <p:spTgt spid="2493"/>
                                        </p:tgtEl>
                                      </p:cBhvr>
                                    </p:animEffect>
                                  </p:childTnLst>
                                </p:cTn>
                              </p:par>
                              <p:par>
                                <p:cTn id="16" presetID="10" presetClass="entr" presetSubtype="0" fill="hold" nodeType="withEffect">
                                  <p:stCondLst>
                                    <p:cond delay="0"/>
                                  </p:stCondLst>
                                  <p:childTnLst>
                                    <p:set>
                                      <p:cBhvr>
                                        <p:cTn id="17" dur="1" fill="hold">
                                          <p:stCondLst>
                                            <p:cond delay="0"/>
                                          </p:stCondLst>
                                        </p:cTn>
                                        <p:tgtEl>
                                          <p:spTgt spid="2494"/>
                                        </p:tgtEl>
                                        <p:attrNameLst>
                                          <p:attrName>style.visibility</p:attrName>
                                        </p:attrNameLst>
                                      </p:cBhvr>
                                      <p:to>
                                        <p:strVal val="visible"/>
                                      </p:to>
                                    </p:set>
                                    <p:animEffect transition="in" filter="fade">
                                      <p:cBhvr>
                                        <p:cTn id="18" dur="500"/>
                                        <p:tgtEl>
                                          <p:spTgt spid="24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95"/>
                                        </p:tgtEl>
                                        <p:attrNameLst>
                                          <p:attrName>style.visibility</p:attrName>
                                        </p:attrNameLst>
                                      </p:cBhvr>
                                      <p:to>
                                        <p:strVal val="visible"/>
                                      </p:to>
                                    </p:set>
                                    <p:animEffect transition="in" filter="fade">
                                      <p:cBhvr>
                                        <p:cTn id="23" dur="500"/>
                                        <p:tgtEl>
                                          <p:spTgt spid="2495"/>
                                        </p:tgtEl>
                                      </p:cBhvr>
                                    </p:animEffect>
                                  </p:childTnLst>
                                </p:cTn>
                              </p:par>
                              <p:par>
                                <p:cTn id="24" presetID="10" presetClass="entr" presetSubtype="0" fill="hold" nodeType="withEffect">
                                  <p:stCondLst>
                                    <p:cond delay="0"/>
                                  </p:stCondLst>
                                  <p:childTnLst>
                                    <p:set>
                                      <p:cBhvr>
                                        <p:cTn id="25" dur="1" fill="hold">
                                          <p:stCondLst>
                                            <p:cond delay="0"/>
                                          </p:stCondLst>
                                        </p:cTn>
                                        <p:tgtEl>
                                          <p:spTgt spid="2496"/>
                                        </p:tgtEl>
                                        <p:attrNameLst>
                                          <p:attrName>style.visibility</p:attrName>
                                        </p:attrNameLst>
                                      </p:cBhvr>
                                      <p:to>
                                        <p:strVal val="visible"/>
                                      </p:to>
                                    </p:set>
                                    <p:animEffect transition="in" filter="fade">
                                      <p:cBhvr>
                                        <p:cTn id="26" dur="500"/>
                                        <p:tgtEl>
                                          <p:spTgt spid="24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97"/>
                                        </p:tgtEl>
                                        <p:attrNameLst>
                                          <p:attrName>style.visibility</p:attrName>
                                        </p:attrNameLst>
                                      </p:cBhvr>
                                      <p:to>
                                        <p:strVal val="visible"/>
                                      </p:to>
                                    </p:set>
                                    <p:animEffect transition="in" filter="fade">
                                      <p:cBhvr>
                                        <p:cTn id="31" dur="500"/>
                                        <p:tgtEl>
                                          <p:spTgt spid="2497"/>
                                        </p:tgtEl>
                                      </p:cBhvr>
                                    </p:animEffect>
                                  </p:childTnLst>
                                </p:cTn>
                              </p:par>
                              <p:par>
                                <p:cTn id="32" presetID="10" presetClass="entr" presetSubtype="0" fill="hold" nodeType="withEffect">
                                  <p:stCondLst>
                                    <p:cond delay="0"/>
                                  </p:stCondLst>
                                  <p:childTnLst>
                                    <p:set>
                                      <p:cBhvr>
                                        <p:cTn id="33" dur="1" fill="hold">
                                          <p:stCondLst>
                                            <p:cond delay="0"/>
                                          </p:stCondLst>
                                        </p:cTn>
                                        <p:tgtEl>
                                          <p:spTgt spid="2498"/>
                                        </p:tgtEl>
                                        <p:attrNameLst>
                                          <p:attrName>style.visibility</p:attrName>
                                        </p:attrNameLst>
                                      </p:cBhvr>
                                      <p:to>
                                        <p:strVal val="visible"/>
                                      </p:to>
                                    </p:set>
                                    <p:animEffect transition="in" filter="fade">
                                      <p:cBhvr>
                                        <p:cTn id="34" dur="500"/>
                                        <p:tgtEl>
                                          <p:spTgt spid="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pic>
        <p:nvPicPr>
          <p:cNvPr id="2514" name="Google Shape;2514;p84"/>
          <p:cNvPicPr preferRelativeResize="0"/>
          <p:nvPr/>
        </p:nvPicPr>
        <p:blipFill rotWithShape="1">
          <a:blip r:embed="rId3">
            <a:alphaModFix/>
          </a:blip>
          <a:srcRect/>
          <a:stretch/>
        </p:blipFill>
        <p:spPr>
          <a:xfrm>
            <a:off x="2063219" y="1298860"/>
            <a:ext cx="3997663" cy="2432262"/>
          </a:xfrm>
          <a:prstGeom prst="rect">
            <a:avLst/>
          </a:prstGeom>
          <a:noFill/>
          <a:ln>
            <a:noFill/>
          </a:ln>
        </p:spPr>
      </p:pic>
      <p:grpSp>
        <p:nvGrpSpPr>
          <p:cNvPr id="2515" name="Google Shape;2515;p84"/>
          <p:cNvGrpSpPr/>
          <p:nvPr/>
        </p:nvGrpSpPr>
        <p:grpSpPr>
          <a:xfrm>
            <a:off x="171450" y="468189"/>
            <a:ext cx="6616971" cy="707886"/>
            <a:chOff x="171450" y="636516"/>
            <a:chExt cx="6616971" cy="707886"/>
          </a:xfrm>
        </p:grpSpPr>
        <p:sp>
          <p:nvSpPr>
            <p:cNvPr id="2516" name="Google Shape;2516;p84"/>
            <p:cNvSpPr txBox="1"/>
            <p:nvPr/>
          </p:nvSpPr>
          <p:spPr>
            <a:xfrm>
              <a:off x="337645" y="636516"/>
              <a:ext cx="645077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住宿評論文字雲－飯店縣市</a:t>
              </a:r>
              <a:endParaRPr sz="4000" b="1" i="0" u="none" strike="noStrike" cap="none">
                <a:solidFill>
                  <a:srgbClr val="262626"/>
                </a:solidFill>
                <a:latin typeface="Arial"/>
                <a:ea typeface="Arial"/>
                <a:cs typeface="Arial"/>
                <a:sym typeface="Arial"/>
              </a:endParaRPr>
            </a:p>
          </p:txBody>
        </p:sp>
        <p:sp>
          <p:nvSpPr>
            <p:cNvPr id="2517" name="Google Shape;2517;p84"/>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518" name="Google Shape;2518;p84"/>
          <p:cNvSpPr txBox="1"/>
          <p:nvPr/>
        </p:nvSpPr>
        <p:spPr>
          <a:xfrm>
            <a:off x="678005" y="2165407"/>
            <a:ext cx="17712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臺北市</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519" name="Google Shape;2519;p84"/>
          <p:cNvPicPr preferRelativeResize="0"/>
          <p:nvPr/>
        </p:nvPicPr>
        <p:blipFill rotWithShape="1">
          <a:blip r:embed="rId4">
            <a:alphaModFix/>
          </a:blip>
          <a:srcRect/>
          <a:stretch/>
        </p:blipFill>
        <p:spPr>
          <a:xfrm>
            <a:off x="6159693" y="1249731"/>
            <a:ext cx="3997663" cy="2432262"/>
          </a:xfrm>
          <a:prstGeom prst="rect">
            <a:avLst/>
          </a:prstGeom>
          <a:noFill/>
          <a:ln>
            <a:noFill/>
          </a:ln>
        </p:spPr>
      </p:pic>
      <p:sp>
        <p:nvSpPr>
          <p:cNvPr id="2520" name="Google Shape;2520;p84"/>
          <p:cNvSpPr txBox="1"/>
          <p:nvPr/>
        </p:nvSpPr>
        <p:spPr>
          <a:xfrm>
            <a:off x="10297987" y="2067971"/>
            <a:ext cx="1413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台中市</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521" name="Google Shape;2521;p84"/>
          <p:cNvPicPr preferRelativeResize="0"/>
          <p:nvPr/>
        </p:nvPicPr>
        <p:blipFill rotWithShape="1">
          <a:blip r:embed="rId5">
            <a:alphaModFix/>
          </a:blip>
          <a:srcRect/>
          <a:stretch/>
        </p:blipFill>
        <p:spPr>
          <a:xfrm>
            <a:off x="2096876" y="3853509"/>
            <a:ext cx="3964006" cy="2411784"/>
          </a:xfrm>
          <a:prstGeom prst="rect">
            <a:avLst/>
          </a:prstGeom>
          <a:noFill/>
          <a:ln>
            <a:noFill/>
          </a:ln>
        </p:spPr>
      </p:pic>
      <p:sp>
        <p:nvSpPr>
          <p:cNvPr id="2522" name="Google Shape;2522;p84"/>
          <p:cNvSpPr txBox="1"/>
          <p:nvPr/>
        </p:nvSpPr>
        <p:spPr>
          <a:xfrm>
            <a:off x="751337" y="4765501"/>
            <a:ext cx="1377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高雄市</a:t>
            </a:r>
            <a:endParaRPr sz="2800" b="0" i="0" u="none" strike="noStrike" cap="none">
              <a:solidFill>
                <a:srgbClr val="000000"/>
              </a:solidFill>
              <a:latin typeface="Microsoft JhengHei"/>
              <a:ea typeface="Microsoft JhengHei"/>
              <a:cs typeface="Microsoft JhengHei"/>
              <a:sym typeface="Microsoft JhengHei"/>
            </a:endParaRPr>
          </a:p>
        </p:txBody>
      </p:sp>
      <p:pic>
        <p:nvPicPr>
          <p:cNvPr id="2523" name="Google Shape;2523;p84"/>
          <p:cNvPicPr preferRelativeResize="0"/>
          <p:nvPr/>
        </p:nvPicPr>
        <p:blipFill rotWithShape="1">
          <a:blip r:embed="rId6">
            <a:alphaModFix/>
          </a:blip>
          <a:srcRect/>
          <a:stretch/>
        </p:blipFill>
        <p:spPr>
          <a:xfrm>
            <a:off x="6217551" y="3810980"/>
            <a:ext cx="3997663" cy="2432262"/>
          </a:xfrm>
          <a:prstGeom prst="rect">
            <a:avLst/>
          </a:prstGeom>
          <a:noFill/>
          <a:ln>
            <a:noFill/>
          </a:ln>
        </p:spPr>
      </p:pic>
      <p:sp>
        <p:nvSpPr>
          <p:cNvPr id="2524" name="Google Shape;2524;p84"/>
          <p:cNvSpPr txBox="1"/>
          <p:nvPr/>
        </p:nvSpPr>
        <p:spPr>
          <a:xfrm>
            <a:off x="10333782" y="4729941"/>
            <a:ext cx="1377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0" i="0" u="none" strike="noStrike" cap="none">
                <a:solidFill>
                  <a:srgbClr val="000000"/>
                </a:solidFill>
                <a:latin typeface="Microsoft JhengHei"/>
                <a:ea typeface="Microsoft JhengHei"/>
                <a:cs typeface="Microsoft JhengHei"/>
                <a:sym typeface="Microsoft JhengHei"/>
              </a:rPr>
              <a:t>宜蘭縣</a:t>
            </a:r>
            <a:endParaRPr sz="2800" b="0" i="0" u="none" strike="noStrike" cap="none">
              <a:solidFill>
                <a:srgbClr val="000000"/>
              </a:solidFill>
              <a:latin typeface="Microsoft JhengHei"/>
              <a:ea typeface="Microsoft JhengHei"/>
              <a:cs typeface="Microsoft JhengHei"/>
              <a:sym typeface="Microsoft JhengHei"/>
            </a:endParaRPr>
          </a:p>
        </p:txBody>
      </p:sp>
      <p:sp>
        <p:nvSpPr>
          <p:cNvPr id="2525" name="Google Shape;2525;p84"/>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講者:廖雅雲</a:t>
            </a:r>
            <a:endParaRPr sz="2400" b="1" i="0" u="none" strike="noStrike" cap="none" dirty="0">
              <a:solidFill>
                <a:srgbClr val="3A3838"/>
              </a:solidFill>
              <a:latin typeface="Microsoft JhengHei"/>
              <a:ea typeface="Microsoft JhengHei"/>
              <a:cs typeface="Microsoft JhengHei"/>
              <a:sym typeface="Microsoft JhengHei"/>
            </a:endParaRPr>
          </a:p>
        </p:txBody>
      </p:sp>
      <p:grpSp>
        <p:nvGrpSpPr>
          <p:cNvPr id="2526" name="Google Shape;2526;p84"/>
          <p:cNvGrpSpPr/>
          <p:nvPr/>
        </p:nvGrpSpPr>
        <p:grpSpPr>
          <a:xfrm>
            <a:off x="-247986" y="6515264"/>
            <a:ext cx="12630486" cy="348553"/>
            <a:chOff x="-247986" y="6493492"/>
            <a:chExt cx="12630486" cy="348553"/>
          </a:xfrm>
        </p:grpSpPr>
        <p:sp>
          <p:nvSpPr>
            <p:cNvPr id="2527" name="Google Shape;2527;p84"/>
            <p:cNvSpPr/>
            <p:nvPr/>
          </p:nvSpPr>
          <p:spPr>
            <a:xfrm>
              <a:off x="5428397"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資料分析</a:t>
              </a:r>
              <a:endParaRPr/>
            </a:p>
          </p:txBody>
        </p:sp>
        <p:sp>
          <p:nvSpPr>
            <p:cNvPr id="2528" name="Google Shape;2528;p84"/>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2529" name="Google Shape;2529;p84"/>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2530" name="Google Shape;2530;p84"/>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2531" name="Google Shape;2531;p84"/>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2532" name="Google Shape;2532;p84"/>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2533" name="Google Shape;2533;p84"/>
            <p:cNvSpPr/>
            <p:nvPr/>
          </p:nvSpPr>
          <p:spPr>
            <a:xfrm>
              <a:off x="-247986"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專題介紹</a:t>
              </a:r>
              <a:endParaRPr/>
            </a:p>
          </p:txBody>
        </p:sp>
        <p:sp>
          <p:nvSpPr>
            <p:cNvPr id="2534" name="Google Shape;2534;p84"/>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8"/>
                                        </p:tgtEl>
                                        <p:attrNameLst>
                                          <p:attrName>style.visibility</p:attrName>
                                        </p:attrNameLst>
                                      </p:cBhvr>
                                      <p:to>
                                        <p:strVal val="visible"/>
                                      </p:to>
                                    </p:set>
                                    <p:animEffect transition="in" filter="fade">
                                      <p:cBhvr>
                                        <p:cTn id="7" dur="500"/>
                                        <p:tgtEl>
                                          <p:spTgt spid="2518"/>
                                        </p:tgtEl>
                                      </p:cBhvr>
                                    </p:animEffect>
                                  </p:childTnLst>
                                </p:cTn>
                              </p:par>
                              <p:par>
                                <p:cTn id="8" presetID="10" presetClass="entr" presetSubtype="0" fill="hold" nodeType="withEffect">
                                  <p:stCondLst>
                                    <p:cond delay="0"/>
                                  </p:stCondLst>
                                  <p:childTnLst>
                                    <p:set>
                                      <p:cBhvr>
                                        <p:cTn id="9" dur="1" fill="hold">
                                          <p:stCondLst>
                                            <p:cond delay="0"/>
                                          </p:stCondLst>
                                        </p:cTn>
                                        <p:tgtEl>
                                          <p:spTgt spid="2514"/>
                                        </p:tgtEl>
                                        <p:attrNameLst>
                                          <p:attrName>style.visibility</p:attrName>
                                        </p:attrNameLst>
                                      </p:cBhvr>
                                      <p:to>
                                        <p:strVal val="visible"/>
                                      </p:to>
                                    </p:set>
                                    <p:animEffect transition="in" filter="fade">
                                      <p:cBhvr>
                                        <p:cTn id="10" dur="500"/>
                                        <p:tgtEl>
                                          <p:spTgt spid="25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19"/>
                                        </p:tgtEl>
                                        <p:attrNameLst>
                                          <p:attrName>style.visibility</p:attrName>
                                        </p:attrNameLst>
                                      </p:cBhvr>
                                      <p:to>
                                        <p:strVal val="visible"/>
                                      </p:to>
                                    </p:set>
                                    <p:animEffect transition="in" filter="fade">
                                      <p:cBhvr>
                                        <p:cTn id="15" dur="500"/>
                                        <p:tgtEl>
                                          <p:spTgt spid="2519"/>
                                        </p:tgtEl>
                                      </p:cBhvr>
                                    </p:animEffect>
                                  </p:childTnLst>
                                </p:cTn>
                              </p:par>
                              <p:par>
                                <p:cTn id="16" presetID="10" presetClass="entr" presetSubtype="0" fill="hold" nodeType="withEffect">
                                  <p:stCondLst>
                                    <p:cond delay="0"/>
                                  </p:stCondLst>
                                  <p:childTnLst>
                                    <p:set>
                                      <p:cBhvr>
                                        <p:cTn id="17" dur="1" fill="hold">
                                          <p:stCondLst>
                                            <p:cond delay="0"/>
                                          </p:stCondLst>
                                        </p:cTn>
                                        <p:tgtEl>
                                          <p:spTgt spid="2520"/>
                                        </p:tgtEl>
                                        <p:attrNameLst>
                                          <p:attrName>style.visibility</p:attrName>
                                        </p:attrNameLst>
                                      </p:cBhvr>
                                      <p:to>
                                        <p:strVal val="visible"/>
                                      </p:to>
                                    </p:set>
                                    <p:animEffect transition="in" filter="fade">
                                      <p:cBhvr>
                                        <p:cTn id="18" dur="500"/>
                                        <p:tgtEl>
                                          <p:spTgt spid="25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21"/>
                                        </p:tgtEl>
                                        <p:attrNameLst>
                                          <p:attrName>style.visibility</p:attrName>
                                        </p:attrNameLst>
                                      </p:cBhvr>
                                      <p:to>
                                        <p:strVal val="visible"/>
                                      </p:to>
                                    </p:set>
                                    <p:animEffect transition="in" filter="fade">
                                      <p:cBhvr>
                                        <p:cTn id="23" dur="500"/>
                                        <p:tgtEl>
                                          <p:spTgt spid="2521"/>
                                        </p:tgtEl>
                                      </p:cBhvr>
                                    </p:animEffect>
                                  </p:childTnLst>
                                </p:cTn>
                              </p:par>
                              <p:par>
                                <p:cTn id="24" presetID="10" presetClass="entr" presetSubtype="0" fill="hold" nodeType="withEffect">
                                  <p:stCondLst>
                                    <p:cond delay="0"/>
                                  </p:stCondLst>
                                  <p:childTnLst>
                                    <p:set>
                                      <p:cBhvr>
                                        <p:cTn id="25" dur="1" fill="hold">
                                          <p:stCondLst>
                                            <p:cond delay="0"/>
                                          </p:stCondLst>
                                        </p:cTn>
                                        <p:tgtEl>
                                          <p:spTgt spid="2522"/>
                                        </p:tgtEl>
                                        <p:attrNameLst>
                                          <p:attrName>style.visibility</p:attrName>
                                        </p:attrNameLst>
                                      </p:cBhvr>
                                      <p:to>
                                        <p:strVal val="visible"/>
                                      </p:to>
                                    </p:set>
                                    <p:animEffect transition="in" filter="fade">
                                      <p:cBhvr>
                                        <p:cTn id="26" dur="500"/>
                                        <p:tgtEl>
                                          <p:spTgt spid="25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23"/>
                                        </p:tgtEl>
                                        <p:attrNameLst>
                                          <p:attrName>style.visibility</p:attrName>
                                        </p:attrNameLst>
                                      </p:cBhvr>
                                      <p:to>
                                        <p:strVal val="visible"/>
                                      </p:to>
                                    </p:set>
                                    <p:animEffect transition="in" filter="fade">
                                      <p:cBhvr>
                                        <p:cTn id="31" dur="500"/>
                                        <p:tgtEl>
                                          <p:spTgt spid="2523"/>
                                        </p:tgtEl>
                                      </p:cBhvr>
                                    </p:animEffect>
                                  </p:childTnLst>
                                </p:cTn>
                              </p:par>
                              <p:par>
                                <p:cTn id="32" presetID="10" presetClass="entr" presetSubtype="0" fill="hold" nodeType="withEffect">
                                  <p:stCondLst>
                                    <p:cond delay="0"/>
                                  </p:stCondLst>
                                  <p:childTnLst>
                                    <p:set>
                                      <p:cBhvr>
                                        <p:cTn id="33" dur="1" fill="hold">
                                          <p:stCondLst>
                                            <p:cond delay="0"/>
                                          </p:stCondLst>
                                        </p:cTn>
                                        <p:tgtEl>
                                          <p:spTgt spid="2524"/>
                                        </p:tgtEl>
                                        <p:attrNameLst>
                                          <p:attrName>style.visibility</p:attrName>
                                        </p:attrNameLst>
                                      </p:cBhvr>
                                      <p:to>
                                        <p:strVal val="visible"/>
                                      </p:to>
                                    </p:set>
                                    <p:animEffect transition="in" filter="fade">
                                      <p:cBhvr>
                                        <p:cTn id="34" dur="500"/>
                                        <p:tgtEl>
                                          <p:spTgt spid="2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g25f3e84191f_0_0"/>
          <p:cNvSpPr txBox="1"/>
          <p:nvPr/>
        </p:nvSpPr>
        <p:spPr>
          <a:xfrm>
            <a:off x="2076448" y="2773118"/>
            <a:ext cx="3262500" cy="1015800"/>
          </a:xfrm>
          <a:prstGeom prst="rect">
            <a:avLst/>
          </a:prstGeom>
          <a:noFill/>
          <a:ln>
            <a:noFill/>
          </a:ln>
          <a:effectLst>
            <a:reflection stA="50000" endA="300" endPos="90000" fadeDir="5400012" sy="-100000" algn="bl" rotWithShape="0"/>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zh-TW" sz="6000" b="1" i="0" u="none" strike="noStrike" cap="none" dirty="0">
                <a:solidFill>
                  <a:srgbClr val="FFFFFF"/>
                </a:solidFill>
                <a:latin typeface="Arial"/>
                <a:ea typeface="Arial"/>
                <a:cs typeface="Arial"/>
                <a:sym typeface="Arial"/>
              </a:rPr>
              <a:t>模型建置</a:t>
            </a:r>
            <a:endParaRPr sz="6000" b="1" i="0" u="none" strike="noStrike" cap="none" dirty="0">
              <a:solidFill>
                <a:srgbClr val="FFFFFF"/>
              </a:solidFill>
              <a:latin typeface="Arial"/>
              <a:ea typeface="Arial"/>
              <a:cs typeface="Arial"/>
              <a:sym typeface="Arial"/>
            </a:endParaRPr>
          </a:p>
        </p:txBody>
      </p:sp>
      <p:pic>
        <p:nvPicPr>
          <p:cNvPr id="2541" name="Google Shape;2541;g25f3e84191f_0_0"/>
          <p:cNvPicPr preferRelativeResize="0"/>
          <p:nvPr/>
        </p:nvPicPr>
        <p:blipFill rotWithShape="1">
          <a:blip r:embed="rId3">
            <a:alphaModFix/>
          </a:blip>
          <a:srcRect/>
          <a:stretch/>
        </p:blipFill>
        <p:spPr>
          <a:xfrm>
            <a:off x="5191125" y="1795050"/>
            <a:ext cx="128576" cy="3276600"/>
          </a:xfrm>
          <a:custGeom>
            <a:avLst/>
            <a:gdLst/>
            <a:ahLst/>
            <a:cxnLst/>
            <a:rect l="l" t="t" r="r" b="b"/>
            <a:pathLst>
              <a:path w="128576" h="3276600" extrusionOk="0">
                <a:moveTo>
                  <a:pt x="0" y="0"/>
                </a:moveTo>
                <a:lnTo>
                  <a:pt x="128576" y="0"/>
                </a:lnTo>
                <a:lnTo>
                  <a:pt x="128576" y="3276600"/>
                </a:lnTo>
                <a:lnTo>
                  <a:pt x="0" y="3276600"/>
                </a:lnTo>
                <a:lnTo>
                  <a:pt x="0" y="0"/>
                </a:lnTo>
                <a:close/>
              </a:path>
            </a:pathLst>
          </a:custGeom>
          <a:noFill/>
          <a:ln>
            <a:noFill/>
          </a:ln>
        </p:spPr>
      </p:pic>
      <p:sp>
        <p:nvSpPr>
          <p:cNvPr id="2542" name="Google Shape;2542;g25f3e84191f_0_0"/>
          <p:cNvSpPr txBox="1"/>
          <p:nvPr/>
        </p:nvSpPr>
        <p:spPr>
          <a:xfrm>
            <a:off x="135718" y="2201910"/>
            <a:ext cx="2284800" cy="264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600"/>
              <a:buFont typeface="Arial"/>
              <a:buNone/>
            </a:pPr>
            <a:r>
              <a:rPr lang="zh-TW" sz="16600" b="0" i="0" u="none" strike="noStrike" cap="none">
                <a:solidFill>
                  <a:srgbClr val="FFFFFF"/>
                </a:solidFill>
                <a:latin typeface="Teko"/>
                <a:ea typeface="Teko"/>
                <a:cs typeface="Teko"/>
                <a:sym typeface="Teko"/>
              </a:rPr>
              <a:t>06</a:t>
            </a:r>
            <a:endParaRPr sz="16600" b="0" i="0" u="none" strike="noStrike" cap="none">
              <a:solidFill>
                <a:srgbClr val="FFFFFF"/>
              </a:solidFill>
              <a:latin typeface="Teko"/>
              <a:ea typeface="Teko"/>
              <a:cs typeface="Teko"/>
              <a:sym typeface="Teko"/>
            </a:endParaRPr>
          </a:p>
        </p:txBody>
      </p:sp>
      <p:sp>
        <p:nvSpPr>
          <p:cNvPr id="3" name="Google Shape;2525;p84">
            <a:extLst>
              <a:ext uri="{FF2B5EF4-FFF2-40B4-BE49-F238E27FC236}">
                <a16:creationId xmlns:a16="http://schemas.microsoft.com/office/drawing/2014/main" id="{9B0FEB99-1C53-DC1D-D668-8557AA0D37E7}"/>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grpSp>
        <p:nvGrpSpPr>
          <p:cNvPr id="2548" name="Google Shape;2548;g25f3e84191f_0_8"/>
          <p:cNvGrpSpPr/>
          <p:nvPr/>
        </p:nvGrpSpPr>
        <p:grpSpPr>
          <a:xfrm>
            <a:off x="171450" y="468189"/>
            <a:ext cx="6617095" cy="708000"/>
            <a:chOff x="171450" y="636516"/>
            <a:chExt cx="6617095" cy="708000"/>
          </a:xfrm>
        </p:grpSpPr>
        <p:sp>
          <p:nvSpPr>
            <p:cNvPr id="2549" name="Google Shape;2549;g25f3e84191f_0_8"/>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模型應用－情緒分析</a:t>
              </a:r>
              <a:endParaRPr sz="4000" b="1" i="0" u="none" strike="noStrike" cap="none">
                <a:solidFill>
                  <a:srgbClr val="262626"/>
                </a:solidFill>
                <a:latin typeface="Arial"/>
                <a:ea typeface="Arial"/>
                <a:cs typeface="Arial"/>
                <a:sym typeface="Arial"/>
              </a:endParaRPr>
            </a:p>
          </p:txBody>
        </p:sp>
        <p:sp>
          <p:nvSpPr>
            <p:cNvPr id="2550" name="Google Shape;2550;g25f3e84191f_0_8"/>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551" name="Google Shape;2551;g25f3e84191f_0_8"/>
          <p:cNvPicPr preferRelativeResize="0"/>
          <p:nvPr/>
        </p:nvPicPr>
        <p:blipFill rotWithShape="1">
          <a:blip r:embed="rId3">
            <a:alphaModFix/>
          </a:blip>
          <a:srcRect/>
          <a:stretch/>
        </p:blipFill>
        <p:spPr>
          <a:xfrm>
            <a:off x="857250" y="1317512"/>
            <a:ext cx="3627475" cy="964675"/>
          </a:xfrm>
          <a:prstGeom prst="rect">
            <a:avLst/>
          </a:prstGeom>
          <a:noFill/>
          <a:ln>
            <a:noFill/>
          </a:ln>
        </p:spPr>
      </p:pic>
      <p:sp>
        <p:nvSpPr>
          <p:cNvPr id="2552" name="Google Shape;2552;g25f3e84191f_0_8"/>
          <p:cNvSpPr txBox="1"/>
          <p:nvPr/>
        </p:nvSpPr>
        <p:spPr>
          <a:xfrm>
            <a:off x="1093825" y="2271075"/>
            <a:ext cx="7391400" cy="13206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15000"/>
              </a:lnSpc>
              <a:spcBef>
                <a:spcPts val="0"/>
              </a:spcBef>
              <a:spcAft>
                <a:spcPts val="0"/>
              </a:spcAft>
              <a:buClr>
                <a:schemeClr val="dk1"/>
              </a:buClr>
              <a:buSzPts val="2800"/>
              <a:buFont typeface="Arial"/>
              <a:buChar char="➢"/>
            </a:pPr>
            <a:r>
              <a:rPr lang="zh-TW" sz="2800" b="1" i="0" u="none" strike="noStrike" cap="none">
                <a:solidFill>
                  <a:schemeClr val="dk1"/>
                </a:solidFill>
                <a:latin typeface="Arial"/>
                <a:ea typeface="Arial"/>
                <a:cs typeface="Arial"/>
                <a:sym typeface="Arial"/>
              </a:rPr>
              <a:t>預訓練模型</a:t>
            </a:r>
            <a:r>
              <a:rPr lang="zh-TW"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zh-TW" sz="2400" b="0" i="0" u="sng" strike="noStrike" cap="none">
                <a:solidFill>
                  <a:schemeClr val="hlink"/>
                </a:solidFill>
                <a:latin typeface="Arial"/>
                <a:ea typeface="Arial"/>
                <a:cs typeface="Arial"/>
                <a:sym typeface="Arial"/>
                <a:hlinkClick r:id="rId4"/>
              </a:rPr>
              <a:t>xuyuan-trial-sentiment-bert-chinese</a:t>
            </a:r>
            <a:endParaRPr sz="24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g25f3e84191f_0_8"/>
          <p:cNvSpPr txBox="1"/>
          <p:nvPr/>
        </p:nvSpPr>
        <p:spPr>
          <a:xfrm>
            <a:off x="1093825" y="3591700"/>
            <a:ext cx="10431300" cy="8958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15000"/>
              </a:lnSpc>
              <a:spcBef>
                <a:spcPts val="0"/>
              </a:spcBef>
              <a:spcAft>
                <a:spcPts val="0"/>
              </a:spcAft>
              <a:buClr>
                <a:schemeClr val="dk1"/>
              </a:buClr>
              <a:buSzPts val="2800"/>
              <a:buFont typeface="Arial"/>
              <a:buChar char="➢"/>
            </a:pPr>
            <a:r>
              <a:rPr lang="zh-TW" sz="2800" b="1" i="0" u="none" strike="noStrike" cap="none">
                <a:solidFill>
                  <a:schemeClr val="dk1"/>
                </a:solidFill>
                <a:latin typeface="Arial"/>
                <a:ea typeface="Arial"/>
                <a:cs typeface="Arial"/>
                <a:sym typeface="Arial"/>
              </a:rPr>
              <a:t>情緒標籤</a:t>
            </a:r>
            <a:r>
              <a:rPr lang="zh-TW"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g25f3e84191f_0_8"/>
          <p:cNvSpPr txBox="1"/>
          <p:nvPr/>
        </p:nvSpPr>
        <p:spPr>
          <a:xfrm>
            <a:off x="1436725" y="4286250"/>
            <a:ext cx="3048000" cy="209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0: none</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1: disgust</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2: happiness</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3: like</a:t>
            </a:r>
            <a:endParaRPr sz="2400" b="0" i="0" u="none" strike="noStrike" cap="none">
              <a:solidFill>
                <a:srgbClr val="FF6F4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g25f3e84191f_0_8"/>
          <p:cNvSpPr txBox="1"/>
          <p:nvPr/>
        </p:nvSpPr>
        <p:spPr>
          <a:xfrm>
            <a:off x="3924300" y="4286250"/>
            <a:ext cx="2743200" cy="209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4: fear</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5: sadness</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6: anger</a:t>
            </a:r>
            <a:endParaRPr sz="2400" b="0" i="0" u="none" strike="noStrike" cap="none">
              <a:solidFill>
                <a:srgbClr val="FF6F41"/>
              </a:solidFill>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r>
              <a:rPr lang="zh-TW" sz="2400" b="0" i="0" u="none" strike="noStrike" cap="none">
                <a:solidFill>
                  <a:srgbClr val="FF6F41"/>
                </a:solidFill>
                <a:latin typeface="Consolas"/>
                <a:ea typeface="Consolas"/>
                <a:cs typeface="Consolas"/>
                <a:sym typeface="Consolas"/>
              </a:rPr>
              <a:t>7: surprise</a:t>
            </a:r>
            <a:endParaRPr sz="2400" b="0" i="0" u="none" strike="noStrike" cap="none">
              <a:solidFill>
                <a:srgbClr val="FF6F4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8" name="Google Shape;2558;g25f3e84191f_0_8"/>
          <p:cNvGrpSpPr/>
          <p:nvPr/>
        </p:nvGrpSpPr>
        <p:grpSpPr>
          <a:xfrm>
            <a:off x="-247986" y="6515264"/>
            <a:ext cx="12630547" cy="348522"/>
            <a:chOff x="-247986" y="6493492"/>
            <a:chExt cx="12630547" cy="348522"/>
          </a:xfrm>
        </p:grpSpPr>
        <p:sp>
          <p:nvSpPr>
            <p:cNvPr id="2559" name="Google Shape;2559;g25f3e84191f_0_8"/>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560" name="Google Shape;2560;g25f3e84191f_0_8"/>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561" name="Google Shape;2561;g25f3e84191f_0_8"/>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562" name="Google Shape;2562;g25f3e84191f_0_8"/>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563" name="Google Shape;2563;g25f3e84191f_0_8"/>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564" name="Google Shape;2564;g25f3e84191f_0_8"/>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565" name="Google Shape;2565;g25f3e84191f_0_8"/>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566" name="Google Shape;2566;g25f3e84191f_0_8"/>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1DC796D4-5C2C-1CA3-D2A6-9CE7F8DC2F1C}"/>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pic>
        <p:nvPicPr>
          <p:cNvPr id="10" name="圖片 9">
            <a:extLst>
              <a:ext uri="{FF2B5EF4-FFF2-40B4-BE49-F238E27FC236}">
                <a16:creationId xmlns:a16="http://schemas.microsoft.com/office/drawing/2014/main" id="{4CD758A2-8232-3598-0854-CC548761CDCB}"/>
              </a:ext>
            </a:extLst>
          </p:cNvPr>
          <p:cNvPicPr>
            <a:picLocks noChangeAspect="1"/>
          </p:cNvPicPr>
          <p:nvPr/>
        </p:nvPicPr>
        <p:blipFill>
          <a:blip r:embed="rId5"/>
          <a:stretch>
            <a:fillRect/>
          </a:stretch>
        </p:blipFill>
        <p:spPr>
          <a:xfrm>
            <a:off x="6531314" y="847080"/>
            <a:ext cx="4993811" cy="51638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g25f3e84191f_0_30"/>
          <p:cNvSpPr txBox="1"/>
          <p:nvPr/>
        </p:nvSpPr>
        <p:spPr>
          <a:xfrm>
            <a:off x="254547" y="2862106"/>
            <a:ext cx="3487200" cy="1616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將 booking 及 agoda 爬取的</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共兩百多萬筆評論資料</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利用</a:t>
            </a:r>
            <a:r>
              <a:rPr lang="zh-TW" sz="1800" b="1" i="0" u="none" strike="noStrike" cap="none">
                <a:solidFill>
                  <a:srgbClr val="0070C0"/>
                </a:solidFill>
                <a:latin typeface="Microsoft JhengHei"/>
                <a:ea typeface="Microsoft JhengHei"/>
                <a:cs typeface="Microsoft JhengHei"/>
                <a:sym typeface="Microsoft JhengHei"/>
              </a:rPr>
              <a:t>自然語言處理</a:t>
            </a:r>
            <a:r>
              <a:rPr lang="zh-TW" sz="1800" b="0" i="0" u="none" strike="noStrike" cap="none">
                <a:solidFill>
                  <a:schemeClr val="dk1"/>
                </a:solidFill>
                <a:latin typeface="Microsoft JhengHei"/>
                <a:ea typeface="Microsoft JhengHei"/>
                <a:cs typeface="Microsoft JhengHei"/>
                <a:sym typeface="Microsoft JhengHei"/>
              </a:rPr>
              <a:t>(NLP)</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r>
              <a:rPr lang="zh-TW" sz="1800" b="0" i="0" u="none" strike="noStrike" cap="none">
                <a:solidFill>
                  <a:schemeClr val="dk1"/>
                </a:solidFill>
                <a:latin typeface="Microsoft JhengHei"/>
                <a:ea typeface="Microsoft JhengHei"/>
                <a:cs typeface="Microsoft JhengHei"/>
                <a:sym typeface="Microsoft JhengHei"/>
              </a:rPr>
              <a:t>找出語意最為接近的評論</a:t>
            </a:r>
            <a:endParaRPr sz="1800" b="0" i="0" u="none" strike="noStrike" cap="none">
              <a:solidFill>
                <a:schemeClr val="dk1"/>
              </a:solidFill>
              <a:latin typeface="Microsoft JhengHei"/>
              <a:ea typeface="Microsoft JhengHei"/>
              <a:cs typeface="Microsoft JhengHei"/>
              <a:sym typeface="Microsoft JhengHei"/>
            </a:endParaRPr>
          </a:p>
        </p:txBody>
      </p:sp>
      <p:pic>
        <p:nvPicPr>
          <p:cNvPr id="2572" name="Google Shape;2572;g25f3e84191f_0_30"/>
          <p:cNvPicPr preferRelativeResize="0"/>
          <p:nvPr/>
        </p:nvPicPr>
        <p:blipFill rotWithShape="1">
          <a:blip r:embed="rId3">
            <a:alphaModFix/>
          </a:blip>
          <a:srcRect/>
          <a:stretch/>
        </p:blipFill>
        <p:spPr>
          <a:xfrm>
            <a:off x="3832368" y="1879104"/>
            <a:ext cx="7776509" cy="3487326"/>
          </a:xfrm>
          <a:prstGeom prst="rect">
            <a:avLst/>
          </a:prstGeom>
          <a:noFill/>
          <a:ln>
            <a:noFill/>
          </a:ln>
        </p:spPr>
      </p:pic>
      <p:sp>
        <p:nvSpPr>
          <p:cNvPr id="2573" name="Google Shape;2573;g25f3e84191f_0_30"/>
          <p:cNvSpPr txBox="1"/>
          <p:nvPr/>
        </p:nvSpPr>
        <p:spPr>
          <a:xfrm>
            <a:off x="1546835" y="2174756"/>
            <a:ext cx="1197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TW" sz="2800" b="1" i="0" u="sng" strike="noStrike" cap="none">
                <a:solidFill>
                  <a:srgbClr val="000000"/>
                </a:solidFill>
                <a:latin typeface="Microsoft JhengHei"/>
                <a:ea typeface="Microsoft JhengHei"/>
                <a:cs typeface="Microsoft JhengHei"/>
                <a:sym typeface="Microsoft JhengHei"/>
              </a:rPr>
              <a:t>目的</a:t>
            </a:r>
            <a:endParaRPr sz="2800" b="1" i="0" u="sng"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grpSp>
        <p:nvGrpSpPr>
          <p:cNvPr id="2574" name="Google Shape;2574;g25f3e84191f_0_30"/>
          <p:cNvGrpSpPr/>
          <p:nvPr/>
        </p:nvGrpSpPr>
        <p:grpSpPr>
          <a:xfrm>
            <a:off x="171450" y="468189"/>
            <a:ext cx="6617095" cy="708000"/>
            <a:chOff x="171450" y="636516"/>
            <a:chExt cx="6617095" cy="708000"/>
          </a:xfrm>
        </p:grpSpPr>
        <p:sp>
          <p:nvSpPr>
            <p:cNvPr id="2575" name="Google Shape;2575;g25f3e84191f_0_30"/>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模型應用－推薦系統</a:t>
              </a:r>
              <a:endParaRPr sz="4000" b="1" i="0" u="none" strike="noStrike" cap="none">
                <a:solidFill>
                  <a:srgbClr val="262626"/>
                </a:solidFill>
                <a:latin typeface="Arial"/>
                <a:ea typeface="Arial"/>
                <a:cs typeface="Arial"/>
                <a:sym typeface="Arial"/>
              </a:endParaRPr>
            </a:p>
          </p:txBody>
        </p:sp>
        <p:sp>
          <p:nvSpPr>
            <p:cNvPr id="2576" name="Google Shape;2576;g25f3e84191f_0_30"/>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2578" name="Google Shape;2578;g25f3e84191f_0_30"/>
          <p:cNvGrpSpPr/>
          <p:nvPr/>
        </p:nvGrpSpPr>
        <p:grpSpPr>
          <a:xfrm>
            <a:off x="-247986" y="6515264"/>
            <a:ext cx="12630547" cy="348522"/>
            <a:chOff x="-247986" y="6493492"/>
            <a:chExt cx="12630547" cy="348522"/>
          </a:xfrm>
        </p:grpSpPr>
        <p:sp>
          <p:nvSpPr>
            <p:cNvPr id="2579" name="Google Shape;2579;g25f3e84191f_0_30"/>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580" name="Google Shape;2580;g25f3e84191f_0_30"/>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581" name="Google Shape;2581;g25f3e84191f_0_30"/>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582" name="Google Shape;2582;g25f3e84191f_0_30"/>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583" name="Google Shape;2583;g25f3e84191f_0_30"/>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584" name="Google Shape;2584;g25f3e84191f_0_30"/>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585" name="Google Shape;2585;g25f3e84191f_0_30"/>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586" name="Google Shape;2586;g25f3e84191f_0_30"/>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3C0DADC6-6CBB-791B-C727-00340B930E8D}"/>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13"/>
          <p:cNvGrpSpPr/>
          <p:nvPr/>
        </p:nvGrpSpPr>
        <p:grpSpPr>
          <a:xfrm>
            <a:off x="171450" y="468189"/>
            <a:ext cx="6616971" cy="646331"/>
            <a:chOff x="171450" y="636516"/>
            <a:chExt cx="6616971" cy="646331"/>
          </a:xfrm>
        </p:grpSpPr>
        <p:sp>
          <p:nvSpPr>
            <p:cNvPr id="324" name="Google Shape;324;p13"/>
            <p:cNvSpPr txBox="1"/>
            <p:nvPr/>
          </p:nvSpPr>
          <p:spPr>
            <a:xfrm>
              <a:off x="337645" y="636516"/>
              <a:ext cx="6450776" cy="646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262626"/>
                </a:buClr>
                <a:buSzPts val="4800"/>
                <a:buFont typeface="Arial"/>
                <a:buNone/>
              </a:pPr>
              <a:r>
                <a:rPr lang="zh-TW" sz="4000" b="1" i="0" u="none" strike="noStrike" cap="none">
                  <a:solidFill>
                    <a:srgbClr val="000000"/>
                  </a:solidFill>
                  <a:latin typeface="Microsoft JhengHei"/>
                  <a:ea typeface="Microsoft JhengHei"/>
                  <a:cs typeface="Microsoft JhengHei"/>
                  <a:sym typeface="Microsoft JhengHei"/>
                </a:rPr>
                <a:t>專題流程</a:t>
              </a:r>
              <a:endParaRPr sz="1400" b="0" i="0" u="none" strike="noStrike" cap="none">
                <a:solidFill>
                  <a:srgbClr val="000000"/>
                </a:solidFill>
                <a:latin typeface="Arial"/>
                <a:ea typeface="Arial"/>
                <a:cs typeface="Arial"/>
                <a:sym typeface="Arial"/>
              </a:endParaRPr>
            </a:p>
          </p:txBody>
        </p:sp>
        <p:sp>
          <p:nvSpPr>
            <p:cNvPr id="325" name="Google Shape;325;p13"/>
            <p:cNvSpPr/>
            <p:nvPr/>
          </p:nvSpPr>
          <p:spPr>
            <a:xfrm>
              <a:off x="171450" y="718176"/>
              <a:ext cx="166195" cy="544567"/>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326" name="Google Shape;326;p13"/>
          <p:cNvGrpSpPr/>
          <p:nvPr/>
        </p:nvGrpSpPr>
        <p:grpSpPr>
          <a:xfrm>
            <a:off x="396152" y="1254134"/>
            <a:ext cx="1998459" cy="4962335"/>
            <a:chOff x="558712" y="1540065"/>
            <a:chExt cx="1998459" cy="4962335"/>
          </a:xfrm>
        </p:grpSpPr>
        <p:sp>
          <p:nvSpPr>
            <p:cNvPr id="327" name="Google Shape;327;p13"/>
            <p:cNvSpPr/>
            <p:nvPr/>
          </p:nvSpPr>
          <p:spPr>
            <a:xfrm>
              <a:off x="558712" y="2271585"/>
              <a:ext cx="1998459" cy="4230815"/>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8" name="Google Shape;328;p13"/>
            <p:cNvSpPr/>
            <p:nvPr/>
          </p:nvSpPr>
          <p:spPr>
            <a:xfrm>
              <a:off x="558712" y="1540065"/>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資料來源</a:t>
              </a:r>
              <a:endParaRPr sz="1400" b="0" i="0" u="none" strike="noStrike" cap="none">
                <a:solidFill>
                  <a:srgbClr val="000000"/>
                </a:solidFill>
                <a:latin typeface="Arial"/>
                <a:ea typeface="Arial"/>
                <a:cs typeface="Arial"/>
                <a:sym typeface="Arial"/>
              </a:endParaRPr>
            </a:p>
          </p:txBody>
        </p:sp>
        <p:pic>
          <p:nvPicPr>
            <p:cNvPr id="329" name="Google Shape;329;p13" descr="Python Web Flask 實戰開發教學- 簡介與環境建置"/>
            <p:cNvPicPr preferRelativeResize="0"/>
            <p:nvPr/>
          </p:nvPicPr>
          <p:blipFill rotWithShape="1">
            <a:blip r:embed="rId3">
              <a:alphaModFix/>
            </a:blip>
            <a:srcRect/>
            <a:stretch/>
          </p:blipFill>
          <p:spPr>
            <a:xfrm>
              <a:off x="642097" y="2365423"/>
              <a:ext cx="1723171" cy="767197"/>
            </a:xfrm>
            <a:prstGeom prst="rect">
              <a:avLst/>
            </a:prstGeom>
            <a:noFill/>
            <a:ln>
              <a:noFill/>
            </a:ln>
          </p:spPr>
        </p:pic>
        <p:pic>
          <p:nvPicPr>
            <p:cNvPr id="330" name="Google Shape;330;p13"/>
            <p:cNvPicPr preferRelativeResize="0"/>
            <p:nvPr/>
          </p:nvPicPr>
          <p:blipFill rotWithShape="1">
            <a:blip r:embed="rId4">
              <a:alphaModFix/>
            </a:blip>
            <a:srcRect/>
            <a:stretch/>
          </p:blipFill>
          <p:spPr>
            <a:xfrm>
              <a:off x="1142866" y="5336218"/>
              <a:ext cx="807002" cy="826216"/>
            </a:xfrm>
            <a:prstGeom prst="rect">
              <a:avLst/>
            </a:prstGeom>
            <a:noFill/>
            <a:ln>
              <a:noFill/>
            </a:ln>
          </p:spPr>
        </p:pic>
        <p:pic>
          <p:nvPicPr>
            <p:cNvPr id="331" name="Google Shape;331;p13" descr="Beautiful Soup | Great Learning"/>
            <p:cNvPicPr preferRelativeResize="0"/>
            <p:nvPr/>
          </p:nvPicPr>
          <p:blipFill rotWithShape="1">
            <a:blip r:embed="rId5">
              <a:alphaModFix/>
            </a:blip>
            <a:srcRect/>
            <a:stretch/>
          </p:blipFill>
          <p:spPr>
            <a:xfrm>
              <a:off x="816842" y="4517180"/>
              <a:ext cx="1397050" cy="600659"/>
            </a:xfrm>
            <a:prstGeom prst="rect">
              <a:avLst/>
            </a:prstGeom>
            <a:noFill/>
            <a:ln>
              <a:noFill/>
            </a:ln>
          </p:spPr>
        </p:pic>
        <p:pic>
          <p:nvPicPr>
            <p:cNvPr id="332" name="Google Shape;332;p13"/>
            <p:cNvPicPr preferRelativeResize="0"/>
            <p:nvPr/>
          </p:nvPicPr>
          <p:blipFill rotWithShape="1">
            <a:blip r:embed="rId6">
              <a:alphaModFix/>
            </a:blip>
            <a:srcRect/>
            <a:stretch/>
          </p:blipFill>
          <p:spPr>
            <a:xfrm>
              <a:off x="1142866" y="3132620"/>
              <a:ext cx="830149" cy="1064799"/>
            </a:xfrm>
            <a:prstGeom prst="rect">
              <a:avLst/>
            </a:prstGeom>
            <a:noFill/>
            <a:ln>
              <a:noFill/>
            </a:ln>
          </p:spPr>
        </p:pic>
      </p:grpSp>
      <p:sp>
        <p:nvSpPr>
          <p:cNvPr id="333" name="Google Shape;333;p13"/>
          <p:cNvSpPr txBox="1"/>
          <p:nvPr/>
        </p:nvSpPr>
        <p:spPr>
          <a:xfrm>
            <a:off x="9889580" y="46764"/>
            <a:ext cx="2417989" cy="578492"/>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a:solidFill>
                  <a:srgbClr val="07121F"/>
                </a:solidFill>
                <a:latin typeface="Microsoft JhengHei"/>
                <a:ea typeface="Microsoft JhengHei"/>
                <a:cs typeface="Microsoft JhengHei"/>
                <a:sym typeface="Microsoft JhengHei"/>
              </a:rPr>
              <a:t>講者: 郭育萍</a:t>
            </a:r>
            <a:endParaRPr sz="2400" b="1" i="0" u="none" strike="noStrike" cap="none">
              <a:solidFill>
                <a:srgbClr val="07121F"/>
              </a:solidFill>
              <a:latin typeface="Microsoft JhengHei"/>
              <a:ea typeface="Microsoft JhengHei"/>
              <a:cs typeface="Microsoft JhengHei"/>
              <a:sym typeface="Microsoft JhengHei"/>
            </a:endParaRPr>
          </a:p>
        </p:txBody>
      </p:sp>
      <p:grpSp>
        <p:nvGrpSpPr>
          <p:cNvPr id="334" name="Google Shape;334;p13"/>
          <p:cNvGrpSpPr/>
          <p:nvPr/>
        </p:nvGrpSpPr>
        <p:grpSpPr>
          <a:xfrm>
            <a:off x="7437706" y="1254132"/>
            <a:ext cx="1998459" cy="4962335"/>
            <a:chOff x="7417386" y="1540063"/>
            <a:chExt cx="1998459" cy="4962335"/>
          </a:xfrm>
        </p:grpSpPr>
        <p:sp>
          <p:nvSpPr>
            <p:cNvPr id="335" name="Google Shape;335;p13"/>
            <p:cNvSpPr/>
            <p:nvPr/>
          </p:nvSpPr>
          <p:spPr>
            <a:xfrm>
              <a:off x="7417386" y="2271583"/>
              <a:ext cx="1998459" cy="4230815"/>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6" name="Google Shape;336;p13"/>
            <p:cNvSpPr/>
            <p:nvPr/>
          </p:nvSpPr>
          <p:spPr>
            <a:xfrm>
              <a:off x="7417386" y="1540063"/>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模型建置</a:t>
              </a:r>
              <a:endParaRPr sz="2400" b="0" i="0" u="none" strike="noStrike" cap="none">
                <a:solidFill>
                  <a:schemeClr val="lt1"/>
                </a:solidFill>
                <a:latin typeface="Microsoft JhengHei"/>
                <a:ea typeface="Microsoft JhengHei"/>
                <a:cs typeface="Microsoft JhengHei"/>
                <a:sym typeface="Microsoft JhengHei"/>
              </a:endParaRPr>
            </a:p>
          </p:txBody>
        </p:sp>
        <p:pic>
          <p:nvPicPr>
            <p:cNvPr id="337" name="Google Shape;337;p13" descr="Python Web Flask 實戰開發教學- 簡介與環境建置"/>
            <p:cNvPicPr preferRelativeResize="0"/>
            <p:nvPr/>
          </p:nvPicPr>
          <p:blipFill rotWithShape="1">
            <a:blip r:embed="rId3">
              <a:alphaModFix/>
            </a:blip>
            <a:srcRect/>
            <a:stretch/>
          </p:blipFill>
          <p:spPr>
            <a:xfrm>
              <a:off x="7591357" y="5213206"/>
              <a:ext cx="1723171" cy="767197"/>
            </a:xfrm>
            <a:prstGeom prst="rect">
              <a:avLst/>
            </a:prstGeom>
            <a:noFill/>
            <a:ln>
              <a:noFill/>
            </a:ln>
          </p:spPr>
        </p:pic>
        <p:pic>
          <p:nvPicPr>
            <p:cNvPr id="338" name="Google Shape;338;p13" descr="PyTorch: A Powerful Deep Learning Framework | by Eymeric plaisant | Jun,  2023 | Medium"/>
            <p:cNvPicPr preferRelativeResize="0"/>
            <p:nvPr/>
          </p:nvPicPr>
          <p:blipFill rotWithShape="1">
            <a:blip r:embed="rId7">
              <a:alphaModFix/>
            </a:blip>
            <a:srcRect/>
            <a:stretch/>
          </p:blipFill>
          <p:spPr>
            <a:xfrm>
              <a:off x="7730417" y="3913460"/>
              <a:ext cx="1372396" cy="891759"/>
            </a:xfrm>
            <a:prstGeom prst="rect">
              <a:avLst/>
            </a:prstGeom>
            <a:noFill/>
            <a:ln>
              <a:noFill/>
            </a:ln>
          </p:spPr>
        </p:pic>
        <p:pic>
          <p:nvPicPr>
            <p:cNvPr id="339" name="Google Shape;339;p13" descr="使用TensorFlow 建立實際工作環境等級的機器學習模型"/>
            <p:cNvPicPr preferRelativeResize="0"/>
            <p:nvPr/>
          </p:nvPicPr>
          <p:blipFill rotWithShape="1">
            <a:blip r:embed="rId8">
              <a:alphaModFix/>
            </a:blip>
            <a:srcRect l="15259" t="-1752" r="15864" b="1750"/>
            <a:stretch/>
          </p:blipFill>
          <p:spPr>
            <a:xfrm>
              <a:off x="7475563" y="2323964"/>
              <a:ext cx="1882104" cy="1537115"/>
            </a:xfrm>
            <a:prstGeom prst="rect">
              <a:avLst/>
            </a:prstGeom>
            <a:noFill/>
            <a:ln>
              <a:noFill/>
            </a:ln>
          </p:spPr>
        </p:pic>
      </p:grpSp>
      <p:grpSp>
        <p:nvGrpSpPr>
          <p:cNvPr id="340" name="Google Shape;340;p13"/>
          <p:cNvGrpSpPr/>
          <p:nvPr/>
        </p:nvGrpSpPr>
        <p:grpSpPr>
          <a:xfrm>
            <a:off x="2763657" y="1254134"/>
            <a:ext cx="2030994" cy="2412175"/>
            <a:chOff x="2844937" y="1540065"/>
            <a:chExt cx="2030994" cy="2412175"/>
          </a:xfrm>
        </p:grpSpPr>
        <p:sp>
          <p:nvSpPr>
            <p:cNvPr id="341" name="Google Shape;341;p13"/>
            <p:cNvSpPr/>
            <p:nvPr/>
          </p:nvSpPr>
          <p:spPr>
            <a:xfrm>
              <a:off x="2844937" y="2271583"/>
              <a:ext cx="1998459" cy="1680657"/>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13"/>
            <p:cNvSpPr/>
            <p:nvPr/>
          </p:nvSpPr>
          <p:spPr>
            <a:xfrm>
              <a:off x="2844938" y="1540065"/>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大數據平台</a:t>
              </a:r>
              <a:endParaRPr sz="1400" b="0" i="0" u="none" strike="noStrike" cap="none">
                <a:solidFill>
                  <a:srgbClr val="000000"/>
                </a:solidFill>
                <a:latin typeface="Arial"/>
                <a:ea typeface="Arial"/>
                <a:cs typeface="Arial"/>
                <a:sym typeface="Arial"/>
              </a:endParaRPr>
            </a:p>
          </p:txBody>
        </p:sp>
        <p:pic>
          <p:nvPicPr>
            <p:cNvPr id="343" name="Google Shape;343;p13"/>
            <p:cNvPicPr preferRelativeResize="0"/>
            <p:nvPr/>
          </p:nvPicPr>
          <p:blipFill rotWithShape="1">
            <a:blip r:embed="rId9">
              <a:alphaModFix/>
            </a:blip>
            <a:srcRect/>
            <a:stretch/>
          </p:blipFill>
          <p:spPr>
            <a:xfrm>
              <a:off x="3364169" y="3278596"/>
              <a:ext cx="1081722" cy="535045"/>
            </a:xfrm>
            <a:prstGeom prst="rect">
              <a:avLst/>
            </a:prstGeom>
            <a:noFill/>
            <a:ln>
              <a:noFill/>
            </a:ln>
          </p:spPr>
        </p:pic>
        <p:grpSp>
          <p:nvGrpSpPr>
            <p:cNvPr id="344" name="Google Shape;344;p13"/>
            <p:cNvGrpSpPr/>
            <p:nvPr/>
          </p:nvGrpSpPr>
          <p:grpSpPr>
            <a:xfrm>
              <a:off x="2949422" y="2450743"/>
              <a:ext cx="975091" cy="969897"/>
              <a:chOff x="3387064" y="4898625"/>
              <a:chExt cx="1237563" cy="1257459"/>
            </a:xfrm>
          </p:grpSpPr>
          <p:sp>
            <p:nvSpPr>
              <p:cNvPr id="345" name="Google Shape;345;p13"/>
              <p:cNvSpPr txBox="1"/>
              <p:nvPr/>
            </p:nvSpPr>
            <p:spPr>
              <a:xfrm>
                <a:off x="3387064" y="5677250"/>
                <a:ext cx="1237563" cy="4788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Ubuntu</a:t>
                </a:r>
                <a:endParaRPr sz="1800" b="0" i="0" u="none" strike="noStrike" cap="none">
                  <a:solidFill>
                    <a:srgbClr val="000000"/>
                  </a:solidFill>
                  <a:latin typeface="Arial"/>
                  <a:ea typeface="Arial"/>
                  <a:cs typeface="Arial"/>
                  <a:sym typeface="Arial"/>
                </a:endParaRPr>
              </a:p>
            </p:txBody>
          </p:sp>
          <p:pic>
            <p:nvPicPr>
              <p:cNvPr id="346" name="Google Shape;346;p13"/>
              <p:cNvPicPr preferRelativeResize="0"/>
              <p:nvPr/>
            </p:nvPicPr>
            <p:blipFill rotWithShape="1">
              <a:blip r:embed="rId10">
                <a:alphaModFix/>
              </a:blip>
              <a:srcRect/>
              <a:stretch/>
            </p:blipFill>
            <p:spPr>
              <a:xfrm>
                <a:off x="3505200" y="4898625"/>
                <a:ext cx="887658" cy="902359"/>
              </a:xfrm>
              <a:prstGeom prst="rect">
                <a:avLst/>
              </a:prstGeom>
              <a:noFill/>
              <a:ln>
                <a:noFill/>
              </a:ln>
            </p:spPr>
          </p:pic>
        </p:grpSp>
        <p:pic>
          <p:nvPicPr>
            <p:cNvPr id="347" name="Google Shape;347;p13" descr="Apache Hadoop: A cheat sheet | TechRepublic"/>
            <p:cNvPicPr preferRelativeResize="0"/>
            <p:nvPr/>
          </p:nvPicPr>
          <p:blipFill rotWithShape="1">
            <a:blip r:embed="rId11">
              <a:alphaModFix/>
            </a:blip>
            <a:srcRect/>
            <a:stretch/>
          </p:blipFill>
          <p:spPr>
            <a:xfrm>
              <a:off x="3660485" y="2393946"/>
              <a:ext cx="1215446" cy="950792"/>
            </a:xfrm>
            <a:prstGeom prst="rect">
              <a:avLst/>
            </a:prstGeom>
            <a:noFill/>
            <a:ln>
              <a:noFill/>
            </a:ln>
          </p:spPr>
        </p:pic>
      </p:grpSp>
      <p:grpSp>
        <p:nvGrpSpPr>
          <p:cNvPr id="348" name="Google Shape;348;p13"/>
          <p:cNvGrpSpPr/>
          <p:nvPr/>
        </p:nvGrpSpPr>
        <p:grpSpPr>
          <a:xfrm>
            <a:off x="9764570" y="1254132"/>
            <a:ext cx="1998459" cy="4962335"/>
            <a:chOff x="9703610" y="1540063"/>
            <a:chExt cx="1998459" cy="4962335"/>
          </a:xfrm>
        </p:grpSpPr>
        <p:sp>
          <p:nvSpPr>
            <p:cNvPr id="349" name="Google Shape;349;p13"/>
            <p:cNvSpPr/>
            <p:nvPr/>
          </p:nvSpPr>
          <p:spPr>
            <a:xfrm>
              <a:off x="9703610" y="2271583"/>
              <a:ext cx="1998459" cy="4230815"/>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0" name="Google Shape;350;p13"/>
            <p:cNvSpPr/>
            <p:nvPr/>
          </p:nvSpPr>
          <p:spPr>
            <a:xfrm>
              <a:off x="9703610" y="1540063"/>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視覺化呈現</a:t>
              </a:r>
              <a:endParaRPr sz="2400" b="0" i="0" u="none" strike="noStrike" cap="none">
                <a:solidFill>
                  <a:schemeClr val="lt1"/>
                </a:solidFill>
                <a:latin typeface="Microsoft JhengHei"/>
                <a:ea typeface="Microsoft JhengHei"/>
                <a:cs typeface="Microsoft JhengHei"/>
                <a:sym typeface="Microsoft JhengHei"/>
              </a:endParaRPr>
            </a:p>
          </p:txBody>
        </p:sp>
        <p:pic>
          <p:nvPicPr>
            <p:cNvPr id="351" name="Google Shape;351;p13"/>
            <p:cNvPicPr preferRelativeResize="0"/>
            <p:nvPr/>
          </p:nvPicPr>
          <p:blipFill rotWithShape="1">
            <a:blip r:embed="rId12">
              <a:alphaModFix/>
            </a:blip>
            <a:srcRect/>
            <a:stretch/>
          </p:blipFill>
          <p:spPr>
            <a:xfrm>
              <a:off x="9888082" y="2626871"/>
              <a:ext cx="1629511" cy="848874"/>
            </a:xfrm>
            <a:prstGeom prst="rect">
              <a:avLst/>
            </a:prstGeom>
            <a:noFill/>
            <a:ln>
              <a:noFill/>
            </a:ln>
          </p:spPr>
        </p:pic>
        <p:pic>
          <p:nvPicPr>
            <p:cNvPr id="352" name="Google Shape;352;p13" descr="後端幼幼班Day12 Flask篇Flask介紹- iT 邦幫忙::一起幫忙解決難題，拯救IT 人的一天"/>
            <p:cNvPicPr preferRelativeResize="0"/>
            <p:nvPr/>
          </p:nvPicPr>
          <p:blipFill rotWithShape="1">
            <a:blip r:embed="rId13">
              <a:alphaModFix/>
            </a:blip>
            <a:srcRect/>
            <a:stretch/>
          </p:blipFill>
          <p:spPr>
            <a:xfrm>
              <a:off x="10040792" y="4004953"/>
              <a:ext cx="1324092" cy="740645"/>
            </a:xfrm>
            <a:prstGeom prst="rect">
              <a:avLst/>
            </a:prstGeom>
            <a:noFill/>
            <a:ln>
              <a:noFill/>
            </a:ln>
          </p:spPr>
        </p:pic>
      </p:grpSp>
      <p:grpSp>
        <p:nvGrpSpPr>
          <p:cNvPr id="353" name="Google Shape;353;p13"/>
          <p:cNvGrpSpPr/>
          <p:nvPr/>
        </p:nvGrpSpPr>
        <p:grpSpPr>
          <a:xfrm>
            <a:off x="5110842" y="1254132"/>
            <a:ext cx="1998459" cy="4962335"/>
            <a:chOff x="5131162" y="1540063"/>
            <a:chExt cx="1998459" cy="4962335"/>
          </a:xfrm>
        </p:grpSpPr>
        <p:sp>
          <p:nvSpPr>
            <p:cNvPr id="354" name="Google Shape;354;p13"/>
            <p:cNvSpPr/>
            <p:nvPr/>
          </p:nvSpPr>
          <p:spPr>
            <a:xfrm>
              <a:off x="5131162" y="2271583"/>
              <a:ext cx="1998459" cy="4230815"/>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5" name="Google Shape;355;p13"/>
            <p:cNvSpPr/>
            <p:nvPr/>
          </p:nvSpPr>
          <p:spPr>
            <a:xfrm>
              <a:off x="5131162" y="1540063"/>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pic>
          <p:nvPicPr>
            <p:cNvPr id="356" name="Google Shape;356;p13" descr="Customising figures in Matplotlib"/>
            <p:cNvPicPr preferRelativeResize="0"/>
            <p:nvPr/>
          </p:nvPicPr>
          <p:blipFill rotWithShape="1">
            <a:blip r:embed="rId14">
              <a:alphaModFix/>
            </a:blip>
            <a:srcRect/>
            <a:stretch/>
          </p:blipFill>
          <p:spPr>
            <a:xfrm>
              <a:off x="5172247" y="2587896"/>
              <a:ext cx="1948211" cy="649404"/>
            </a:xfrm>
            <a:prstGeom prst="rect">
              <a:avLst/>
            </a:prstGeom>
            <a:noFill/>
            <a:ln>
              <a:noFill/>
            </a:ln>
          </p:spPr>
        </p:pic>
        <p:pic>
          <p:nvPicPr>
            <p:cNvPr id="357" name="Google Shape;357;p13" descr="圖片"/>
            <p:cNvPicPr preferRelativeResize="0"/>
            <p:nvPr/>
          </p:nvPicPr>
          <p:blipFill rotWithShape="1">
            <a:blip r:embed="rId15">
              <a:alphaModFix/>
            </a:blip>
            <a:srcRect/>
            <a:stretch/>
          </p:blipFill>
          <p:spPr>
            <a:xfrm>
              <a:off x="5409143" y="3306339"/>
              <a:ext cx="1446378" cy="1740003"/>
            </a:xfrm>
            <a:prstGeom prst="rect">
              <a:avLst/>
            </a:prstGeom>
            <a:noFill/>
            <a:ln>
              <a:noFill/>
            </a:ln>
          </p:spPr>
        </p:pic>
      </p:grpSp>
      <p:grpSp>
        <p:nvGrpSpPr>
          <p:cNvPr id="358" name="Google Shape;358;p13"/>
          <p:cNvGrpSpPr/>
          <p:nvPr/>
        </p:nvGrpSpPr>
        <p:grpSpPr>
          <a:xfrm>
            <a:off x="2762603" y="3814450"/>
            <a:ext cx="2032048" cy="2402019"/>
            <a:chOff x="2843883" y="4100381"/>
            <a:chExt cx="2032048" cy="2402019"/>
          </a:xfrm>
        </p:grpSpPr>
        <p:sp>
          <p:nvSpPr>
            <p:cNvPr id="359" name="Google Shape;359;p13"/>
            <p:cNvSpPr/>
            <p:nvPr/>
          </p:nvSpPr>
          <p:spPr>
            <a:xfrm>
              <a:off x="2843883" y="4100381"/>
              <a:ext cx="1998459" cy="558800"/>
            </a:xfrm>
            <a:prstGeom prst="roundRect">
              <a:avLst>
                <a:gd name="adj" fmla="val 16667"/>
              </a:avLst>
            </a:prstGeom>
            <a:solidFill>
              <a:srgbClr val="6495A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資料清洗</a:t>
              </a:r>
              <a:endParaRPr sz="1400" b="0" i="0" u="none" strike="noStrike" cap="none">
                <a:solidFill>
                  <a:srgbClr val="000000"/>
                </a:solidFill>
                <a:latin typeface="Arial"/>
                <a:ea typeface="Arial"/>
                <a:cs typeface="Arial"/>
                <a:sym typeface="Arial"/>
              </a:endParaRPr>
            </a:p>
          </p:txBody>
        </p:sp>
        <p:sp>
          <p:nvSpPr>
            <p:cNvPr id="360" name="Google Shape;360;p13"/>
            <p:cNvSpPr/>
            <p:nvPr/>
          </p:nvSpPr>
          <p:spPr>
            <a:xfrm>
              <a:off x="2877472" y="4909557"/>
              <a:ext cx="1998459" cy="1592843"/>
            </a:xfrm>
            <a:prstGeom prst="roundRect">
              <a:avLst>
                <a:gd name="adj" fmla="val 16667"/>
              </a:avLst>
            </a:prstGeom>
            <a:noFill/>
            <a:ln w="25400" cap="flat" cmpd="sng">
              <a:solidFill>
                <a:srgbClr val="6495A3"/>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1" name="Google Shape;361;p13"/>
            <p:cNvPicPr preferRelativeResize="0"/>
            <p:nvPr/>
          </p:nvPicPr>
          <p:blipFill rotWithShape="1">
            <a:blip r:embed="rId16">
              <a:alphaModFix/>
            </a:blip>
            <a:srcRect/>
            <a:stretch/>
          </p:blipFill>
          <p:spPr>
            <a:xfrm>
              <a:off x="2993576" y="4974470"/>
              <a:ext cx="1699071" cy="686929"/>
            </a:xfrm>
            <a:prstGeom prst="rect">
              <a:avLst/>
            </a:prstGeom>
            <a:noFill/>
            <a:ln>
              <a:noFill/>
            </a:ln>
          </p:spPr>
        </p:pic>
        <p:pic>
          <p:nvPicPr>
            <p:cNvPr id="362" name="Google Shape;362;p13"/>
            <p:cNvPicPr preferRelativeResize="0"/>
            <p:nvPr/>
          </p:nvPicPr>
          <p:blipFill rotWithShape="1">
            <a:blip r:embed="rId17">
              <a:alphaModFix/>
            </a:blip>
            <a:srcRect/>
            <a:stretch/>
          </p:blipFill>
          <p:spPr>
            <a:xfrm>
              <a:off x="3186026" y="5522321"/>
              <a:ext cx="1381349" cy="844158"/>
            </a:xfrm>
            <a:prstGeom prst="rect">
              <a:avLst/>
            </a:prstGeom>
            <a:noFill/>
            <a:ln>
              <a:noFill/>
            </a:ln>
          </p:spPr>
        </p:pic>
      </p:grpSp>
      <p:grpSp>
        <p:nvGrpSpPr>
          <p:cNvPr id="365" name="Google Shape;365;p13"/>
          <p:cNvGrpSpPr/>
          <p:nvPr/>
        </p:nvGrpSpPr>
        <p:grpSpPr>
          <a:xfrm>
            <a:off x="-247986" y="6515264"/>
            <a:ext cx="12630486" cy="348553"/>
            <a:chOff x="-247986" y="6493492"/>
            <a:chExt cx="12630486" cy="348553"/>
          </a:xfrm>
        </p:grpSpPr>
        <p:sp>
          <p:nvSpPr>
            <p:cNvPr id="366" name="Google Shape;366;p13"/>
            <p:cNvSpPr/>
            <p:nvPr/>
          </p:nvSpPr>
          <p:spPr>
            <a:xfrm>
              <a:off x="5428397"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資料分析</a:t>
              </a:r>
              <a:endParaRPr/>
            </a:p>
          </p:txBody>
        </p:sp>
        <p:sp>
          <p:nvSpPr>
            <p:cNvPr id="367" name="Google Shape;367;p13"/>
            <p:cNvSpPr/>
            <p:nvPr/>
          </p:nvSpPr>
          <p:spPr>
            <a:xfrm>
              <a:off x="8247711" y="6493498"/>
              <a:ext cx="2165887"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a:p>
          </p:txBody>
        </p:sp>
        <p:sp>
          <p:nvSpPr>
            <p:cNvPr id="368" name="Google Shape;368;p13"/>
            <p:cNvSpPr/>
            <p:nvPr/>
          </p:nvSpPr>
          <p:spPr>
            <a:xfrm>
              <a:off x="6839282"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模型建置</a:t>
              </a:r>
              <a:endParaRPr/>
            </a:p>
          </p:txBody>
        </p:sp>
        <p:sp>
          <p:nvSpPr>
            <p:cNvPr id="369" name="Google Shape;369;p13"/>
            <p:cNvSpPr/>
            <p:nvPr/>
          </p:nvSpPr>
          <p:spPr>
            <a:xfrm>
              <a:off x="4014042" y="6495814"/>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資料清整</a:t>
              </a:r>
              <a:endParaRPr/>
            </a:p>
          </p:txBody>
        </p:sp>
        <p:sp>
          <p:nvSpPr>
            <p:cNvPr id="370" name="Google Shape;370;p13"/>
            <p:cNvSpPr/>
            <p:nvPr/>
          </p:nvSpPr>
          <p:spPr>
            <a:xfrm>
              <a:off x="2595190" y="6495579"/>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資料蒐集</a:t>
              </a:r>
              <a:endParaRPr/>
            </a:p>
          </p:txBody>
        </p:sp>
        <p:sp>
          <p:nvSpPr>
            <p:cNvPr id="371" name="Google Shape;371;p13"/>
            <p:cNvSpPr/>
            <p:nvPr/>
          </p:nvSpPr>
          <p:spPr>
            <a:xfrm>
              <a:off x="1171859" y="6493498"/>
              <a:ext cx="1476000"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環境建置</a:t>
              </a:r>
              <a:endParaRPr/>
            </a:p>
          </p:txBody>
        </p:sp>
        <p:sp>
          <p:nvSpPr>
            <p:cNvPr id="372" name="Google Shape;372;p13"/>
            <p:cNvSpPr/>
            <p:nvPr/>
          </p:nvSpPr>
          <p:spPr>
            <a:xfrm>
              <a:off x="-247986" y="6493498"/>
              <a:ext cx="1476000" cy="346231"/>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rgbClr val="F2F2F2"/>
                  </a:solidFill>
                  <a:latin typeface="Microsoft JhengHei"/>
                  <a:ea typeface="Microsoft JhengHei"/>
                  <a:cs typeface="Microsoft JhengHei"/>
                  <a:sym typeface="Microsoft JhengHei"/>
                </a:rPr>
                <a:t>專題介紹</a:t>
              </a:r>
              <a:endParaRPr/>
            </a:p>
          </p:txBody>
        </p:sp>
        <p:sp>
          <p:nvSpPr>
            <p:cNvPr id="373" name="Google Shape;373;p13"/>
            <p:cNvSpPr/>
            <p:nvPr/>
          </p:nvSpPr>
          <p:spPr>
            <a:xfrm>
              <a:off x="10349161" y="6493492"/>
              <a:ext cx="2033339" cy="346231"/>
            </a:xfrm>
            <a:prstGeom prst="chevron">
              <a:avLst>
                <a:gd name="adj" fmla="val 50000"/>
              </a:avLst>
            </a:prstGeom>
            <a:solidFill>
              <a:srgbClr val="418CA3">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a:p>
          </p:txBody>
        </p:sp>
      </p:grpSp>
      <p:pic>
        <p:nvPicPr>
          <p:cNvPr id="2" name="Picture 20" descr="Tableau Logo, symbol, meaning, history, PNG, brand">
            <a:extLst>
              <a:ext uri="{FF2B5EF4-FFF2-40B4-BE49-F238E27FC236}">
                <a16:creationId xmlns:a16="http://schemas.microsoft.com/office/drawing/2014/main" id="{2E852D36-F093-33EA-C985-9489001017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1583" y="4978134"/>
            <a:ext cx="1629511" cy="916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Tableau Logo, symbol, meaning, history, PNG, brand">
            <a:extLst>
              <a:ext uri="{FF2B5EF4-FFF2-40B4-BE49-F238E27FC236}">
                <a16:creationId xmlns:a16="http://schemas.microsoft.com/office/drawing/2014/main" id="{70B42486-F857-F774-BC1D-FD2A85B3DD4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63063" y="5005095"/>
            <a:ext cx="1629511" cy="9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g25f3e84191f_0_49"/>
          <p:cNvSpPr/>
          <p:nvPr/>
        </p:nvSpPr>
        <p:spPr>
          <a:xfrm>
            <a:off x="355528" y="2411452"/>
            <a:ext cx="3436200" cy="672000"/>
          </a:xfrm>
          <a:prstGeom prst="roundRect">
            <a:avLst>
              <a:gd name="adj" fmla="val 16667"/>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地點位置很棒，房間寬敞明亮</a:t>
            </a:r>
            <a:endParaRPr sz="1400" b="0" i="0" u="none" strike="noStrike" cap="none">
              <a:solidFill>
                <a:srgbClr val="000000"/>
              </a:solidFill>
              <a:latin typeface="Arial"/>
              <a:ea typeface="Arial"/>
              <a:cs typeface="Arial"/>
              <a:sym typeface="Arial"/>
            </a:endParaRPr>
          </a:p>
        </p:txBody>
      </p:sp>
      <p:sp>
        <p:nvSpPr>
          <p:cNvPr id="2593" name="Google Shape;2593;g25f3e84191f_0_49"/>
          <p:cNvSpPr/>
          <p:nvPr/>
        </p:nvSpPr>
        <p:spPr>
          <a:xfrm>
            <a:off x="355528" y="3436513"/>
            <a:ext cx="2901300" cy="672000"/>
          </a:xfrm>
          <a:prstGeom prst="roundRect">
            <a:avLst>
              <a:gd name="adj" fmla="val 16667"/>
            </a:avLst>
          </a:prstGeom>
          <a:solidFill>
            <a:srgbClr val="F8C3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早餐選擇多，房間舒適</a:t>
            </a:r>
            <a:endParaRPr sz="1400" b="0" i="0" u="none" strike="noStrike" cap="none">
              <a:solidFill>
                <a:srgbClr val="000000"/>
              </a:solidFill>
              <a:latin typeface="Arial"/>
              <a:ea typeface="Arial"/>
              <a:cs typeface="Arial"/>
              <a:sym typeface="Arial"/>
            </a:endParaRPr>
          </a:p>
        </p:txBody>
      </p:sp>
      <p:sp>
        <p:nvSpPr>
          <p:cNvPr id="2594" name="Google Shape;2594;g25f3e84191f_0_49"/>
          <p:cNvSpPr/>
          <p:nvPr/>
        </p:nvSpPr>
        <p:spPr>
          <a:xfrm>
            <a:off x="355528" y="4461575"/>
            <a:ext cx="3052200" cy="6720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環境優雅舒適，價格合理</a:t>
            </a:r>
            <a:endParaRPr sz="1400" b="0" i="0" u="none" strike="noStrike" cap="none">
              <a:solidFill>
                <a:srgbClr val="000000"/>
              </a:solidFill>
              <a:latin typeface="Arial"/>
              <a:ea typeface="Arial"/>
              <a:cs typeface="Arial"/>
              <a:sym typeface="Arial"/>
            </a:endParaRPr>
          </a:p>
        </p:txBody>
      </p:sp>
      <p:sp>
        <p:nvSpPr>
          <p:cNvPr id="2595" name="Google Shape;2595;g25f3e84191f_0_49"/>
          <p:cNvSpPr/>
          <p:nvPr/>
        </p:nvSpPr>
        <p:spPr>
          <a:xfrm>
            <a:off x="3966267" y="2594777"/>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596" name="Google Shape;2596;g25f3e84191f_0_49"/>
          <p:cNvSpPr/>
          <p:nvPr/>
        </p:nvSpPr>
        <p:spPr>
          <a:xfrm>
            <a:off x="7667168" y="2472905"/>
            <a:ext cx="1415700" cy="672000"/>
          </a:xfrm>
          <a:prstGeom prst="roundRect">
            <a:avLst>
              <a:gd name="adj" fmla="val 16667"/>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向量</a:t>
            </a:r>
            <a:endParaRPr sz="1400" b="0" i="0" u="none" strike="noStrike" cap="none">
              <a:solidFill>
                <a:srgbClr val="000000"/>
              </a:solidFill>
              <a:latin typeface="Arial"/>
              <a:ea typeface="Arial"/>
              <a:cs typeface="Arial"/>
              <a:sym typeface="Arial"/>
            </a:endParaRPr>
          </a:p>
        </p:txBody>
      </p:sp>
      <p:sp>
        <p:nvSpPr>
          <p:cNvPr id="2597" name="Google Shape;2597;g25f3e84191f_0_49"/>
          <p:cNvSpPr/>
          <p:nvPr/>
        </p:nvSpPr>
        <p:spPr>
          <a:xfrm>
            <a:off x="7682335" y="3430301"/>
            <a:ext cx="1415700" cy="672000"/>
          </a:xfrm>
          <a:prstGeom prst="roundRect">
            <a:avLst>
              <a:gd name="adj" fmla="val 16667"/>
            </a:avLst>
          </a:prstGeom>
          <a:solidFill>
            <a:srgbClr val="F8C3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向量</a:t>
            </a:r>
            <a:endParaRPr sz="1400" b="0" i="0" u="none" strike="noStrike" cap="none">
              <a:solidFill>
                <a:srgbClr val="000000"/>
              </a:solidFill>
              <a:latin typeface="Arial"/>
              <a:ea typeface="Arial"/>
              <a:cs typeface="Arial"/>
              <a:sym typeface="Arial"/>
            </a:endParaRPr>
          </a:p>
        </p:txBody>
      </p:sp>
      <p:sp>
        <p:nvSpPr>
          <p:cNvPr id="2598" name="Google Shape;2598;g25f3e84191f_0_49"/>
          <p:cNvSpPr/>
          <p:nvPr/>
        </p:nvSpPr>
        <p:spPr>
          <a:xfrm>
            <a:off x="7682335" y="4461573"/>
            <a:ext cx="1415700" cy="6720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向量</a:t>
            </a:r>
            <a:endParaRPr sz="1400" b="0" i="0" u="none" strike="noStrike" cap="none">
              <a:solidFill>
                <a:srgbClr val="000000"/>
              </a:solidFill>
              <a:latin typeface="Arial"/>
              <a:ea typeface="Arial"/>
              <a:cs typeface="Arial"/>
              <a:sym typeface="Arial"/>
            </a:endParaRPr>
          </a:p>
        </p:txBody>
      </p:sp>
      <p:sp>
        <p:nvSpPr>
          <p:cNvPr id="2599" name="Google Shape;2599;g25f3e84191f_0_49"/>
          <p:cNvSpPr/>
          <p:nvPr/>
        </p:nvSpPr>
        <p:spPr>
          <a:xfrm>
            <a:off x="10320469" y="3430301"/>
            <a:ext cx="1571100" cy="672000"/>
          </a:xfrm>
          <a:prstGeom prst="roundRect">
            <a:avLst>
              <a:gd name="adj" fmla="val 16667"/>
            </a:avLst>
          </a:prstGeom>
          <a:solidFill>
            <a:srgbClr val="C7EE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平均向量</a:t>
            </a:r>
            <a:endParaRPr sz="1400" b="0" i="0" u="none" strike="noStrike" cap="none">
              <a:solidFill>
                <a:srgbClr val="000000"/>
              </a:solidFill>
              <a:latin typeface="Arial"/>
              <a:ea typeface="Arial"/>
              <a:cs typeface="Arial"/>
              <a:sym typeface="Arial"/>
            </a:endParaRPr>
          </a:p>
        </p:txBody>
      </p:sp>
      <p:sp>
        <p:nvSpPr>
          <p:cNvPr id="2600" name="Google Shape;2600;g25f3e84191f_0_49"/>
          <p:cNvSpPr/>
          <p:nvPr/>
        </p:nvSpPr>
        <p:spPr>
          <a:xfrm>
            <a:off x="3966267" y="3628388"/>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1" name="Google Shape;2601;g25f3e84191f_0_49"/>
          <p:cNvSpPr/>
          <p:nvPr/>
        </p:nvSpPr>
        <p:spPr>
          <a:xfrm>
            <a:off x="3966267" y="4644900"/>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2" name="Google Shape;2602;g25f3e84191f_0_49"/>
          <p:cNvSpPr/>
          <p:nvPr/>
        </p:nvSpPr>
        <p:spPr>
          <a:xfrm>
            <a:off x="9558535" y="3628388"/>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3" name="Google Shape;2603;g25f3e84191f_0_49"/>
          <p:cNvSpPr/>
          <p:nvPr/>
        </p:nvSpPr>
        <p:spPr>
          <a:xfrm>
            <a:off x="6645863" y="3633434"/>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4" name="Google Shape;2604;g25f3e84191f_0_49"/>
          <p:cNvSpPr/>
          <p:nvPr/>
        </p:nvSpPr>
        <p:spPr>
          <a:xfrm>
            <a:off x="6641076" y="4688134"/>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5" name="Google Shape;2605;g25f3e84191f_0_49"/>
          <p:cNvSpPr/>
          <p:nvPr/>
        </p:nvSpPr>
        <p:spPr>
          <a:xfrm>
            <a:off x="6648423" y="2652777"/>
            <a:ext cx="576000" cy="305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Microsoft JhengHei"/>
              <a:ea typeface="Microsoft JhengHei"/>
              <a:cs typeface="Microsoft JhengHei"/>
              <a:sym typeface="Microsoft JhengHei"/>
            </a:endParaRPr>
          </a:p>
        </p:txBody>
      </p:sp>
      <p:sp>
        <p:nvSpPr>
          <p:cNvPr id="2606" name="Google Shape;2606;g25f3e84191f_0_49"/>
          <p:cNvSpPr/>
          <p:nvPr/>
        </p:nvSpPr>
        <p:spPr>
          <a:xfrm>
            <a:off x="4844854" y="2411453"/>
            <a:ext cx="1347300" cy="2722200"/>
          </a:xfrm>
          <a:prstGeom prst="roundRect">
            <a:avLst>
              <a:gd name="adj" fmla="val 16667"/>
            </a:avLst>
          </a:prstGeom>
          <a:solidFill>
            <a:srgbClr val="C7EE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分詞</a:t>
            </a:r>
            <a:endParaRPr sz="1867"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chemeClr val="dk1"/>
                </a:solidFill>
                <a:latin typeface="Microsoft JhengHei"/>
                <a:ea typeface="Microsoft JhengHei"/>
                <a:cs typeface="Microsoft JhengHei"/>
                <a:sym typeface="Microsoft JhengHei"/>
              </a:rPr>
              <a:t>Tokenize</a:t>
            </a:r>
            <a:endParaRPr sz="1867" b="0" i="0" u="none" strike="noStrike" cap="none">
              <a:solidFill>
                <a:schemeClr val="dk1"/>
              </a:solidFill>
              <a:latin typeface="Microsoft JhengHei"/>
              <a:ea typeface="Microsoft JhengHei"/>
              <a:cs typeface="Microsoft JhengHei"/>
              <a:sym typeface="Microsoft JhengHei"/>
            </a:endParaRPr>
          </a:p>
        </p:txBody>
      </p:sp>
      <p:sp>
        <p:nvSpPr>
          <p:cNvPr id="2607" name="Google Shape;2607;g25f3e84191f_0_49"/>
          <p:cNvSpPr txBox="1"/>
          <p:nvPr/>
        </p:nvSpPr>
        <p:spPr>
          <a:xfrm>
            <a:off x="355528" y="1426952"/>
            <a:ext cx="112923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zh-TW" sz="2400" b="0" i="0" u="none" strike="noStrike" cap="none">
                <a:solidFill>
                  <a:srgbClr val="000000"/>
                </a:solidFill>
                <a:latin typeface="Microsoft JhengHei"/>
                <a:ea typeface="Microsoft JhengHei"/>
                <a:cs typeface="Microsoft JhengHei"/>
                <a:sym typeface="Microsoft JhengHei"/>
              </a:rPr>
              <a:t>將評論文本轉換成空間中的向量，利用向量間的距離，代表文本語意上的相似程度</a:t>
            </a:r>
            <a:endParaRPr sz="2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2000"/>
              <a:buFont typeface="Arial"/>
              <a:buNone/>
            </a:pPr>
            <a:endParaRPr sz="2400" b="0" i="0" u="none" strike="noStrike" cap="none">
              <a:solidFill>
                <a:srgbClr val="000000"/>
              </a:solidFill>
              <a:latin typeface="Microsoft JhengHei"/>
              <a:ea typeface="Microsoft JhengHei"/>
              <a:cs typeface="Microsoft JhengHei"/>
              <a:sym typeface="Microsoft JhengHei"/>
            </a:endParaRPr>
          </a:p>
        </p:txBody>
      </p:sp>
      <p:grpSp>
        <p:nvGrpSpPr>
          <p:cNvPr id="2608" name="Google Shape;2608;g25f3e84191f_0_49"/>
          <p:cNvGrpSpPr/>
          <p:nvPr/>
        </p:nvGrpSpPr>
        <p:grpSpPr>
          <a:xfrm>
            <a:off x="171450" y="468189"/>
            <a:ext cx="6617095" cy="708000"/>
            <a:chOff x="171450" y="636516"/>
            <a:chExt cx="6617095" cy="708000"/>
          </a:xfrm>
        </p:grpSpPr>
        <p:sp>
          <p:nvSpPr>
            <p:cNvPr id="2609" name="Google Shape;2609;g25f3e84191f_0_49"/>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模型運作架構</a:t>
              </a:r>
              <a:endParaRPr sz="4000" b="1" i="0" u="none" strike="noStrike" cap="none">
                <a:solidFill>
                  <a:srgbClr val="262626"/>
                </a:solidFill>
                <a:latin typeface="Microsoft JhengHei"/>
                <a:ea typeface="Microsoft JhengHei"/>
                <a:cs typeface="Microsoft JhengHei"/>
                <a:sym typeface="Microsoft JhengHei"/>
              </a:endParaRPr>
            </a:p>
          </p:txBody>
        </p:sp>
        <p:sp>
          <p:nvSpPr>
            <p:cNvPr id="2610" name="Google Shape;2610;g25f3e84191f_0_49"/>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611" name="Google Shape;2611;g25f3e84191f_0_49"/>
          <p:cNvSpPr txBox="1"/>
          <p:nvPr/>
        </p:nvSpPr>
        <p:spPr>
          <a:xfrm>
            <a:off x="1401561" y="5624008"/>
            <a:ext cx="960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sng" strike="noStrike" cap="none">
                <a:solidFill>
                  <a:srgbClr val="000000"/>
                </a:solidFill>
                <a:latin typeface="Arial"/>
                <a:ea typeface="Arial"/>
                <a:cs typeface="Arial"/>
                <a:sym typeface="Arial"/>
              </a:rPr>
              <a:t>Input</a:t>
            </a:r>
            <a:endParaRPr sz="2000" b="0" i="0" u="sng" strike="noStrike" cap="none">
              <a:solidFill>
                <a:srgbClr val="000000"/>
              </a:solidFill>
              <a:latin typeface="Arial"/>
              <a:ea typeface="Arial"/>
              <a:cs typeface="Arial"/>
              <a:sym typeface="Arial"/>
            </a:endParaRPr>
          </a:p>
        </p:txBody>
      </p:sp>
      <p:sp>
        <p:nvSpPr>
          <p:cNvPr id="2612" name="Google Shape;2612;g25f3e84191f_0_49"/>
          <p:cNvSpPr txBox="1"/>
          <p:nvPr/>
        </p:nvSpPr>
        <p:spPr>
          <a:xfrm>
            <a:off x="6048403" y="5624009"/>
            <a:ext cx="1761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sng" strike="noStrike" cap="none">
                <a:solidFill>
                  <a:srgbClr val="000000"/>
                </a:solidFill>
                <a:latin typeface="Arial"/>
                <a:ea typeface="Arial"/>
                <a:cs typeface="Arial"/>
                <a:sym typeface="Arial"/>
              </a:rPr>
              <a:t>embedding</a:t>
            </a:r>
            <a:endParaRPr sz="2000" b="0" i="0" u="sng" strike="noStrike" cap="none">
              <a:solidFill>
                <a:srgbClr val="000000"/>
              </a:solidFill>
              <a:latin typeface="Arial"/>
              <a:ea typeface="Arial"/>
              <a:cs typeface="Arial"/>
              <a:sym typeface="Arial"/>
            </a:endParaRPr>
          </a:p>
        </p:txBody>
      </p:sp>
      <p:sp>
        <p:nvSpPr>
          <p:cNvPr id="2613" name="Google Shape;2613;g25f3e84191f_0_49"/>
          <p:cNvSpPr txBox="1"/>
          <p:nvPr/>
        </p:nvSpPr>
        <p:spPr>
          <a:xfrm>
            <a:off x="9344441" y="5624008"/>
            <a:ext cx="1488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sng" strike="noStrike" cap="none">
                <a:solidFill>
                  <a:srgbClr val="000000"/>
                </a:solidFill>
                <a:latin typeface="Arial"/>
                <a:ea typeface="Arial"/>
                <a:cs typeface="Arial"/>
                <a:sym typeface="Arial"/>
              </a:rPr>
              <a:t>Average</a:t>
            </a:r>
            <a:endParaRPr sz="2000" b="0" i="0" u="sng" strike="noStrike" cap="none">
              <a:solidFill>
                <a:srgbClr val="000000"/>
              </a:solidFill>
              <a:latin typeface="Arial"/>
              <a:ea typeface="Arial"/>
              <a:cs typeface="Arial"/>
              <a:sym typeface="Arial"/>
            </a:endParaRPr>
          </a:p>
        </p:txBody>
      </p:sp>
      <p:sp>
        <p:nvSpPr>
          <p:cNvPr id="2614" name="Google Shape;2614;g25f3e84191f_0_49"/>
          <p:cNvSpPr txBox="1"/>
          <p:nvPr/>
        </p:nvSpPr>
        <p:spPr>
          <a:xfrm>
            <a:off x="7955418" y="5624008"/>
            <a:ext cx="1488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sng" strike="noStrike" cap="none">
                <a:solidFill>
                  <a:srgbClr val="000000"/>
                </a:solidFill>
                <a:latin typeface="Arial"/>
                <a:ea typeface="Arial"/>
                <a:cs typeface="Arial"/>
                <a:sym typeface="Arial"/>
              </a:rPr>
              <a:t>Output</a:t>
            </a:r>
            <a:endParaRPr sz="2000" b="0" i="0" u="sng" strike="noStrike" cap="none">
              <a:solidFill>
                <a:srgbClr val="000000"/>
              </a:solidFill>
              <a:latin typeface="Arial"/>
              <a:ea typeface="Arial"/>
              <a:cs typeface="Arial"/>
              <a:sym typeface="Arial"/>
            </a:endParaRPr>
          </a:p>
        </p:txBody>
      </p:sp>
      <p:grpSp>
        <p:nvGrpSpPr>
          <p:cNvPr id="2616" name="Google Shape;2616;g25f3e84191f_0_49"/>
          <p:cNvGrpSpPr/>
          <p:nvPr/>
        </p:nvGrpSpPr>
        <p:grpSpPr>
          <a:xfrm>
            <a:off x="-247986" y="6515264"/>
            <a:ext cx="12630547" cy="348522"/>
            <a:chOff x="-247986" y="6493492"/>
            <a:chExt cx="12630547" cy="348522"/>
          </a:xfrm>
        </p:grpSpPr>
        <p:sp>
          <p:nvSpPr>
            <p:cNvPr id="2617" name="Google Shape;2617;g25f3e84191f_0_49"/>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618" name="Google Shape;2618;g25f3e84191f_0_49"/>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619" name="Google Shape;2619;g25f3e84191f_0_49"/>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620" name="Google Shape;2620;g25f3e84191f_0_49"/>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621" name="Google Shape;2621;g25f3e84191f_0_49"/>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622" name="Google Shape;2622;g25f3e84191f_0_49"/>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623" name="Google Shape;2623;g25f3e84191f_0_49"/>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624" name="Google Shape;2624;g25f3e84191f_0_49"/>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24095B4A-A70A-A9B7-5A4B-EE2A63ACBAD1}"/>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2"/>
                                        </p:tgtEl>
                                        <p:attrNameLst>
                                          <p:attrName>style.visibility</p:attrName>
                                        </p:attrNameLst>
                                      </p:cBhvr>
                                      <p:to>
                                        <p:strVal val="visible"/>
                                      </p:to>
                                    </p:set>
                                    <p:animEffect transition="in" filter="fade">
                                      <p:cBhvr>
                                        <p:cTn id="7" dur="500"/>
                                        <p:tgtEl>
                                          <p:spTgt spid="2592"/>
                                        </p:tgtEl>
                                      </p:cBhvr>
                                    </p:animEffect>
                                  </p:childTnLst>
                                </p:cTn>
                              </p:par>
                              <p:par>
                                <p:cTn id="8" presetID="10" presetClass="entr" presetSubtype="0" fill="hold" nodeType="withEffect">
                                  <p:stCondLst>
                                    <p:cond delay="0"/>
                                  </p:stCondLst>
                                  <p:childTnLst>
                                    <p:set>
                                      <p:cBhvr>
                                        <p:cTn id="9" dur="1" fill="hold">
                                          <p:stCondLst>
                                            <p:cond delay="0"/>
                                          </p:stCondLst>
                                        </p:cTn>
                                        <p:tgtEl>
                                          <p:spTgt spid="2593"/>
                                        </p:tgtEl>
                                        <p:attrNameLst>
                                          <p:attrName>style.visibility</p:attrName>
                                        </p:attrNameLst>
                                      </p:cBhvr>
                                      <p:to>
                                        <p:strVal val="visible"/>
                                      </p:to>
                                    </p:set>
                                    <p:animEffect transition="in" filter="fade">
                                      <p:cBhvr>
                                        <p:cTn id="10" dur="500"/>
                                        <p:tgtEl>
                                          <p:spTgt spid="2593"/>
                                        </p:tgtEl>
                                      </p:cBhvr>
                                    </p:animEffect>
                                  </p:childTnLst>
                                </p:cTn>
                              </p:par>
                              <p:par>
                                <p:cTn id="11" presetID="10" presetClass="entr" presetSubtype="0" fill="hold" nodeType="withEffect">
                                  <p:stCondLst>
                                    <p:cond delay="0"/>
                                  </p:stCondLst>
                                  <p:childTnLst>
                                    <p:set>
                                      <p:cBhvr>
                                        <p:cTn id="12" dur="1" fill="hold">
                                          <p:stCondLst>
                                            <p:cond delay="0"/>
                                          </p:stCondLst>
                                        </p:cTn>
                                        <p:tgtEl>
                                          <p:spTgt spid="2594"/>
                                        </p:tgtEl>
                                        <p:attrNameLst>
                                          <p:attrName>style.visibility</p:attrName>
                                        </p:attrNameLst>
                                      </p:cBhvr>
                                      <p:to>
                                        <p:strVal val="visible"/>
                                      </p:to>
                                    </p:set>
                                    <p:animEffect transition="in" filter="fade">
                                      <p:cBhvr>
                                        <p:cTn id="13" dur="500"/>
                                        <p:tgtEl>
                                          <p:spTgt spid="2594"/>
                                        </p:tgtEl>
                                      </p:cBhvr>
                                    </p:animEffect>
                                  </p:childTnLst>
                                </p:cTn>
                              </p:par>
                              <p:par>
                                <p:cTn id="14" presetID="10" presetClass="entr" presetSubtype="0" fill="hold" nodeType="withEffect">
                                  <p:stCondLst>
                                    <p:cond delay="0"/>
                                  </p:stCondLst>
                                  <p:childTnLst>
                                    <p:set>
                                      <p:cBhvr>
                                        <p:cTn id="15" dur="1" fill="hold">
                                          <p:stCondLst>
                                            <p:cond delay="0"/>
                                          </p:stCondLst>
                                        </p:cTn>
                                        <p:tgtEl>
                                          <p:spTgt spid="2611"/>
                                        </p:tgtEl>
                                        <p:attrNameLst>
                                          <p:attrName>style.visibility</p:attrName>
                                        </p:attrNameLst>
                                      </p:cBhvr>
                                      <p:to>
                                        <p:strVal val="visible"/>
                                      </p:to>
                                    </p:set>
                                    <p:animEffect transition="in" filter="fade">
                                      <p:cBhvr>
                                        <p:cTn id="16" dur="500"/>
                                        <p:tgtEl>
                                          <p:spTgt spid="26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95"/>
                                        </p:tgtEl>
                                        <p:attrNameLst>
                                          <p:attrName>style.visibility</p:attrName>
                                        </p:attrNameLst>
                                      </p:cBhvr>
                                      <p:to>
                                        <p:strVal val="visible"/>
                                      </p:to>
                                    </p:set>
                                    <p:animEffect transition="in" filter="fade">
                                      <p:cBhvr>
                                        <p:cTn id="21" dur="500"/>
                                        <p:tgtEl>
                                          <p:spTgt spid="2595"/>
                                        </p:tgtEl>
                                      </p:cBhvr>
                                    </p:animEffect>
                                  </p:childTnLst>
                                </p:cTn>
                              </p:par>
                              <p:par>
                                <p:cTn id="22" presetID="10" presetClass="entr" presetSubtype="0" fill="hold" nodeType="withEffect">
                                  <p:stCondLst>
                                    <p:cond delay="0"/>
                                  </p:stCondLst>
                                  <p:childTnLst>
                                    <p:set>
                                      <p:cBhvr>
                                        <p:cTn id="23" dur="1" fill="hold">
                                          <p:stCondLst>
                                            <p:cond delay="0"/>
                                          </p:stCondLst>
                                        </p:cTn>
                                        <p:tgtEl>
                                          <p:spTgt spid="2600"/>
                                        </p:tgtEl>
                                        <p:attrNameLst>
                                          <p:attrName>style.visibility</p:attrName>
                                        </p:attrNameLst>
                                      </p:cBhvr>
                                      <p:to>
                                        <p:strVal val="visible"/>
                                      </p:to>
                                    </p:set>
                                    <p:animEffect transition="in" filter="fade">
                                      <p:cBhvr>
                                        <p:cTn id="24" dur="500"/>
                                        <p:tgtEl>
                                          <p:spTgt spid="2600"/>
                                        </p:tgtEl>
                                      </p:cBhvr>
                                    </p:animEffect>
                                  </p:childTnLst>
                                </p:cTn>
                              </p:par>
                              <p:par>
                                <p:cTn id="25" presetID="10" presetClass="entr" presetSubtype="0" fill="hold" nodeType="withEffect">
                                  <p:stCondLst>
                                    <p:cond delay="0"/>
                                  </p:stCondLst>
                                  <p:childTnLst>
                                    <p:set>
                                      <p:cBhvr>
                                        <p:cTn id="26" dur="1" fill="hold">
                                          <p:stCondLst>
                                            <p:cond delay="0"/>
                                          </p:stCondLst>
                                        </p:cTn>
                                        <p:tgtEl>
                                          <p:spTgt spid="2601"/>
                                        </p:tgtEl>
                                        <p:attrNameLst>
                                          <p:attrName>style.visibility</p:attrName>
                                        </p:attrNameLst>
                                      </p:cBhvr>
                                      <p:to>
                                        <p:strVal val="visible"/>
                                      </p:to>
                                    </p:set>
                                    <p:animEffect transition="in" filter="fade">
                                      <p:cBhvr>
                                        <p:cTn id="27" dur="500"/>
                                        <p:tgtEl>
                                          <p:spTgt spid="2601"/>
                                        </p:tgtEl>
                                      </p:cBhvr>
                                    </p:animEffect>
                                  </p:childTnLst>
                                </p:cTn>
                              </p:par>
                              <p:par>
                                <p:cTn id="28" presetID="10" presetClass="entr" presetSubtype="0" fill="hold" nodeType="withEffect">
                                  <p:stCondLst>
                                    <p:cond delay="0"/>
                                  </p:stCondLst>
                                  <p:childTnLst>
                                    <p:set>
                                      <p:cBhvr>
                                        <p:cTn id="29" dur="1" fill="hold">
                                          <p:stCondLst>
                                            <p:cond delay="0"/>
                                          </p:stCondLst>
                                        </p:cTn>
                                        <p:tgtEl>
                                          <p:spTgt spid="2606"/>
                                        </p:tgtEl>
                                        <p:attrNameLst>
                                          <p:attrName>style.visibility</p:attrName>
                                        </p:attrNameLst>
                                      </p:cBhvr>
                                      <p:to>
                                        <p:strVal val="visible"/>
                                      </p:to>
                                    </p:set>
                                    <p:animEffect transition="in" filter="fade">
                                      <p:cBhvr>
                                        <p:cTn id="30" dur="500"/>
                                        <p:tgtEl>
                                          <p:spTgt spid="260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96"/>
                                        </p:tgtEl>
                                        <p:attrNameLst>
                                          <p:attrName>style.visibility</p:attrName>
                                        </p:attrNameLst>
                                      </p:cBhvr>
                                      <p:to>
                                        <p:strVal val="visible"/>
                                      </p:to>
                                    </p:set>
                                    <p:animEffect transition="in" filter="fade">
                                      <p:cBhvr>
                                        <p:cTn id="35" dur="500"/>
                                        <p:tgtEl>
                                          <p:spTgt spid="2596"/>
                                        </p:tgtEl>
                                      </p:cBhvr>
                                    </p:animEffect>
                                  </p:childTnLst>
                                </p:cTn>
                              </p:par>
                              <p:par>
                                <p:cTn id="36" presetID="10" presetClass="entr" presetSubtype="0" fill="hold" nodeType="withEffect">
                                  <p:stCondLst>
                                    <p:cond delay="0"/>
                                  </p:stCondLst>
                                  <p:childTnLst>
                                    <p:set>
                                      <p:cBhvr>
                                        <p:cTn id="37" dur="1" fill="hold">
                                          <p:stCondLst>
                                            <p:cond delay="0"/>
                                          </p:stCondLst>
                                        </p:cTn>
                                        <p:tgtEl>
                                          <p:spTgt spid="2597"/>
                                        </p:tgtEl>
                                        <p:attrNameLst>
                                          <p:attrName>style.visibility</p:attrName>
                                        </p:attrNameLst>
                                      </p:cBhvr>
                                      <p:to>
                                        <p:strVal val="visible"/>
                                      </p:to>
                                    </p:set>
                                    <p:animEffect transition="in" filter="fade">
                                      <p:cBhvr>
                                        <p:cTn id="38" dur="500"/>
                                        <p:tgtEl>
                                          <p:spTgt spid="2597"/>
                                        </p:tgtEl>
                                      </p:cBhvr>
                                    </p:animEffect>
                                  </p:childTnLst>
                                </p:cTn>
                              </p:par>
                              <p:par>
                                <p:cTn id="39" presetID="10" presetClass="entr" presetSubtype="0" fill="hold" nodeType="withEffect">
                                  <p:stCondLst>
                                    <p:cond delay="0"/>
                                  </p:stCondLst>
                                  <p:childTnLst>
                                    <p:set>
                                      <p:cBhvr>
                                        <p:cTn id="40" dur="1" fill="hold">
                                          <p:stCondLst>
                                            <p:cond delay="0"/>
                                          </p:stCondLst>
                                        </p:cTn>
                                        <p:tgtEl>
                                          <p:spTgt spid="2598"/>
                                        </p:tgtEl>
                                        <p:attrNameLst>
                                          <p:attrName>style.visibility</p:attrName>
                                        </p:attrNameLst>
                                      </p:cBhvr>
                                      <p:to>
                                        <p:strVal val="visible"/>
                                      </p:to>
                                    </p:set>
                                    <p:animEffect transition="in" filter="fade">
                                      <p:cBhvr>
                                        <p:cTn id="41" dur="500"/>
                                        <p:tgtEl>
                                          <p:spTgt spid="2598"/>
                                        </p:tgtEl>
                                      </p:cBhvr>
                                    </p:animEffect>
                                  </p:childTnLst>
                                </p:cTn>
                              </p:par>
                              <p:par>
                                <p:cTn id="42" presetID="10" presetClass="entr" presetSubtype="0" fill="hold" nodeType="withEffect">
                                  <p:stCondLst>
                                    <p:cond delay="0"/>
                                  </p:stCondLst>
                                  <p:childTnLst>
                                    <p:set>
                                      <p:cBhvr>
                                        <p:cTn id="43" dur="1" fill="hold">
                                          <p:stCondLst>
                                            <p:cond delay="0"/>
                                          </p:stCondLst>
                                        </p:cTn>
                                        <p:tgtEl>
                                          <p:spTgt spid="2603"/>
                                        </p:tgtEl>
                                        <p:attrNameLst>
                                          <p:attrName>style.visibility</p:attrName>
                                        </p:attrNameLst>
                                      </p:cBhvr>
                                      <p:to>
                                        <p:strVal val="visible"/>
                                      </p:to>
                                    </p:set>
                                    <p:animEffect transition="in" filter="fade">
                                      <p:cBhvr>
                                        <p:cTn id="44" dur="500"/>
                                        <p:tgtEl>
                                          <p:spTgt spid="2603"/>
                                        </p:tgtEl>
                                      </p:cBhvr>
                                    </p:animEffect>
                                  </p:childTnLst>
                                </p:cTn>
                              </p:par>
                              <p:par>
                                <p:cTn id="45" presetID="10" presetClass="entr" presetSubtype="0" fill="hold" nodeType="withEffect">
                                  <p:stCondLst>
                                    <p:cond delay="0"/>
                                  </p:stCondLst>
                                  <p:childTnLst>
                                    <p:set>
                                      <p:cBhvr>
                                        <p:cTn id="46" dur="1" fill="hold">
                                          <p:stCondLst>
                                            <p:cond delay="0"/>
                                          </p:stCondLst>
                                        </p:cTn>
                                        <p:tgtEl>
                                          <p:spTgt spid="2604"/>
                                        </p:tgtEl>
                                        <p:attrNameLst>
                                          <p:attrName>style.visibility</p:attrName>
                                        </p:attrNameLst>
                                      </p:cBhvr>
                                      <p:to>
                                        <p:strVal val="visible"/>
                                      </p:to>
                                    </p:set>
                                    <p:animEffect transition="in" filter="fade">
                                      <p:cBhvr>
                                        <p:cTn id="47" dur="500"/>
                                        <p:tgtEl>
                                          <p:spTgt spid="2604"/>
                                        </p:tgtEl>
                                      </p:cBhvr>
                                    </p:animEffect>
                                  </p:childTnLst>
                                </p:cTn>
                              </p:par>
                              <p:par>
                                <p:cTn id="48" presetID="10" presetClass="entr" presetSubtype="0" fill="hold" nodeType="withEffect">
                                  <p:stCondLst>
                                    <p:cond delay="0"/>
                                  </p:stCondLst>
                                  <p:childTnLst>
                                    <p:set>
                                      <p:cBhvr>
                                        <p:cTn id="49" dur="1" fill="hold">
                                          <p:stCondLst>
                                            <p:cond delay="0"/>
                                          </p:stCondLst>
                                        </p:cTn>
                                        <p:tgtEl>
                                          <p:spTgt spid="2605"/>
                                        </p:tgtEl>
                                        <p:attrNameLst>
                                          <p:attrName>style.visibility</p:attrName>
                                        </p:attrNameLst>
                                      </p:cBhvr>
                                      <p:to>
                                        <p:strVal val="visible"/>
                                      </p:to>
                                    </p:set>
                                    <p:animEffect transition="in" filter="fade">
                                      <p:cBhvr>
                                        <p:cTn id="50" dur="500"/>
                                        <p:tgtEl>
                                          <p:spTgt spid="2605"/>
                                        </p:tgtEl>
                                      </p:cBhvr>
                                    </p:animEffect>
                                  </p:childTnLst>
                                </p:cTn>
                              </p:par>
                              <p:par>
                                <p:cTn id="51" presetID="10" presetClass="entr" presetSubtype="0" fill="hold" nodeType="withEffect">
                                  <p:stCondLst>
                                    <p:cond delay="0"/>
                                  </p:stCondLst>
                                  <p:childTnLst>
                                    <p:set>
                                      <p:cBhvr>
                                        <p:cTn id="52" dur="1" fill="hold">
                                          <p:stCondLst>
                                            <p:cond delay="0"/>
                                          </p:stCondLst>
                                        </p:cTn>
                                        <p:tgtEl>
                                          <p:spTgt spid="2612"/>
                                        </p:tgtEl>
                                        <p:attrNameLst>
                                          <p:attrName>style.visibility</p:attrName>
                                        </p:attrNameLst>
                                      </p:cBhvr>
                                      <p:to>
                                        <p:strVal val="visible"/>
                                      </p:to>
                                    </p:set>
                                    <p:animEffect transition="in" filter="fade">
                                      <p:cBhvr>
                                        <p:cTn id="53" dur="500"/>
                                        <p:tgtEl>
                                          <p:spTgt spid="2612"/>
                                        </p:tgtEl>
                                      </p:cBhvr>
                                    </p:animEffect>
                                  </p:childTnLst>
                                </p:cTn>
                              </p:par>
                              <p:par>
                                <p:cTn id="54" presetID="10" presetClass="entr" presetSubtype="0" fill="hold" nodeType="withEffect">
                                  <p:stCondLst>
                                    <p:cond delay="0"/>
                                  </p:stCondLst>
                                  <p:childTnLst>
                                    <p:set>
                                      <p:cBhvr>
                                        <p:cTn id="55" dur="1" fill="hold">
                                          <p:stCondLst>
                                            <p:cond delay="0"/>
                                          </p:stCondLst>
                                        </p:cTn>
                                        <p:tgtEl>
                                          <p:spTgt spid="2614"/>
                                        </p:tgtEl>
                                        <p:attrNameLst>
                                          <p:attrName>style.visibility</p:attrName>
                                        </p:attrNameLst>
                                      </p:cBhvr>
                                      <p:to>
                                        <p:strVal val="visible"/>
                                      </p:to>
                                    </p:set>
                                    <p:animEffect transition="in" filter="fade">
                                      <p:cBhvr>
                                        <p:cTn id="56" dur="500"/>
                                        <p:tgtEl>
                                          <p:spTgt spid="26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99"/>
                                        </p:tgtEl>
                                        <p:attrNameLst>
                                          <p:attrName>style.visibility</p:attrName>
                                        </p:attrNameLst>
                                      </p:cBhvr>
                                      <p:to>
                                        <p:strVal val="visible"/>
                                      </p:to>
                                    </p:set>
                                    <p:animEffect transition="in" filter="fade">
                                      <p:cBhvr>
                                        <p:cTn id="61" dur="500"/>
                                        <p:tgtEl>
                                          <p:spTgt spid="2599"/>
                                        </p:tgtEl>
                                      </p:cBhvr>
                                    </p:animEffect>
                                  </p:childTnLst>
                                </p:cTn>
                              </p:par>
                              <p:par>
                                <p:cTn id="62" presetID="10" presetClass="entr" presetSubtype="0" fill="hold" nodeType="withEffect">
                                  <p:stCondLst>
                                    <p:cond delay="0"/>
                                  </p:stCondLst>
                                  <p:childTnLst>
                                    <p:set>
                                      <p:cBhvr>
                                        <p:cTn id="63" dur="1" fill="hold">
                                          <p:stCondLst>
                                            <p:cond delay="0"/>
                                          </p:stCondLst>
                                        </p:cTn>
                                        <p:tgtEl>
                                          <p:spTgt spid="2602"/>
                                        </p:tgtEl>
                                        <p:attrNameLst>
                                          <p:attrName>style.visibility</p:attrName>
                                        </p:attrNameLst>
                                      </p:cBhvr>
                                      <p:to>
                                        <p:strVal val="visible"/>
                                      </p:to>
                                    </p:set>
                                    <p:animEffect transition="in" filter="fade">
                                      <p:cBhvr>
                                        <p:cTn id="64" dur="500"/>
                                        <p:tgtEl>
                                          <p:spTgt spid="2602"/>
                                        </p:tgtEl>
                                      </p:cBhvr>
                                    </p:animEffect>
                                  </p:childTnLst>
                                </p:cTn>
                              </p:par>
                              <p:par>
                                <p:cTn id="65" presetID="10" presetClass="entr" presetSubtype="0" fill="hold" nodeType="withEffect">
                                  <p:stCondLst>
                                    <p:cond delay="0"/>
                                  </p:stCondLst>
                                  <p:childTnLst>
                                    <p:set>
                                      <p:cBhvr>
                                        <p:cTn id="66" dur="1" fill="hold">
                                          <p:stCondLst>
                                            <p:cond delay="0"/>
                                          </p:stCondLst>
                                        </p:cTn>
                                        <p:tgtEl>
                                          <p:spTgt spid="2613"/>
                                        </p:tgtEl>
                                        <p:attrNameLst>
                                          <p:attrName>style.visibility</p:attrName>
                                        </p:attrNameLst>
                                      </p:cBhvr>
                                      <p:to>
                                        <p:strVal val="visible"/>
                                      </p:to>
                                    </p:set>
                                    <p:animEffect transition="in" filter="fade">
                                      <p:cBhvr>
                                        <p:cTn id="67" dur="500"/>
                                        <p:tgtEl>
                                          <p:spTgt spid="2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graphicFrame>
        <p:nvGraphicFramePr>
          <p:cNvPr id="2630" name="Google Shape;2630;g25f3e84191f_0_86"/>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a:t>
                      </a:r>
                      <a:r>
                        <a:rPr lang="zh-TW" sz="1600" b="1" i="0" u="none" strike="noStrike" cap="none">
                          <a:solidFill>
                            <a:srgbClr val="0070C0"/>
                          </a:solidFill>
                          <a:latin typeface="Microsoft JhengHei"/>
                          <a:ea typeface="Microsoft JhengHei"/>
                          <a:cs typeface="Microsoft JhengHei"/>
                          <a:sym typeface="Microsoft JhengHei"/>
                        </a:rPr>
                        <a:t>自注意力機制</a:t>
                      </a:r>
                      <a:r>
                        <a:rPr lang="zh-TW" sz="1600" b="0" i="0" u="none" strike="noStrike" cap="none">
                          <a:solidFill>
                            <a:schemeClr val="dk1"/>
                          </a:solidFill>
                          <a:latin typeface="Microsoft JhengHei"/>
                          <a:ea typeface="Microsoft JhengHei"/>
                          <a:cs typeface="Microsoft JhengHei"/>
                          <a:sym typeface="Microsoft JhengHei"/>
                        </a:rPr>
                        <a:t>透過</a:t>
                      </a:r>
                      <a:r>
                        <a:rPr lang="zh-TW" sz="1600" b="1" i="0" u="none" strike="noStrike" cap="none">
                          <a:solidFill>
                            <a:srgbClr val="0070C0"/>
                          </a:solidFill>
                          <a:latin typeface="Microsoft JhengHei"/>
                          <a:ea typeface="Microsoft JhengHei"/>
                          <a:cs typeface="Microsoft JhengHei"/>
                          <a:sym typeface="Microsoft JhengHei"/>
                        </a:rPr>
                        <a:t>雙向</a:t>
                      </a:r>
                      <a:r>
                        <a:rPr lang="zh-TW" sz="1600" b="0" i="0" u="none" strike="noStrike" cap="none">
                          <a:solidFill>
                            <a:schemeClr val="dk1"/>
                          </a:solidFill>
                          <a:latin typeface="Microsoft JhengHei"/>
                          <a:ea typeface="Microsoft JhengHei"/>
                          <a:cs typeface="Microsoft JhengHei"/>
                          <a:sym typeface="Microsoft JhengHei"/>
                        </a:rPr>
                        <a:t>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基於 BERT 模型進行改進後的版本</a:t>
                      </a:r>
                      <a:r>
                        <a:rPr lang="zh-TW" sz="1600" b="0" i="0" u="none" strike="noStrike" cap="none">
                          <a:solidFill>
                            <a:schemeClr val="dk1"/>
                          </a:solidFill>
                          <a:latin typeface="Microsoft JhengHei"/>
                          <a:ea typeface="Microsoft JhengHei"/>
                          <a:cs typeface="Microsoft JhengHei"/>
                          <a:sym typeface="Microsoft JhengHei"/>
                        </a:rPr>
                        <a:t>，對訓練過程進行優化，以更多、更大的文本進行訓練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a:t>
                      </a:r>
                      <a:r>
                        <a:rPr lang="zh-TW" sz="1600" b="1" i="0" u="none" strike="noStrike" cap="none">
                          <a:solidFill>
                            <a:srgbClr val="0070C0"/>
                          </a:solidFill>
                          <a:latin typeface="Microsoft JhengHei"/>
                          <a:ea typeface="Microsoft JhengHei"/>
                          <a:cs typeface="Microsoft JhengHei"/>
                          <a:sym typeface="Microsoft JhengHei"/>
                        </a:rPr>
                        <a:t>處理長文本</a:t>
                      </a:r>
                      <a:r>
                        <a:rPr lang="zh-TW" sz="1600" b="0" i="0" u="none" strike="noStrike" cap="none">
                          <a:solidFill>
                            <a:schemeClr val="dk1"/>
                          </a:solidFill>
                          <a:latin typeface="Microsoft JhengHei"/>
                          <a:ea typeface="Microsoft JhengHei"/>
                          <a:cs typeface="Microsoft JhengHei"/>
                          <a:sym typeface="Microsoft JhengHei"/>
                        </a:rPr>
                        <a:t>而設計的模型，採用</a:t>
                      </a:r>
                      <a:r>
                        <a:rPr lang="zh-TW" sz="1600" b="1" i="0" u="none" strike="noStrike" cap="none">
                          <a:solidFill>
                            <a:srgbClr val="0070C0"/>
                          </a:solidFill>
                          <a:latin typeface="Microsoft JhengHei"/>
                          <a:ea typeface="Microsoft JhengHei"/>
                          <a:cs typeface="Microsoft JhengHei"/>
                          <a:sym typeface="Microsoft JhengHei"/>
                        </a:rPr>
                        <a:t>滑動窗口自注意力機制</a:t>
                      </a:r>
                      <a:endParaRPr sz="1600" b="1" i="0" u="none" strike="noStrike" cap="none">
                        <a:solidFill>
                          <a:srgbClr val="0070C0"/>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a:t>
                      </a:r>
                      <a:r>
                        <a:rPr lang="zh-TW" sz="1600" b="1" i="0" u="none" strike="noStrike" cap="none">
                          <a:solidFill>
                            <a:srgbClr val="0070C0"/>
                          </a:solidFill>
                          <a:latin typeface="Microsoft JhengHei"/>
                          <a:ea typeface="Microsoft JhengHei"/>
                          <a:cs typeface="Microsoft JhengHei"/>
                          <a:sym typeface="Microsoft JhengHei"/>
                        </a:rPr>
                        <a:t>一詞多義</a:t>
                      </a:r>
                      <a:r>
                        <a:rPr lang="zh-TW" sz="1600" b="0" i="0" u="none" strike="noStrike" cap="none">
                          <a:solidFill>
                            <a:schemeClr val="dk1"/>
                          </a:solidFill>
                          <a:latin typeface="Microsoft JhengHei"/>
                          <a:ea typeface="Microsoft JhengHei"/>
                          <a:cs typeface="Microsoft JhengHei"/>
                          <a:sym typeface="Microsoft JhengHei"/>
                        </a:rPr>
                        <a:t>可能無法判斷，對</a:t>
                      </a:r>
                      <a:r>
                        <a:rPr lang="zh-TW" sz="1600" b="1" i="0" u="none" strike="noStrike" cap="none">
                          <a:solidFill>
                            <a:srgbClr val="0070C0"/>
                          </a:solidFill>
                          <a:latin typeface="Microsoft JhengHei"/>
                          <a:ea typeface="Microsoft JhengHei"/>
                          <a:cs typeface="Microsoft JhengHei"/>
                          <a:sym typeface="Microsoft JhengHei"/>
                        </a:rPr>
                        <a:t>詞序</a:t>
                      </a:r>
                      <a:r>
                        <a:rPr lang="zh-TW" sz="1600" b="0" i="0" u="none" strike="noStrike" cap="none">
                          <a:solidFill>
                            <a:schemeClr val="dk1"/>
                          </a:solidFill>
                          <a:latin typeface="Microsoft JhengHei"/>
                          <a:ea typeface="Microsoft JhengHei"/>
                          <a:cs typeface="Microsoft JhengHei"/>
                          <a:sym typeface="Microsoft JhengHei"/>
                        </a:rPr>
                        <a:t>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計算成本高且非常耗時</a:t>
                      </a:r>
                      <a:r>
                        <a:rPr lang="zh-TW" sz="1600" b="0" i="0" u="none" strike="noStrike" cap="none">
                          <a:solidFill>
                            <a:schemeClr val="dk1"/>
                          </a:solidFill>
                          <a:latin typeface="Microsoft JhengHei"/>
                          <a:ea typeface="Microsoft JhengHei"/>
                          <a:cs typeface="Microsoft JhengHei"/>
                          <a:sym typeface="Microsoft JhengHei"/>
                        </a:rPr>
                        <a:t>，文本長度限制在4096個字元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631" name="Google Shape;2631;g25f3e84191f_0_86"/>
          <p:cNvGrpSpPr/>
          <p:nvPr/>
        </p:nvGrpSpPr>
        <p:grpSpPr>
          <a:xfrm>
            <a:off x="171450" y="468189"/>
            <a:ext cx="6617095" cy="708000"/>
            <a:chOff x="171450" y="636516"/>
            <a:chExt cx="6617095" cy="708000"/>
          </a:xfrm>
        </p:grpSpPr>
        <p:sp>
          <p:nvSpPr>
            <p:cNvPr id="2632" name="Google Shape;2632;g25f3e84191f_0_86"/>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633" name="Google Shape;2633;g25f3e84191f_0_86"/>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2635" name="Google Shape;2635;g25f3e84191f_0_86"/>
          <p:cNvGrpSpPr/>
          <p:nvPr/>
        </p:nvGrpSpPr>
        <p:grpSpPr>
          <a:xfrm>
            <a:off x="-247986" y="6515264"/>
            <a:ext cx="12630547" cy="348522"/>
            <a:chOff x="-247986" y="6493492"/>
            <a:chExt cx="12630547" cy="348522"/>
          </a:xfrm>
        </p:grpSpPr>
        <p:sp>
          <p:nvSpPr>
            <p:cNvPr id="2636" name="Google Shape;2636;g25f3e84191f_0_86"/>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637" name="Google Shape;2637;g25f3e84191f_0_86"/>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638" name="Google Shape;2638;g25f3e84191f_0_86"/>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639" name="Google Shape;2639;g25f3e84191f_0_86"/>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640" name="Google Shape;2640;g25f3e84191f_0_86"/>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641" name="Google Shape;2641;g25f3e84191f_0_86"/>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642" name="Google Shape;2642;g25f3e84191f_0_86"/>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643" name="Google Shape;2643;g25f3e84191f_0_86"/>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6C38FE46-E28D-612B-318E-C971F82D3CD0}"/>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graphicFrame>
        <p:nvGraphicFramePr>
          <p:cNvPr id="2649" name="Google Shape;2649;g25f3e84191f_0_104"/>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a:t>
                      </a:r>
                      <a:r>
                        <a:rPr lang="zh-TW" sz="1600" b="1" i="0" u="none" strike="noStrike" cap="none">
                          <a:solidFill>
                            <a:srgbClr val="0070C0"/>
                          </a:solidFill>
                          <a:latin typeface="Microsoft JhengHei"/>
                          <a:ea typeface="Microsoft JhengHei"/>
                          <a:cs typeface="Microsoft JhengHei"/>
                          <a:sym typeface="Microsoft JhengHei"/>
                        </a:rPr>
                        <a:t>自注意力機制</a:t>
                      </a:r>
                      <a:r>
                        <a:rPr lang="zh-TW" sz="1600" b="0" i="0" u="none" strike="noStrike" cap="none">
                          <a:solidFill>
                            <a:schemeClr val="dk1"/>
                          </a:solidFill>
                          <a:latin typeface="Microsoft JhengHei"/>
                          <a:ea typeface="Microsoft JhengHei"/>
                          <a:cs typeface="Microsoft JhengHei"/>
                          <a:sym typeface="Microsoft JhengHei"/>
                        </a:rPr>
                        <a:t>透過</a:t>
                      </a:r>
                      <a:r>
                        <a:rPr lang="zh-TW" sz="1600" b="1" i="0" u="none" strike="noStrike" cap="none">
                          <a:solidFill>
                            <a:srgbClr val="0070C0"/>
                          </a:solidFill>
                          <a:latin typeface="Microsoft JhengHei"/>
                          <a:ea typeface="Microsoft JhengHei"/>
                          <a:cs typeface="Microsoft JhengHei"/>
                          <a:sym typeface="Microsoft JhengHei"/>
                        </a:rPr>
                        <a:t>雙向</a:t>
                      </a:r>
                      <a:r>
                        <a:rPr lang="zh-TW" sz="1600" b="0" i="0" u="none" strike="noStrike" cap="none">
                          <a:solidFill>
                            <a:schemeClr val="dk1"/>
                          </a:solidFill>
                          <a:latin typeface="Microsoft JhengHei"/>
                          <a:ea typeface="Microsoft JhengHei"/>
                          <a:cs typeface="Microsoft JhengHei"/>
                          <a:sym typeface="Microsoft JhengHei"/>
                        </a:rPr>
                        <a:t>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基於 BERT 模型進行改進後的版本</a:t>
                      </a:r>
                      <a:r>
                        <a:rPr lang="zh-TW" sz="1600" b="0" i="0" u="none" strike="noStrike" cap="none">
                          <a:solidFill>
                            <a:schemeClr val="dk1"/>
                          </a:solidFill>
                          <a:latin typeface="Microsoft JhengHei"/>
                          <a:ea typeface="Microsoft JhengHei"/>
                          <a:cs typeface="Microsoft JhengHei"/>
                          <a:sym typeface="Microsoft JhengHei"/>
                        </a:rPr>
                        <a:t>，對訓練過程進行優化，以更多、更大的文本進行訓練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a:t>
                      </a:r>
                      <a:r>
                        <a:rPr lang="zh-TW" sz="1600" b="1" i="0" u="none" strike="noStrike" cap="none">
                          <a:solidFill>
                            <a:srgbClr val="0070C0"/>
                          </a:solidFill>
                          <a:latin typeface="Microsoft JhengHei"/>
                          <a:ea typeface="Microsoft JhengHei"/>
                          <a:cs typeface="Microsoft JhengHei"/>
                          <a:sym typeface="Microsoft JhengHei"/>
                        </a:rPr>
                        <a:t>處理長文本</a:t>
                      </a:r>
                      <a:r>
                        <a:rPr lang="zh-TW" sz="1600" b="0" i="0" u="none" strike="noStrike" cap="none">
                          <a:solidFill>
                            <a:schemeClr val="dk1"/>
                          </a:solidFill>
                          <a:latin typeface="Microsoft JhengHei"/>
                          <a:ea typeface="Microsoft JhengHei"/>
                          <a:cs typeface="Microsoft JhengHei"/>
                          <a:sym typeface="Microsoft JhengHei"/>
                        </a:rPr>
                        <a:t>而設計的模型，採用</a:t>
                      </a:r>
                      <a:r>
                        <a:rPr lang="zh-TW" sz="1600" b="1" i="0" u="none" strike="noStrike" cap="none">
                          <a:solidFill>
                            <a:srgbClr val="0070C0"/>
                          </a:solidFill>
                          <a:latin typeface="Microsoft JhengHei"/>
                          <a:ea typeface="Microsoft JhengHei"/>
                          <a:cs typeface="Microsoft JhengHei"/>
                          <a:sym typeface="Microsoft JhengHei"/>
                        </a:rPr>
                        <a:t>滑動窗口自注意力機制</a:t>
                      </a:r>
                      <a:endParaRPr sz="1600" b="1" i="0" u="none" strike="noStrike" cap="none">
                        <a:solidFill>
                          <a:srgbClr val="0070C0"/>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a:t>
                      </a:r>
                      <a:r>
                        <a:rPr lang="zh-TW" sz="1600" b="1" i="0" u="none" strike="noStrike" cap="none">
                          <a:solidFill>
                            <a:srgbClr val="0070C0"/>
                          </a:solidFill>
                          <a:latin typeface="Microsoft JhengHei"/>
                          <a:ea typeface="Microsoft JhengHei"/>
                          <a:cs typeface="Microsoft JhengHei"/>
                          <a:sym typeface="Microsoft JhengHei"/>
                        </a:rPr>
                        <a:t>一詞多義</a:t>
                      </a:r>
                      <a:r>
                        <a:rPr lang="zh-TW" sz="1600" b="0" i="0" u="none" strike="noStrike" cap="none">
                          <a:solidFill>
                            <a:schemeClr val="dk1"/>
                          </a:solidFill>
                          <a:latin typeface="Microsoft JhengHei"/>
                          <a:ea typeface="Microsoft JhengHei"/>
                          <a:cs typeface="Microsoft JhengHei"/>
                          <a:sym typeface="Microsoft JhengHei"/>
                        </a:rPr>
                        <a:t>可能無法判斷，對</a:t>
                      </a:r>
                      <a:r>
                        <a:rPr lang="zh-TW" sz="1600" b="1" i="0" u="none" strike="noStrike" cap="none">
                          <a:solidFill>
                            <a:srgbClr val="0070C0"/>
                          </a:solidFill>
                          <a:latin typeface="Microsoft JhengHei"/>
                          <a:ea typeface="Microsoft JhengHei"/>
                          <a:cs typeface="Microsoft JhengHei"/>
                          <a:sym typeface="Microsoft JhengHei"/>
                        </a:rPr>
                        <a:t>詞序</a:t>
                      </a:r>
                      <a:r>
                        <a:rPr lang="zh-TW" sz="1600" b="0" i="0" u="none" strike="noStrike" cap="none">
                          <a:solidFill>
                            <a:schemeClr val="dk1"/>
                          </a:solidFill>
                          <a:latin typeface="Microsoft JhengHei"/>
                          <a:ea typeface="Microsoft JhengHei"/>
                          <a:cs typeface="Microsoft JhengHei"/>
                          <a:sym typeface="Microsoft JhengHei"/>
                        </a:rPr>
                        <a:t>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計算成本高且非常耗時</a:t>
                      </a:r>
                      <a:r>
                        <a:rPr lang="zh-TW" sz="1600" b="0" i="0" u="none" strike="noStrike" cap="none">
                          <a:solidFill>
                            <a:schemeClr val="dk1"/>
                          </a:solidFill>
                          <a:latin typeface="Microsoft JhengHei"/>
                          <a:ea typeface="Microsoft JhengHei"/>
                          <a:cs typeface="Microsoft JhengHei"/>
                          <a:sym typeface="Microsoft JhengHei"/>
                        </a:rPr>
                        <a:t>，文本長度限制在4096個字元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650" name="Google Shape;2650;g25f3e84191f_0_104"/>
          <p:cNvGrpSpPr/>
          <p:nvPr/>
        </p:nvGrpSpPr>
        <p:grpSpPr>
          <a:xfrm>
            <a:off x="171450" y="468189"/>
            <a:ext cx="6617095" cy="708000"/>
            <a:chOff x="171450" y="636516"/>
            <a:chExt cx="6617095" cy="708000"/>
          </a:xfrm>
        </p:grpSpPr>
        <p:sp>
          <p:nvSpPr>
            <p:cNvPr id="2651" name="Google Shape;2651;g25f3e84191f_0_104"/>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652" name="Google Shape;2652;g25f3e84191f_0_104"/>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653" name="Google Shape;2653;g25f3e84191f_0_104"/>
          <p:cNvSpPr/>
          <p:nvPr/>
        </p:nvSpPr>
        <p:spPr>
          <a:xfrm>
            <a:off x="4729464" y="770432"/>
            <a:ext cx="6374700" cy="5645700"/>
          </a:xfrm>
          <a:prstGeom prst="rect">
            <a:avLst/>
          </a:prstGeom>
          <a:solidFill>
            <a:schemeClr val="lt1">
              <a:alpha val="8863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55" name="Google Shape;2655;g25f3e84191f_0_104"/>
          <p:cNvGrpSpPr/>
          <p:nvPr/>
        </p:nvGrpSpPr>
        <p:grpSpPr>
          <a:xfrm>
            <a:off x="-247986" y="6515264"/>
            <a:ext cx="12630547" cy="348522"/>
            <a:chOff x="-247986" y="6493492"/>
            <a:chExt cx="12630547" cy="348522"/>
          </a:xfrm>
        </p:grpSpPr>
        <p:sp>
          <p:nvSpPr>
            <p:cNvPr id="2656" name="Google Shape;2656;g25f3e84191f_0_104"/>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657" name="Google Shape;2657;g25f3e84191f_0_104"/>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658" name="Google Shape;2658;g25f3e84191f_0_104"/>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659" name="Google Shape;2659;g25f3e84191f_0_104"/>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660" name="Google Shape;2660;g25f3e84191f_0_104"/>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661" name="Google Shape;2661;g25f3e84191f_0_104"/>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662" name="Google Shape;2662;g25f3e84191f_0_104"/>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663" name="Google Shape;2663;g25f3e84191f_0_104"/>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C8DC2BDA-6B3F-AC04-886C-26B8F07CC8E0}"/>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graphicFrame>
        <p:nvGraphicFramePr>
          <p:cNvPr id="2669" name="Google Shape;2669;g25f3e84191f_0_123"/>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a:t>
                      </a:r>
                      <a:r>
                        <a:rPr lang="zh-TW" sz="1600" b="1" i="0" u="none" strike="noStrike" cap="none">
                          <a:solidFill>
                            <a:srgbClr val="0070C0"/>
                          </a:solidFill>
                          <a:latin typeface="Microsoft JhengHei"/>
                          <a:ea typeface="Microsoft JhengHei"/>
                          <a:cs typeface="Microsoft JhengHei"/>
                          <a:sym typeface="Microsoft JhengHei"/>
                        </a:rPr>
                        <a:t>自注意力機制</a:t>
                      </a:r>
                      <a:r>
                        <a:rPr lang="zh-TW" sz="1600" b="0" i="0" u="none" strike="noStrike" cap="none">
                          <a:solidFill>
                            <a:schemeClr val="dk1"/>
                          </a:solidFill>
                          <a:latin typeface="Microsoft JhengHei"/>
                          <a:ea typeface="Microsoft JhengHei"/>
                          <a:cs typeface="Microsoft JhengHei"/>
                          <a:sym typeface="Microsoft JhengHei"/>
                        </a:rPr>
                        <a:t>透過</a:t>
                      </a:r>
                      <a:r>
                        <a:rPr lang="zh-TW" sz="1600" b="1" i="0" u="none" strike="noStrike" cap="none">
                          <a:solidFill>
                            <a:srgbClr val="0070C0"/>
                          </a:solidFill>
                          <a:latin typeface="Microsoft JhengHei"/>
                          <a:ea typeface="Microsoft JhengHei"/>
                          <a:cs typeface="Microsoft JhengHei"/>
                          <a:sym typeface="Microsoft JhengHei"/>
                        </a:rPr>
                        <a:t>雙向</a:t>
                      </a:r>
                      <a:r>
                        <a:rPr lang="zh-TW" sz="1600" b="0" i="0" u="none" strike="noStrike" cap="none">
                          <a:solidFill>
                            <a:schemeClr val="dk1"/>
                          </a:solidFill>
                          <a:latin typeface="Microsoft JhengHei"/>
                          <a:ea typeface="Microsoft JhengHei"/>
                          <a:cs typeface="Microsoft JhengHei"/>
                          <a:sym typeface="Microsoft JhengHei"/>
                        </a:rPr>
                        <a:t>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基於 BERT 模型進行改進後的版本</a:t>
                      </a:r>
                      <a:r>
                        <a:rPr lang="zh-TW" sz="1600" b="0" i="0" u="none" strike="noStrike" cap="none">
                          <a:solidFill>
                            <a:schemeClr val="dk1"/>
                          </a:solidFill>
                          <a:latin typeface="Microsoft JhengHei"/>
                          <a:ea typeface="Microsoft JhengHei"/>
                          <a:cs typeface="Microsoft JhengHei"/>
                          <a:sym typeface="Microsoft JhengHei"/>
                        </a:rPr>
                        <a:t>，對訓練過程進行優化，以更多、更大的文本進行訓練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a:t>
                      </a:r>
                      <a:r>
                        <a:rPr lang="zh-TW" sz="1600" b="1" i="0" u="none" strike="noStrike" cap="none">
                          <a:solidFill>
                            <a:srgbClr val="0070C0"/>
                          </a:solidFill>
                          <a:latin typeface="Microsoft JhengHei"/>
                          <a:ea typeface="Microsoft JhengHei"/>
                          <a:cs typeface="Microsoft JhengHei"/>
                          <a:sym typeface="Microsoft JhengHei"/>
                        </a:rPr>
                        <a:t>處理長文本</a:t>
                      </a:r>
                      <a:r>
                        <a:rPr lang="zh-TW" sz="1600" b="0" i="0" u="none" strike="noStrike" cap="none">
                          <a:solidFill>
                            <a:schemeClr val="dk1"/>
                          </a:solidFill>
                          <a:latin typeface="Microsoft JhengHei"/>
                          <a:ea typeface="Microsoft JhengHei"/>
                          <a:cs typeface="Microsoft JhengHei"/>
                          <a:sym typeface="Microsoft JhengHei"/>
                        </a:rPr>
                        <a:t>而設計的模型，採用</a:t>
                      </a:r>
                      <a:r>
                        <a:rPr lang="zh-TW" sz="1600" b="1" i="0" u="none" strike="noStrike" cap="none">
                          <a:solidFill>
                            <a:srgbClr val="0070C0"/>
                          </a:solidFill>
                          <a:latin typeface="Microsoft JhengHei"/>
                          <a:ea typeface="Microsoft JhengHei"/>
                          <a:cs typeface="Microsoft JhengHei"/>
                          <a:sym typeface="Microsoft JhengHei"/>
                        </a:rPr>
                        <a:t>滑動窗口自注意力機制</a:t>
                      </a:r>
                      <a:endParaRPr sz="1600" b="1" i="0" u="none" strike="noStrike" cap="none">
                        <a:solidFill>
                          <a:srgbClr val="0070C0"/>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a:t>
                      </a:r>
                      <a:r>
                        <a:rPr lang="zh-TW" sz="1600" b="1" i="0" u="none" strike="noStrike" cap="none">
                          <a:solidFill>
                            <a:srgbClr val="0070C0"/>
                          </a:solidFill>
                          <a:latin typeface="Microsoft JhengHei"/>
                          <a:ea typeface="Microsoft JhengHei"/>
                          <a:cs typeface="Microsoft JhengHei"/>
                          <a:sym typeface="Microsoft JhengHei"/>
                        </a:rPr>
                        <a:t>一詞多義</a:t>
                      </a:r>
                      <a:r>
                        <a:rPr lang="zh-TW" sz="1600" b="0" i="0" u="none" strike="noStrike" cap="none">
                          <a:solidFill>
                            <a:schemeClr val="dk1"/>
                          </a:solidFill>
                          <a:latin typeface="Microsoft JhengHei"/>
                          <a:ea typeface="Microsoft JhengHei"/>
                          <a:cs typeface="Microsoft JhengHei"/>
                          <a:sym typeface="Microsoft JhengHei"/>
                        </a:rPr>
                        <a:t>可能無法判斷，對</a:t>
                      </a:r>
                      <a:r>
                        <a:rPr lang="zh-TW" sz="1600" b="1" i="0" u="none" strike="noStrike" cap="none">
                          <a:solidFill>
                            <a:srgbClr val="0070C0"/>
                          </a:solidFill>
                          <a:latin typeface="Microsoft JhengHei"/>
                          <a:ea typeface="Microsoft JhengHei"/>
                          <a:cs typeface="Microsoft JhengHei"/>
                          <a:sym typeface="Microsoft JhengHei"/>
                        </a:rPr>
                        <a:t>詞序</a:t>
                      </a:r>
                      <a:r>
                        <a:rPr lang="zh-TW" sz="1600" b="0" i="0" u="none" strike="noStrike" cap="none">
                          <a:solidFill>
                            <a:schemeClr val="dk1"/>
                          </a:solidFill>
                          <a:latin typeface="Microsoft JhengHei"/>
                          <a:ea typeface="Microsoft JhengHei"/>
                          <a:cs typeface="Microsoft JhengHei"/>
                          <a:sym typeface="Microsoft JhengHei"/>
                        </a:rPr>
                        <a:t>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計算成本高且非常耗時</a:t>
                      </a:r>
                      <a:r>
                        <a:rPr lang="zh-TW" sz="1600" b="0" i="0" u="none" strike="noStrike" cap="none">
                          <a:solidFill>
                            <a:schemeClr val="dk1"/>
                          </a:solidFill>
                          <a:latin typeface="Microsoft JhengHei"/>
                          <a:ea typeface="Microsoft JhengHei"/>
                          <a:cs typeface="Microsoft JhengHei"/>
                          <a:sym typeface="Microsoft JhengHei"/>
                        </a:rPr>
                        <a:t>，文本長度限制在4096個字元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670" name="Google Shape;2670;g25f3e84191f_0_123"/>
          <p:cNvGrpSpPr/>
          <p:nvPr/>
        </p:nvGrpSpPr>
        <p:grpSpPr>
          <a:xfrm>
            <a:off x="171450" y="468189"/>
            <a:ext cx="6617095" cy="708000"/>
            <a:chOff x="171450" y="636516"/>
            <a:chExt cx="6617095" cy="708000"/>
          </a:xfrm>
        </p:grpSpPr>
        <p:sp>
          <p:nvSpPr>
            <p:cNvPr id="2671" name="Google Shape;2671;g25f3e84191f_0_12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672" name="Google Shape;2672;g25f3e84191f_0_12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673" name="Google Shape;2673;g25f3e84191f_0_123"/>
          <p:cNvSpPr/>
          <p:nvPr/>
        </p:nvSpPr>
        <p:spPr>
          <a:xfrm>
            <a:off x="2783990" y="709832"/>
            <a:ext cx="1923000" cy="57063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4" name="Google Shape;2674;g25f3e84191f_0_123"/>
          <p:cNvSpPr/>
          <p:nvPr/>
        </p:nvSpPr>
        <p:spPr>
          <a:xfrm>
            <a:off x="6796286" y="765758"/>
            <a:ext cx="4144800" cy="57063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76" name="Google Shape;2676;g25f3e84191f_0_123"/>
          <p:cNvGrpSpPr/>
          <p:nvPr/>
        </p:nvGrpSpPr>
        <p:grpSpPr>
          <a:xfrm>
            <a:off x="-247986" y="6515264"/>
            <a:ext cx="12630547" cy="348522"/>
            <a:chOff x="-247986" y="6493492"/>
            <a:chExt cx="12630547" cy="348522"/>
          </a:xfrm>
        </p:grpSpPr>
        <p:sp>
          <p:nvSpPr>
            <p:cNvPr id="2677" name="Google Shape;2677;g25f3e84191f_0_123"/>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678" name="Google Shape;2678;g25f3e84191f_0_123"/>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679" name="Google Shape;2679;g25f3e84191f_0_123"/>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680" name="Google Shape;2680;g25f3e84191f_0_123"/>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681" name="Google Shape;2681;g25f3e84191f_0_123"/>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682" name="Google Shape;2682;g25f3e84191f_0_123"/>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683" name="Google Shape;2683;g25f3e84191f_0_123"/>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684" name="Google Shape;2684;g25f3e84191f_0_123"/>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5F32D915-65DD-E511-E2D8-0505E6DE6601}"/>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graphicFrame>
        <p:nvGraphicFramePr>
          <p:cNvPr id="2690" name="Google Shape;2690;g25f3e84191f_0_143"/>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引入自注意力機制透過雙向的方式理解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基於 BERT 模型進行改進後的版本</a:t>
                      </a:r>
                      <a:r>
                        <a:rPr lang="zh-TW" sz="1600" b="0" i="0" u="none" strike="noStrike" cap="none">
                          <a:solidFill>
                            <a:schemeClr val="dk1"/>
                          </a:solidFill>
                          <a:latin typeface="Microsoft JhengHei"/>
                          <a:ea typeface="Microsoft JhengHei"/>
                          <a:cs typeface="Microsoft JhengHei"/>
                          <a:sym typeface="Microsoft JhengHei"/>
                        </a:rPr>
                        <a:t>，對訓練過程進行優化，以更多、更大的文本進行訓練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一種專為處理長文本而設計的模型，採用滑動窗口自注意力機制</a:t>
                      </a:r>
                      <a:endParaRPr sz="1600" b="0" i="0" u="none" strike="noStrike" cap="none">
                        <a:solidFill>
                          <a:schemeClr val="dk1"/>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對於一詞多義可能無法判斷，對詞序敏感度低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計算成本高且耗時，文本長度限制在512個字元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計算成本高且非常耗時，文本長度限制在4096個字元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691" name="Google Shape;2691;g25f3e84191f_0_143"/>
          <p:cNvGrpSpPr/>
          <p:nvPr/>
        </p:nvGrpSpPr>
        <p:grpSpPr>
          <a:xfrm>
            <a:off x="171450" y="468189"/>
            <a:ext cx="6617095" cy="708000"/>
            <a:chOff x="171450" y="636516"/>
            <a:chExt cx="6617095" cy="708000"/>
          </a:xfrm>
        </p:grpSpPr>
        <p:sp>
          <p:nvSpPr>
            <p:cNvPr id="2692" name="Google Shape;2692;g25f3e84191f_0_14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693" name="Google Shape;2693;g25f3e84191f_0_14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694" name="Google Shape;2694;g25f3e84191f_0_143"/>
          <p:cNvSpPr/>
          <p:nvPr/>
        </p:nvSpPr>
        <p:spPr>
          <a:xfrm>
            <a:off x="2775857" y="974531"/>
            <a:ext cx="3990900" cy="57063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5" name="Google Shape;2695;g25f3e84191f_0_143"/>
          <p:cNvSpPr/>
          <p:nvPr/>
        </p:nvSpPr>
        <p:spPr>
          <a:xfrm>
            <a:off x="8834396" y="974531"/>
            <a:ext cx="2497800" cy="57063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97" name="Google Shape;2697;g25f3e84191f_0_143"/>
          <p:cNvGrpSpPr/>
          <p:nvPr/>
        </p:nvGrpSpPr>
        <p:grpSpPr>
          <a:xfrm>
            <a:off x="-247986" y="6515264"/>
            <a:ext cx="12630547" cy="348522"/>
            <a:chOff x="-247986" y="6493492"/>
            <a:chExt cx="12630547" cy="348522"/>
          </a:xfrm>
        </p:grpSpPr>
        <p:sp>
          <p:nvSpPr>
            <p:cNvPr id="2698" name="Google Shape;2698;g25f3e84191f_0_143"/>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699" name="Google Shape;2699;g25f3e84191f_0_143"/>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700" name="Google Shape;2700;g25f3e84191f_0_143"/>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701" name="Google Shape;2701;g25f3e84191f_0_143"/>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702" name="Google Shape;2702;g25f3e84191f_0_143"/>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703" name="Google Shape;2703;g25f3e84191f_0_143"/>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704" name="Google Shape;2704;g25f3e84191f_0_143"/>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705" name="Google Shape;2705;g25f3e84191f_0_143"/>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C5EAE2EF-2034-B55A-796D-4DA1DD539E15}"/>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graphicFrame>
        <p:nvGraphicFramePr>
          <p:cNvPr id="2711" name="Google Shape;2711;g25f3e84191f_0_163"/>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引入自注意力機制透過雙向的方式理解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基於 BERT 模型進行改進後的版本，對訓練過程進行優化，以更多、更大的文本進行訓練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a:t>
                      </a:r>
                      <a:r>
                        <a:rPr lang="zh-TW" sz="1600" b="1" i="0" u="none" strike="noStrike" cap="none">
                          <a:solidFill>
                            <a:srgbClr val="0070C0"/>
                          </a:solidFill>
                          <a:latin typeface="Microsoft JhengHei"/>
                          <a:ea typeface="Microsoft JhengHei"/>
                          <a:cs typeface="Microsoft JhengHei"/>
                          <a:sym typeface="Microsoft JhengHei"/>
                        </a:rPr>
                        <a:t>處理長文本</a:t>
                      </a:r>
                      <a:r>
                        <a:rPr lang="zh-TW" sz="1600" b="0" i="0" u="none" strike="noStrike" cap="none">
                          <a:solidFill>
                            <a:schemeClr val="dk1"/>
                          </a:solidFill>
                          <a:latin typeface="Microsoft JhengHei"/>
                          <a:ea typeface="Microsoft JhengHei"/>
                          <a:cs typeface="Microsoft JhengHei"/>
                          <a:sym typeface="Microsoft JhengHei"/>
                        </a:rPr>
                        <a:t>而設計的模型，採用</a:t>
                      </a:r>
                      <a:r>
                        <a:rPr lang="zh-TW" sz="1600" b="1" i="0" u="none" strike="noStrike" cap="none">
                          <a:solidFill>
                            <a:srgbClr val="0070C0"/>
                          </a:solidFill>
                          <a:latin typeface="Microsoft JhengHei"/>
                          <a:ea typeface="Microsoft JhengHei"/>
                          <a:cs typeface="Microsoft JhengHei"/>
                          <a:sym typeface="Microsoft JhengHei"/>
                        </a:rPr>
                        <a:t>滑動窗口自注意力機制</a:t>
                      </a:r>
                      <a:endParaRPr sz="1600" b="1" i="0" u="none" strike="noStrike" cap="none">
                        <a:solidFill>
                          <a:srgbClr val="0070C0"/>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對於一詞多義可能無法判斷，對詞序敏感度低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計算成本高且耗時，文本長度限制在512個字元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計算成本高且耗時，文本長度限制在512個字元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計算成本高且非常耗時</a:t>
                      </a:r>
                      <a:r>
                        <a:rPr lang="zh-TW" sz="1600" b="0" i="0" u="none" strike="noStrike" cap="none">
                          <a:solidFill>
                            <a:schemeClr val="dk1"/>
                          </a:solidFill>
                          <a:latin typeface="Microsoft JhengHei"/>
                          <a:ea typeface="Microsoft JhengHei"/>
                          <a:cs typeface="Microsoft JhengHei"/>
                          <a:sym typeface="Microsoft JhengHei"/>
                        </a:rPr>
                        <a:t>，文本長度限制在4096個字元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712" name="Google Shape;2712;g25f3e84191f_0_163"/>
          <p:cNvGrpSpPr/>
          <p:nvPr/>
        </p:nvGrpSpPr>
        <p:grpSpPr>
          <a:xfrm>
            <a:off x="171450" y="468189"/>
            <a:ext cx="6617095" cy="708000"/>
            <a:chOff x="171450" y="636516"/>
            <a:chExt cx="6617095" cy="708000"/>
          </a:xfrm>
        </p:grpSpPr>
        <p:sp>
          <p:nvSpPr>
            <p:cNvPr id="2713" name="Google Shape;2713;g25f3e84191f_0_16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714" name="Google Shape;2714;g25f3e84191f_0_16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715" name="Google Shape;2715;g25f3e84191f_0_163"/>
          <p:cNvSpPr/>
          <p:nvPr/>
        </p:nvSpPr>
        <p:spPr>
          <a:xfrm>
            <a:off x="2765778" y="1176189"/>
            <a:ext cx="6036600" cy="57063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717" name="Google Shape;2717;g25f3e84191f_0_163"/>
          <p:cNvGrpSpPr/>
          <p:nvPr/>
        </p:nvGrpSpPr>
        <p:grpSpPr>
          <a:xfrm>
            <a:off x="-247986" y="6515264"/>
            <a:ext cx="12630547" cy="348522"/>
            <a:chOff x="-247986" y="6493492"/>
            <a:chExt cx="12630547" cy="348522"/>
          </a:xfrm>
        </p:grpSpPr>
        <p:sp>
          <p:nvSpPr>
            <p:cNvPr id="2718" name="Google Shape;2718;g25f3e84191f_0_163"/>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719" name="Google Shape;2719;g25f3e84191f_0_163"/>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720" name="Google Shape;2720;g25f3e84191f_0_163"/>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721" name="Google Shape;2721;g25f3e84191f_0_163"/>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722" name="Google Shape;2722;g25f3e84191f_0_163"/>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723" name="Google Shape;2723;g25f3e84191f_0_163"/>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724" name="Google Shape;2724;g25f3e84191f_0_163"/>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725" name="Google Shape;2725;g25f3e84191f_0_163"/>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2520C0A3-8DE5-34EA-C4B9-CA3115AD53AE}"/>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graphicFrame>
        <p:nvGraphicFramePr>
          <p:cNvPr id="2731" name="Google Shape;2731;g25f3e84191f_0_182"/>
          <p:cNvGraphicFramePr/>
          <p:nvPr/>
        </p:nvGraphicFramePr>
        <p:xfrm>
          <a:off x="1258853" y="1257332"/>
          <a:ext cx="9674300" cy="5158800"/>
        </p:xfrm>
        <a:graphic>
          <a:graphicData uri="http://schemas.openxmlformats.org/drawingml/2006/table">
            <a:tbl>
              <a:tblPr>
                <a:noFill/>
                <a:tableStyleId>{E886249E-87D5-4A35-8C40-9C727C9E1291}</a:tableStyleId>
              </a:tblPr>
              <a:tblGrid>
                <a:gridCol w="1499500">
                  <a:extLst>
                    <a:ext uri="{9D8B030D-6E8A-4147-A177-3AD203B41FA5}">
                      <a16:colId xmlns:a16="http://schemas.microsoft.com/office/drawing/2014/main" val="20000"/>
                    </a:ext>
                  </a:extLst>
                </a:gridCol>
                <a:gridCol w="1957150">
                  <a:extLst>
                    <a:ext uri="{9D8B030D-6E8A-4147-A177-3AD203B41FA5}">
                      <a16:colId xmlns:a16="http://schemas.microsoft.com/office/drawing/2014/main" val="20001"/>
                    </a:ext>
                  </a:extLst>
                </a:gridCol>
                <a:gridCol w="2070300">
                  <a:extLst>
                    <a:ext uri="{9D8B030D-6E8A-4147-A177-3AD203B41FA5}">
                      <a16:colId xmlns:a16="http://schemas.microsoft.com/office/drawing/2014/main" val="20002"/>
                    </a:ext>
                  </a:extLst>
                </a:gridCol>
                <a:gridCol w="2037350">
                  <a:extLst>
                    <a:ext uri="{9D8B030D-6E8A-4147-A177-3AD203B41FA5}">
                      <a16:colId xmlns:a16="http://schemas.microsoft.com/office/drawing/2014/main" val="20003"/>
                    </a:ext>
                  </a:extLst>
                </a:gridCol>
                <a:gridCol w="2110000">
                  <a:extLst>
                    <a:ext uri="{9D8B030D-6E8A-4147-A177-3AD203B41FA5}">
                      <a16:colId xmlns:a16="http://schemas.microsoft.com/office/drawing/2014/main" val="20004"/>
                    </a:ext>
                  </a:extLst>
                </a:gridCol>
              </a:tblGrid>
              <a:tr h="532125">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模型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Doc2Vec</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BERT</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RoBERTa</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chemeClr val="dk1"/>
                        </a:buClr>
                        <a:buSzPts val="2000"/>
                        <a:buFont typeface="Microsoft JhengHei"/>
                        <a:buNone/>
                      </a:pPr>
                      <a:r>
                        <a:rPr lang="zh-TW" sz="2000" b="1" u="none" strike="noStrike" cap="none">
                          <a:solidFill>
                            <a:srgbClr val="F2F2F2"/>
                          </a:solidFill>
                          <a:latin typeface="Microsoft JhengHei"/>
                          <a:ea typeface="Microsoft JhengHei"/>
                          <a:cs typeface="Microsoft JhengHei"/>
                          <a:sym typeface="Microsoft JhengHei"/>
                        </a:rPr>
                        <a:t>longformer</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extLst>
                  <a:ext uri="{0D108BD9-81ED-4DB2-BD59-A6C34878D82A}">
                    <a16:rowId xmlns:a16="http://schemas.microsoft.com/office/drawing/2014/main" val="10000"/>
                  </a:ext>
                </a:extLst>
              </a:tr>
              <a:tr h="1964150">
                <a:tc>
                  <a:txBody>
                    <a:bodyPr/>
                    <a:lstStyle/>
                    <a:p>
                      <a:pPr marL="0" marR="0" lvl="0" indent="0" algn="ctr" rtl="0">
                        <a:lnSpc>
                          <a:spcPct val="15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簡介</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將整個文檔的內容轉換成一個向量，捕捉到簡單的文檔語義信息</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引入</a:t>
                      </a:r>
                      <a:r>
                        <a:rPr lang="zh-TW" sz="1600" b="1" i="0" u="none" strike="noStrike" cap="none">
                          <a:solidFill>
                            <a:srgbClr val="0070C0"/>
                          </a:solidFill>
                          <a:latin typeface="Microsoft JhengHei"/>
                          <a:ea typeface="Microsoft JhengHei"/>
                          <a:cs typeface="Microsoft JhengHei"/>
                          <a:sym typeface="Microsoft JhengHei"/>
                        </a:rPr>
                        <a:t>自注意力機制</a:t>
                      </a:r>
                      <a:r>
                        <a:rPr lang="zh-TW" sz="1600" b="0" i="0" u="none" strike="noStrike" cap="none">
                          <a:solidFill>
                            <a:schemeClr val="dk1"/>
                          </a:solidFill>
                          <a:latin typeface="Microsoft JhengHei"/>
                          <a:ea typeface="Microsoft JhengHei"/>
                          <a:cs typeface="Microsoft JhengHei"/>
                          <a:sym typeface="Microsoft JhengHei"/>
                        </a:rPr>
                        <a:t>透過</a:t>
                      </a:r>
                      <a:r>
                        <a:rPr lang="zh-TW" sz="1600" b="1" i="0" u="none" strike="noStrike" cap="none">
                          <a:solidFill>
                            <a:srgbClr val="0070C0"/>
                          </a:solidFill>
                          <a:latin typeface="Microsoft JhengHei"/>
                          <a:ea typeface="Microsoft JhengHei"/>
                          <a:cs typeface="Microsoft JhengHei"/>
                          <a:sym typeface="Microsoft JhengHei"/>
                        </a:rPr>
                        <a:t>雙向</a:t>
                      </a:r>
                      <a:r>
                        <a:rPr lang="zh-TW" sz="1600" b="0" i="0" u="none" strike="noStrike" cap="none">
                          <a:solidFill>
                            <a:schemeClr val="dk1"/>
                          </a:solidFill>
                          <a:latin typeface="Microsoft JhengHei"/>
                          <a:ea typeface="Microsoft JhengHei"/>
                          <a:cs typeface="Microsoft JhengHei"/>
                          <a:sym typeface="Microsoft JhengHei"/>
                        </a:rPr>
                        <a:t>的方式理解</a:t>
                      </a:r>
                      <a:r>
                        <a:rPr lang="zh-TW" sz="1600" u="none" strike="noStrike" cap="none">
                          <a:latin typeface="Microsoft JhengHei"/>
                          <a:ea typeface="Microsoft JhengHei"/>
                          <a:cs typeface="Microsoft JhengHei"/>
                          <a:sym typeface="Microsoft JhengHei"/>
                        </a:rPr>
                        <a:t>語意</a:t>
                      </a:r>
                      <a:r>
                        <a:rPr lang="zh-TW" sz="1600" b="0" i="0" u="none" strike="noStrike" cap="none">
                          <a:solidFill>
                            <a:schemeClr val="dk1"/>
                          </a:solidFill>
                          <a:latin typeface="Microsoft JhengHei"/>
                          <a:ea typeface="Microsoft JhengHei"/>
                          <a:cs typeface="Microsoft JhengHei"/>
                          <a:sym typeface="Microsoft JhengHei"/>
                        </a:rPr>
                        <a:t>上下文，改變了以往只能單向讀取文本的方式</a:t>
                      </a:r>
                      <a:endParaRPr sz="16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基於 BERT 模型進行改進後的版本</a:t>
                      </a:r>
                      <a:r>
                        <a:rPr lang="zh-TW" sz="1600" b="0" i="0" u="none" strike="noStrike" cap="none">
                          <a:solidFill>
                            <a:schemeClr val="dk1"/>
                          </a:solidFill>
                          <a:latin typeface="Microsoft JhengHei"/>
                          <a:ea typeface="Microsoft JhengHei"/>
                          <a:cs typeface="Microsoft JhengHei"/>
                          <a:sym typeface="Microsoft JhengHei"/>
                        </a:rPr>
                        <a:t>，對訓練過程進行優化，以更多、更大的文本進行訓練</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一種專為</a:t>
                      </a:r>
                      <a:r>
                        <a:rPr lang="zh-TW" sz="1600" b="1" i="0" u="none" strike="noStrike" cap="none">
                          <a:solidFill>
                            <a:srgbClr val="0070C0"/>
                          </a:solidFill>
                          <a:latin typeface="Microsoft JhengHei"/>
                          <a:ea typeface="Microsoft JhengHei"/>
                          <a:cs typeface="Microsoft JhengHei"/>
                          <a:sym typeface="Microsoft JhengHei"/>
                        </a:rPr>
                        <a:t>處理長文本</a:t>
                      </a:r>
                      <a:r>
                        <a:rPr lang="zh-TW" sz="1600" b="0" i="0" u="none" strike="noStrike" cap="none">
                          <a:solidFill>
                            <a:schemeClr val="dk1"/>
                          </a:solidFill>
                          <a:latin typeface="Microsoft JhengHei"/>
                          <a:ea typeface="Microsoft JhengHei"/>
                          <a:cs typeface="Microsoft JhengHei"/>
                          <a:sym typeface="Microsoft JhengHei"/>
                        </a:rPr>
                        <a:t>而設計的模型，採用</a:t>
                      </a:r>
                      <a:r>
                        <a:rPr lang="zh-TW" sz="1600" b="1" i="0" u="none" strike="noStrike" cap="none">
                          <a:solidFill>
                            <a:srgbClr val="0070C0"/>
                          </a:solidFill>
                          <a:latin typeface="Microsoft JhengHei"/>
                          <a:ea typeface="Microsoft JhengHei"/>
                          <a:cs typeface="Microsoft JhengHei"/>
                          <a:sym typeface="Microsoft JhengHei"/>
                        </a:rPr>
                        <a:t>滑動窗口自注意力機制</a:t>
                      </a:r>
                      <a:endParaRPr sz="1600" b="1" i="0" u="none" strike="noStrike" cap="none">
                        <a:solidFill>
                          <a:srgbClr val="0070C0"/>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優點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運算快速</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文本理解泛化能力佳，容易進行微調</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比 bert 模型更好的語意理解，有更強的泛化能力</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能處理長文本，語意理解佳</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3450">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缺點</a:t>
                      </a:r>
                      <a:endParaRPr sz="1400" b="1" u="none" strike="noStrike" cap="none">
                        <a:solidFill>
                          <a:srgbClr val="F2F2F2"/>
                        </a:solidFill>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dk1"/>
                          </a:solidFill>
                          <a:latin typeface="Microsoft JhengHei"/>
                          <a:ea typeface="Microsoft JhengHei"/>
                          <a:cs typeface="Microsoft JhengHei"/>
                          <a:sym typeface="Microsoft JhengHei"/>
                        </a:rPr>
                        <a:t>對於</a:t>
                      </a:r>
                      <a:r>
                        <a:rPr lang="zh-TW" sz="1600" b="1" i="0" u="none" strike="noStrike" cap="none">
                          <a:solidFill>
                            <a:srgbClr val="0070C0"/>
                          </a:solidFill>
                          <a:latin typeface="Microsoft JhengHei"/>
                          <a:ea typeface="Microsoft JhengHei"/>
                          <a:cs typeface="Microsoft JhengHei"/>
                          <a:sym typeface="Microsoft JhengHei"/>
                        </a:rPr>
                        <a:t>一詞多義</a:t>
                      </a:r>
                      <a:r>
                        <a:rPr lang="zh-TW" sz="1600" b="0" i="0" u="none" strike="noStrike" cap="none">
                          <a:solidFill>
                            <a:schemeClr val="dk1"/>
                          </a:solidFill>
                          <a:latin typeface="Microsoft JhengHei"/>
                          <a:ea typeface="Microsoft JhengHei"/>
                          <a:cs typeface="Microsoft JhengHei"/>
                          <a:sym typeface="Microsoft JhengHei"/>
                        </a:rPr>
                        <a:t>可能無法判斷，對</a:t>
                      </a:r>
                      <a:r>
                        <a:rPr lang="zh-TW" sz="1600" b="1" i="0" u="none" strike="noStrike" cap="none">
                          <a:solidFill>
                            <a:srgbClr val="0070C0"/>
                          </a:solidFill>
                          <a:latin typeface="Microsoft JhengHei"/>
                          <a:ea typeface="Microsoft JhengHei"/>
                          <a:cs typeface="Microsoft JhengHei"/>
                          <a:sym typeface="Microsoft JhengHei"/>
                        </a:rPr>
                        <a:t>詞序</a:t>
                      </a:r>
                      <a:r>
                        <a:rPr lang="zh-TW" sz="1600" b="0" i="0" u="none" strike="noStrike" cap="none">
                          <a:solidFill>
                            <a:schemeClr val="dk1"/>
                          </a:solidFill>
                          <a:latin typeface="Microsoft JhengHei"/>
                          <a:ea typeface="Microsoft JhengHei"/>
                          <a:cs typeface="Microsoft JhengHei"/>
                          <a:sym typeface="Microsoft JhengHei"/>
                        </a:rPr>
                        <a:t>敏感度低</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計算</a:t>
                      </a:r>
                      <a:r>
                        <a:rPr lang="zh-TW" sz="1600" b="1" i="0" u="none" strike="noStrike" cap="none">
                          <a:solidFill>
                            <a:srgbClr val="0070C0"/>
                          </a:solidFill>
                          <a:latin typeface="Microsoft JhengHei"/>
                          <a:ea typeface="Microsoft JhengHei"/>
                          <a:cs typeface="Microsoft JhengHei"/>
                          <a:sym typeface="Microsoft JhengHei"/>
                        </a:rPr>
                        <a:t>成本高且耗時</a:t>
                      </a:r>
                      <a:r>
                        <a:rPr lang="zh-TW" sz="1600" u="none" strike="noStrike" cap="none">
                          <a:latin typeface="Microsoft JhengHei"/>
                          <a:ea typeface="Microsoft JhengHei"/>
                          <a:cs typeface="Microsoft JhengHei"/>
                          <a:sym typeface="Microsoft JhengHei"/>
                        </a:rPr>
                        <a:t>，文本長度限制在512個字元</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70C0"/>
                          </a:solidFill>
                          <a:latin typeface="Microsoft JhengHei"/>
                          <a:ea typeface="Microsoft JhengHei"/>
                          <a:cs typeface="Microsoft JhengHei"/>
                          <a:sym typeface="Microsoft JhengHei"/>
                        </a:rPr>
                        <a:t>計算成本高且非常耗時</a:t>
                      </a:r>
                      <a:r>
                        <a:rPr lang="zh-TW" sz="1600" b="0" i="0" u="none" strike="noStrike" cap="none">
                          <a:solidFill>
                            <a:schemeClr val="dk1"/>
                          </a:solidFill>
                          <a:latin typeface="Microsoft JhengHei"/>
                          <a:ea typeface="Microsoft JhengHei"/>
                          <a:cs typeface="Microsoft JhengHei"/>
                          <a:sym typeface="Microsoft JhengHei"/>
                        </a:rPr>
                        <a:t>，文本長度限制在4096個字元</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42325">
                <a:tc>
                  <a:txBody>
                    <a:bodyPr/>
                    <a:lstStyle/>
                    <a:p>
                      <a:pPr marL="0" marR="0" lvl="0" indent="0" algn="ctr" rtl="0">
                        <a:lnSpc>
                          <a:spcPct val="100000"/>
                        </a:lnSpc>
                        <a:spcBef>
                          <a:spcPts val="0"/>
                        </a:spcBef>
                        <a:spcAft>
                          <a:spcPts val="0"/>
                        </a:spcAft>
                        <a:buClr>
                          <a:srgbClr val="000000"/>
                        </a:buClr>
                        <a:buSzPts val="2000"/>
                        <a:buFont typeface="Arial"/>
                        <a:buNone/>
                      </a:pPr>
                      <a:r>
                        <a:rPr lang="zh-TW" sz="2000" b="1" u="none" strike="noStrike" cap="none">
                          <a:solidFill>
                            <a:srgbClr val="F2F2F2"/>
                          </a:solidFill>
                          <a:latin typeface="Microsoft JhengHei"/>
                          <a:ea typeface="Microsoft JhengHei"/>
                          <a:cs typeface="Microsoft JhengHei"/>
                          <a:sym typeface="Microsoft JhengHei"/>
                        </a:rPr>
                        <a:t>耗時</a:t>
                      </a:r>
                      <a:br>
                        <a:rPr lang="zh-TW" sz="2000" b="1" u="none" strike="noStrike" cap="none">
                          <a:solidFill>
                            <a:srgbClr val="F2F2F2"/>
                          </a:solidFill>
                          <a:latin typeface="Microsoft JhengHei"/>
                          <a:ea typeface="Microsoft JhengHei"/>
                          <a:cs typeface="Microsoft JhengHei"/>
                          <a:sym typeface="Microsoft JhengHei"/>
                        </a:rPr>
                      </a:br>
                      <a:r>
                        <a:rPr lang="zh-TW" sz="2000" b="1" u="none" strike="noStrike" cap="none">
                          <a:solidFill>
                            <a:srgbClr val="F2F2F2"/>
                          </a:solidFill>
                          <a:latin typeface="Microsoft JhengHei"/>
                          <a:ea typeface="Microsoft JhengHei"/>
                          <a:cs typeface="Microsoft JhengHei"/>
                          <a:sym typeface="Microsoft JhengHei"/>
                        </a:rPr>
                        <a:t>(10萬筆)</a:t>
                      </a:r>
                      <a:endParaRPr sz="2000" b="1" u="none" strike="noStrike" cap="none">
                        <a:solidFill>
                          <a:srgbClr val="F2F2F2"/>
                        </a:solidFill>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18CA3"/>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0.13小時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1.41小時</a:t>
                      </a:r>
                      <a:endParaRPr sz="1600" u="none" strike="noStrike" cap="none">
                        <a:latin typeface="Microsoft JhengHei"/>
                        <a:ea typeface="Microsoft JhengHei"/>
                        <a:cs typeface="Microsoft JhengHei"/>
                        <a:sym typeface="Microsoft JhengHei"/>
                      </a:endParaRPr>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Microsoft JhengHei"/>
                        <a:buNone/>
                      </a:pPr>
                      <a:r>
                        <a:rPr lang="zh-TW" sz="1600" u="none" strike="noStrike" cap="none">
                          <a:latin typeface="Microsoft JhengHei"/>
                          <a:ea typeface="Microsoft JhengHei"/>
                          <a:cs typeface="Microsoft JhengHei"/>
                          <a:sym typeface="Microsoft JhengHei"/>
                        </a:rPr>
                        <a:t>1.43小時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zh-TW" sz="1600" u="none" strike="noStrike" cap="none">
                          <a:latin typeface="Microsoft JhengHei"/>
                          <a:ea typeface="Microsoft JhengHei"/>
                          <a:cs typeface="Microsoft JhengHei"/>
                          <a:sym typeface="Microsoft JhengHei"/>
                        </a:rPr>
                        <a:t>3.81小時</a:t>
                      </a:r>
                      <a:endParaRPr sz="1400" u="none" strike="noStrike" cap="none"/>
                    </a:p>
                  </a:txBody>
                  <a:tcPr marL="121925" marR="121925"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732" name="Google Shape;2732;g25f3e84191f_0_182"/>
          <p:cNvGrpSpPr/>
          <p:nvPr/>
        </p:nvGrpSpPr>
        <p:grpSpPr>
          <a:xfrm>
            <a:off x="171450" y="468189"/>
            <a:ext cx="6617095" cy="708000"/>
            <a:chOff x="171450" y="636516"/>
            <a:chExt cx="6617095" cy="708000"/>
          </a:xfrm>
        </p:grpSpPr>
        <p:sp>
          <p:nvSpPr>
            <p:cNvPr id="2733" name="Google Shape;2733;g25f3e84191f_0_182"/>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Microsoft JhengHei"/>
                  <a:ea typeface="Microsoft JhengHei"/>
                  <a:cs typeface="Microsoft JhengHei"/>
                  <a:sym typeface="Microsoft JhengHei"/>
                </a:rPr>
                <a:t>模型選擇</a:t>
              </a:r>
              <a:endParaRPr sz="4000" b="1" i="0" u="none" strike="noStrike" cap="none">
                <a:solidFill>
                  <a:srgbClr val="262626"/>
                </a:solidFill>
                <a:latin typeface="Microsoft JhengHei"/>
                <a:ea typeface="Microsoft JhengHei"/>
                <a:cs typeface="Microsoft JhengHei"/>
                <a:sym typeface="Microsoft JhengHei"/>
              </a:endParaRPr>
            </a:p>
          </p:txBody>
        </p:sp>
        <p:sp>
          <p:nvSpPr>
            <p:cNvPr id="2734" name="Google Shape;2734;g25f3e84191f_0_18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2735" name="Google Shape;2735;g25f3e84191f_0_182"/>
          <p:cNvSpPr/>
          <p:nvPr/>
        </p:nvSpPr>
        <p:spPr>
          <a:xfrm>
            <a:off x="6788421" y="1246446"/>
            <a:ext cx="2050800" cy="515880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737" name="Google Shape;2737;g25f3e84191f_0_182"/>
          <p:cNvGrpSpPr/>
          <p:nvPr/>
        </p:nvGrpSpPr>
        <p:grpSpPr>
          <a:xfrm>
            <a:off x="-247986" y="6515264"/>
            <a:ext cx="12630547" cy="348522"/>
            <a:chOff x="-247986" y="6493492"/>
            <a:chExt cx="12630547" cy="348522"/>
          </a:xfrm>
        </p:grpSpPr>
        <p:sp>
          <p:nvSpPr>
            <p:cNvPr id="2738" name="Google Shape;2738;g25f3e84191f_0_182"/>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739" name="Google Shape;2739;g25f3e84191f_0_182"/>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740" name="Google Shape;2740;g25f3e84191f_0_182"/>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741" name="Google Shape;2741;g25f3e84191f_0_182"/>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742" name="Google Shape;2742;g25f3e84191f_0_182"/>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743" name="Google Shape;2743;g25f3e84191f_0_182"/>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744" name="Google Shape;2744;g25f3e84191f_0_182"/>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745" name="Google Shape;2745;g25f3e84191f_0_182"/>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26A59542-8E79-D232-FE75-59C5D9F605CA}"/>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5"/>
                                        </p:tgtEl>
                                        <p:attrNameLst>
                                          <p:attrName>style.visibility</p:attrName>
                                        </p:attrNameLst>
                                      </p:cBhvr>
                                      <p:to>
                                        <p:strVal val="visible"/>
                                      </p:to>
                                    </p:set>
                                    <p:animEffect transition="in" filter="fade">
                                      <p:cBhvr>
                                        <p:cTn id="7" dur="500"/>
                                        <p:tgtEl>
                                          <p:spTgt spid="2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grpSp>
        <p:nvGrpSpPr>
          <p:cNvPr id="2751" name="Google Shape;2751;g25f3e84191f_0_201"/>
          <p:cNvGrpSpPr/>
          <p:nvPr/>
        </p:nvGrpSpPr>
        <p:grpSpPr>
          <a:xfrm>
            <a:off x="513066" y="1319120"/>
            <a:ext cx="7611600" cy="468000"/>
            <a:chOff x="420466" y="1307115"/>
            <a:chExt cx="7611600" cy="468000"/>
          </a:xfrm>
        </p:grpSpPr>
        <p:sp>
          <p:nvSpPr>
            <p:cNvPr id="2752" name="Google Shape;2752;g25f3e84191f_0_201"/>
            <p:cNvSpPr/>
            <p:nvPr/>
          </p:nvSpPr>
          <p:spPr>
            <a:xfrm>
              <a:off x="513067" y="1307115"/>
              <a:ext cx="5262000" cy="4680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g25f3e84191f_0_201"/>
            <p:cNvSpPr txBox="1"/>
            <p:nvPr/>
          </p:nvSpPr>
          <p:spPr>
            <a:xfrm>
              <a:off x="420466" y="1329414"/>
              <a:ext cx="7611600" cy="422400"/>
            </a:xfrm>
            <a:prstGeom prst="rect">
              <a:avLst/>
            </a:prstGeom>
            <a:noFill/>
            <a:ln>
              <a:noFill/>
            </a:ln>
          </p:spPr>
          <p:txBody>
            <a:bodyPr spcFirstLastPara="1" wrap="square" lIns="289400" tIns="0" rIns="289400" bIns="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餘弦相似度常用於衡量兩個向量之間的距離</a:t>
              </a:r>
              <a:endParaRPr sz="1400" b="0" i="0" u="none" strike="noStrike" cap="none">
                <a:solidFill>
                  <a:srgbClr val="000000"/>
                </a:solidFill>
                <a:latin typeface="Arial"/>
                <a:ea typeface="Arial"/>
                <a:cs typeface="Arial"/>
                <a:sym typeface="Arial"/>
              </a:endParaRPr>
            </a:p>
          </p:txBody>
        </p:sp>
      </p:grpSp>
      <p:grpSp>
        <p:nvGrpSpPr>
          <p:cNvPr id="2754" name="Google Shape;2754;g25f3e84191f_0_201"/>
          <p:cNvGrpSpPr/>
          <p:nvPr/>
        </p:nvGrpSpPr>
        <p:grpSpPr>
          <a:xfrm>
            <a:off x="513066" y="2038560"/>
            <a:ext cx="10938900" cy="2308949"/>
            <a:chOff x="513066" y="2572547"/>
            <a:chExt cx="10938900" cy="2308949"/>
          </a:xfrm>
        </p:grpSpPr>
        <p:sp>
          <p:nvSpPr>
            <p:cNvPr id="2755" name="Google Shape;2755;g25f3e84191f_0_201"/>
            <p:cNvSpPr/>
            <p:nvPr/>
          </p:nvSpPr>
          <p:spPr>
            <a:xfrm>
              <a:off x="513066" y="2901496"/>
              <a:ext cx="10938900" cy="1980000"/>
            </a:xfrm>
            <a:prstGeom prst="roundRect">
              <a:avLst>
                <a:gd name="adj" fmla="val 16667"/>
              </a:avLst>
            </a:prstGeom>
            <a:solidFill>
              <a:schemeClr val="lt1">
                <a:alpha val="88240"/>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sp>
          <p:nvSpPr>
            <p:cNvPr id="2756" name="Google Shape;2756;g25f3e84191f_0_201"/>
            <p:cNvSpPr txBox="1"/>
            <p:nvPr/>
          </p:nvSpPr>
          <p:spPr>
            <a:xfrm>
              <a:off x="575650" y="2968853"/>
              <a:ext cx="10813500" cy="1888200"/>
            </a:xfrm>
            <a:prstGeom prst="rect">
              <a:avLst/>
            </a:prstGeom>
            <a:noFill/>
            <a:ln>
              <a:noFill/>
            </a:ln>
          </p:spPr>
          <p:txBody>
            <a:bodyPr spcFirstLastPara="1" wrap="square" lIns="848950" tIns="229100" rIns="848950" bIns="128000" anchor="t" anchorCtr="0">
              <a:noAutofit/>
            </a:bodyPr>
            <a:lstStyle/>
            <a:p>
              <a:pPr marL="171450" marR="0" lvl="1" indent="-171450" algn="l" rtl="0">
                <a:lnSpc>
                  <a:spcPct val="90000"/>
                </a:lnSpc>
                <a:spcBef>
                  <a:spcPts val="270"/>
                </a:spcBef>
                <a:spcAft>
                  <a:spcPts val="0"/>
                </a:spcAft>
                <a:buClr>
                  <a:srgbClr val="000000"/>
                </a:buClr>
                <a:buSzPts val="1800"/>
                <a:buFont typeface="Arial"/>
                <a:buChar char="•"/>
              </a:pPr>
              <a:r>
                <a:rPr lang="zh-TW" sz="2000" b="0" i="0" u="none" strike="noStrike" cap="none">
                  <a:solidFill>
                    <a:srgbClr val="000000"/>
                  </a:solidFill>
                  <a:latin typeface="Microsoft JhengHei"/>
                  <a:ea typeface="Microsoft JhengHei"/>
                  <a:cs typeface="Microsoft JhengHei"/>
                  <a:sym typeface="Microsoft JhengHei"/>
                </a:rPr>
                <a:t>量化相似性 : 衡量兩個文本之間的相似性</a:t>
              </a:r>
              <a:endParaRPr sz="2000" b="0" i="0" u="none" strike="noStrike" cap="none">
                <a:solidFill>
                  <a:srgbClr val="000000"/>
                </a:solidFill>
                <a:latin typeface="Microsoft JhengHei"/>
                <a:ea typeface="Microsoft JhengHei"/>
                <a:cs typeface="Microsoft JhengHei"/>
                <a:sym typeface="Microsoft JhengHei"/>
              </a:endParaRPr>
            </a:p>
            <a:p>
              <a:pPr marL="171450" marR="0" lvl="1" indent="-57150" algn="l" rtl="0">
                <a:lnSpc>
                  <a:spcPct val="90000"/>
                </a:lnSpc>
                <a:spcBef>
                  <a:spcPts val="270"/>
                </a:spcBef>
                <a:spcAft>
                  <a:spcPts val="0"/>
                </a:spcAft>
                <a:buClr>
                  <a:srgbClr val="000000"/>
                </a:buClr>
                <a:buSzPts val="1800"/>
                <a:buFont typeface="Arial"/>
                <a:buNone/>
              </a:pPr>
              <a:endParaRPr sz="2000" b="0" i="0" u="none" strike="noStrike" cap="none">
                <a:solidFill>
                  <a:srgbClr val="000000"/>
                </a:solidFill>
                <a:latin typeface="Microsoft JhengHei"/>
                <a:ea typeface="Microsoft JhengHei"/>
                <a:cs typeface="Microsoft JhengHei"/>
                <a:sym typeface="Microsoft JhengHei"/>
              </a:endParaRPr>
            </a:p>
            <a:p>
              <a:pPr marL="171450" marR="0" lvl="1" indent="-171450" algn="l" rtl="0">
                <a:lnSpc>
                  <a:spcPct val="90000"/>
                </a:lnSpc>
                <a:spcBef>
                  <a:spcPts val="270"/>
                </a:spcBef>
                <a:spcAft>
                  <a:spcPts val="0"/>
                </a:spcAft>
                <a:buClr>
                  <a:srgbClr val="000000"/>
                </a:buClr>
                <a:buSzPts val="1800"/>
                <a:buFont typeface="Arial"/>
                <a:buChar char="•"/>
              </a:pPr>
              <a:r>
                <a:rPr lang="zh-TW" sz="2000" b="0" i="0" u="none" strike="noStrike" cap="none">
                  <a:solidFill>
                    <a:srgbClr val="000000"/>
                  </a:solidFill>
                  <a:latin typeface="Microsoft JhengHei"/>
                  <a:ea typeface="Microsoft JhengHei"/>
                  <a:cs typeface="Microsoft JhengHei"/>
                  <a:sym typeface="Microsoft JhengHei"/>
                </a:rPr>
                <a:t>捕捉語義相似性</a:t>
              </a:r>
              <a:endParaRPr sz="2000" b="0" i="0" u="none" strike="noStrike" cap="none">
                <a:solidFill>
                  <a:srgbClr val="000000"/>
                </a:solidFill>
                <a:latin typeface="Microsoft JhengHei"/>
                <a:ea typeface="Microsoft JhengHei"/>
                <a:cs typeface="Microsoft JhengHei"/>
                <a:sym typeface="Microsoft JhengHei"/>
              </a:endParaRPr>
            </a:p>
            <a:p>
              <a:pPr marL="171450" marR="0" lvl="1" indent="-57150" algn="l" rtl="0">
                <a:lnSpc>
                  <a:spcPct val="90000"/>
                </a:lnSpc>
                <a:spcBef>
                  <a:spcPts val="270"/>
                </a:spcBef>
                <a:spcAft>
                  <a:spcPts val="0"/>
                </a:spcAft>
                <a:buClr>
                  <a:srgbClr val="000000"/>
                </a:buClr>
                <a:buSzPts val="1800"/>
                <a:buFont typeface="Arial"/>
                <a:buNone/>
              </a:pPr>
              <a:endParaRPr sz="2000" b="0" i="0" u="none" strike="noStrike" cap="none">
                <a:solidFill>
                  <a:srgbClr val="000000"/>
                </a:solidFill>
                <a:latin typeface="Microsoft JhengHei"/>
                <a:ea typeface="Microsoft JhengHei"/>
                <a:cs typeface="Microsoft JhengHei"/>
                <a:sym typeface="Microsoft JhengHei"/>
              </a:endParaRPr>
            </a:p>
            <a:p>
              <a:pPr marL="171450" marR="0" lvl="1" indent="-171450" algn="l" rtl="0">
                <a:lnSpc>
                  <a:spcPct val="90000"/>
                </a:lnSpc>
                <a:spcBef>
                  <a:spcPts val="270"/>
                </a:spcBef>
                <a:spcAft>
                  <a:spcPts val="0"/>
                </a:spcAft>
                <a:buClr>
                  <a:srgbClr val="000000"/>
                </a:buClr>
                <a:buSzPts val="1800"/>
                <a:buFont typeface="Arial"/>
                <a:buChar char="•"/>
              </a:pPr>
              <a:r>
                <a:rPr lang="zh-TW" sz="2000" b="0" i="0" u="none" strike="noStrike" cap="none">
                  <a:solidFill>
                    <a:srgbClr val="000000"/>
                  </a:solidFill>
                  <a:latin typeface="Microsoft JhengHei"/>
                  <a:ea typeface="Microsoft JhengHei"/>
                  <a:cs typeface="Microsoft JhengHei"/>
                  <a:sym typeface="Microsoft JhengHei"/>
                </a:rPr>
                <a:t>與長度無關：不受文本長度的影響，可用來</a:t>
              </a:r>
              <a:r>
                <a:rPr lang="zh-TW" sz="2000" b="1" i="0" u="none" strike="noStrike" cap="none">
                  <a:solidFill>
                    <a:srgbClr val="0070C0"/>
                  </a:solidFill>
                  <a:latin typeface="Microsoft JhengHei"/>
                  <a:ea typeface="Microsoft JhengHei"/>
                  <a:cs typeface="Microsoft JhengHei"/>
                  <a:sym typeface="Microsoft JhengHei"/>
                </a:rPr>
                <a:t>比較長短不一的文本</a:t>
              </a:r>
              <a:endParaRPr sz="2000" b="0" i="0" u="none" strike="noStrike" cap="none">
                <a:solidFill>
                  <a:srgbClr val="000000"/>
                </a:solidFill>
                <a:latin typeface="Microsoft JhengHei"/>
                <a:ea typeface="Microsoft JhengHei"/>
                <a:cs typeface="Microsoft JhengHei"/>
                <a:sym typeface="Microsoft JhengHei"/>
              </a:endParaRPr>
            </a:p>
          </p:txBody>
        </p:sp>
        <p:sp>
          <p:nvSpPr>
            <p:cNvPr id="2757" name="Google Shape;2757;g25f3e84191f_0_201"/>
            <p:cNvSpPr/>
            <p:nvPr/>
          </p:nvSpPr>
          <p:spPr>
            <a:xfrm>
              <a:off x="1060006" y="2572547"/>
              <a:ext cx="1169700" cy="5037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sp>
          <p:nvSpPr>
            <p:cNvPr id="2758" name="Google Shape;2758;g25f3e84191f_0_201"/>
            <p:cNvSpPr txBox="1"/>
            <p:nvPr/>
          </p:nvSpPr>
          <p:spPr>
            <a:xfrm>
              <a:off x="1082852" y="2597135"/>
              <a:ext cx="1146900" cy="454500"/>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優點</a:t>
              </a:r>
              <a:endParaRPr sz="1400" b="0" i="0" u="none" strike="noStrike" cap="none">
                <a:solidFill>
                  <a:srgbClr val="000000"/>
                </a:solidFill>
                <a:latin typeface="Microsoft JhengHei"/>
                <a:ea typeface="Microsoft JhengHei"/>
                <a:cs typeface="Microsoft JhengHei"/>
                <a:sym typeface="Microsoft JhengHei"/>
              </a:endParaRPr>
            </a:p>
          </p:txBody>
        </p:sp>
      </p:grpSp>
      <p:grpSp>
        <p:nvGrpSpPr>
          <p:cNvPr id="2759" name="Google Shape;2759;g25f3e84191f_0_201"/>
          <p:cNvGrpSpPr/>
          <p:nvPr/>
        </p:nvGrpSpPr>
        <p:grpSpPr>
          <a:xfrm>
            <a:off x="513066" y="4619961"/>
            <a:ext cx="10938900" cy="1710147"/>
            <a:chOff x="513066" y="4345248"/>
            <a:chExt cx="10938900" cy="1710147"/>
          </a:xfrm>
        </p:grpSpPr>
        <p:sp>
          <p:nvSpPr>
            <p:cNvPr id="2760" name="Google Shape;2760;g25f3e84191f_0_201"/>
            <p:cNvSpPr/>
            <p:nvPr/>
          </p:nvSpPr>
          <p:spPr>
            <a:xfrm>
              <a:off x="513066" y="4674195"/>
              <a:ext cx="10938900" cy="1381200"/>
            </a:xfrm>
            <a:prstGeom prst="roundRect">
              <a:avLst>
                <a:gd name="adj" fmla="val 16667"/>
              </a:avLst>
            </a:prstGeom>
            <a:solidFill>
              <a:schemeClr val="lt1">
                <a:alpha val="88240"/>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g25f3e84191f_0_201"/>
            <p:cNvSpPr txBox="1"/>
            <p:nvPr/>
          </p:nvSpPr>
          <p:spPr>
            <a:xfrm>
              <a:off x="552816" y="4716977"/>
              <a:ext cx="10859400" cy="1209300"/>
            </a:xfrm>
            <a:prstGeom prst="rect">
              <a:avLst/>
            </a:prstGeom>
            <a:noFill/>
            <a:ln>
              <a:noFill/>
            </a:ln>
          </p:spPr>
          <p:txBody>
            <a:bodyPr spcFirstLastPara="1" wrap="square" lIns="848950" tIns="229100" rIns="848950" bIns="128000" anchor="t"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zh-TW" sz="2000" b="1" i="0" u="none" strike="noStrike" cap="none">
                  <a:solidFill>
                    <a:srgbClr val="0070C0"/>
                  </a:solidFill>
                  <a:latin typeface="Microsoft JhengHei"/>
                  <a:ea typeface="Microsoft JhengHei"/>
                  <a:cs typeface="Microsoft JhengHei"/>
                  <a:sym typeface="Microsoft JhengHei"/>
                </a:rPr>
                <a:t>依賴良好的向量</a:t>
              </a:r>
              <a:r>
                <a:rPr lang="zh-TW" sz="2000" b="0" i="0" u="none" strike="noStrike" cap="none">
                  <a:solidFill>
                    <a:srgbClr val="000000"/>
                  </a:solidFill>
                  <a:latin typeface="Microsoft JhengHei"/>
                  <a:ea typeface="Microsoft JhengHei"/>
                  <a:cs typeface="Microsoft JhengHei"/>
                  <a:sym typeface="Microsoft JhengHei"/>
                </a:rPr>
                <a:t>表示 :</a:t>
              </a:r>
              <a:endParaRPr sz="1400" b="0" i="0" u="none" strike="noStrike" cap="none">
                <a:solidFill>
                  <a:srgbClr val="000000"/>
                </a:solidFill>
                <a:latin typeface="Microsoft JhengHei"/>
                <a:ea typeface="Microsoft JhengHei"/>
                <a:cs typeface="Microsoft JhengHei"/>
                <a:sym typeface="Microsoft JhengHei"/>
              </a:endParaRPr>
            </a:p>
            <a:p>
              <a:pPr marL="171450" marR="0" lvl="1" indent="-57150" algn="l" rtl="0">
                <a:lnSpc>
                  <a:spcPct val="90000"/>
                </a:lnSpc>
                <a:spcBef>
                  <a:spcPts val="0"/>
                </a:spcBef>
                <a:spcAft>
                  <a:spcPts val="0"/>
                </a:spcAft>
                <a:buClr>
                  <a:srgbClr val="000000"/>
                </a:buClr>
                <a:buSzPts val="1800"/>
                <a:buFont typeface="Arial"/>
                <a:buNone/>
              </a:pPr>
              <a:endParaRPr sz="2000" b="0" i="0" u="none" strike="noStrike" cap="none">
                <a:solidFill>
                  <a:srgbClr val="000000"/>
                </a:solidFill>
                <a:latin typeface="Microsoft JhengHei"/>
                <a:ea typeface="Microsoft JhengHei"/>
                <a:cs typeface="Microsoft JhengHei"/>
                <a:sym typeface="Microsoft JhengHei"/>
              </a:endParaRPr>
            </a:p>
            <a:p>
              <a:pPr marL="0" marR="0" lvl="1" indent="0" algn="l" rtl="0">
                <a:lnSpc>
                  <a:spcPct val="90000"/>
                </a:lnSpc>
                <a:spcBef>
                  <a:spcPts val="0"/>
                </a:spcBef>
                <a:spcAft>
                  <a:spcPts val="0"/>
                </a:spcAft>
                <a:buClr>
                  <a:srgbClr val="000000"/>
                </a:buClr>
                <a:buSzPts val="2000"/>
                <a:buFont typeface="Arial"/>
                <a:buNone/>
              </a:pPr>
              <a:r>
                <a:rPr lang="zh-TW" sz="2000" b="0" i="0" u="none" strike="noStrike" cap="none">
                  <a:solidFill>
                    <a:srgbClr val="000000"/>
                  </a:solidFill>
                  <a:latin typeface="Microsoft JhengHei"/>
                  <a:ea typeface="Microsoft JhengHei"/>
                  <a:cs typeface="Microsoft JhengHei"/>
                  <a:sym typeface="Microsoft JhengHei"/>
                </a:rPr>
                <a:t>如果向量表示方法無法捕捉到足夠的語義訊息，結果可能不好</a:t>
              </a:r>
              <a:endParaRPr sz="2000" b="0" i="0" u="none" strike="noStrike" cap="none">
                <a:solidFill>
                  <a:srgbClr val="000000"/>
                </a:solidFill>
                <a:latin typeface="Microsoft JhengHei"/>
                <a:ea typeface="Microsoft JhengHei"/>
                <a:cs typeface="Microsoft JhengHei"/>
                <a:sym typeface="Microsoft JhengHei"/>
              </a:endParaRPr>
            </a:p>
          </p:txBody>
        </p:sp>
        <p:sp>
          <p:nvSpPr>
            <p:cNvPr id="2762" name="Google Shape;2762;g25f3e84191f_0_201"/>
            <p:cNvSpPr/>
            <p:nvPr/>
          </p:nvSpPr>
          <p:spPr>
            <a:xfrm>
              <a:off x="1060006" y="4345248"/>
              <a:ext cx="1169700" cy="5037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g25f3e84191f_0_201"/>
            <p:cNvSpPr txBox="1"/>
            <p:nvPr/>
          </p:nvSpPr>
          <p:spPr>
            <a:xfrm>
              <a:off x="1082852" y="4369836"/>
              <a:ext cx="1146900" cy="454500"/>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缺點</a:t>
              </a:r>
              <a:endParaRPr sz="1400" b="0" i="0" u="none" strike="noStrike" cap="none">
                <a:solidFill>
                  <a:srgbClr val="000000"/>
                </a:solidFill>
                <a:latin typeface="Arial"/>
                <a:ea typeface="Arial"/>
                <a:cs typeface="Arial"/>
                <a:sym typeface="Arial"/>
              </a:endParaRPr>
            </a:p>
          </p:txBody>
        </p:sp>
      </p:grpSp>
      <p:grpSp>
        <p:nvGrpSpPr>
          <p:cNvPr id="2764" name="Google Shape;2764;g25f3e84191f_0_201"/>
          <p:cNvGrpSpPr/>
          <p:nvPr/>
        </p:nvGrpSpPr>
        <p:grpSpPr>
          <a:xfrm>
            <a:off x="171450" y="468189"/>
            <a:ext cx="6617095" cy="708000"/>
            <a:chOff x="171450" y="636516"/>
            <a:chExt cx="6617095" cy="708000"/>
          </a:xfrm>
        </p:grpSpPr>
        <p:sp>
          <p:nvSpPr>
            <p:cNvPr id="2765" name="Google Shape;2765;g25f3e84191f_0_201"/>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相似度</a:t>
              </a:r>
              <a:endParaRPr sz="4000" b="1" i="0" u="none" strike="noStrike" cap="none">
                <a:solidFill>
                  <a:srgbClr val="262626"/>
                </a:solidFill>
                <a:latin typeface="Arial"/>
                <a:ea typeface="Arial"/>
                <a:cs typeface="Arial"/>
                <a:sym typeface="Arial"/>
              </a:endParaRPr>
            </a:p>
          </p:txBody>
        </p:sp>
        <p:sp>
          <p:nvSpPr>
            <p:cNvPr id="2766" name="Google Shape;2766;g25f3e84191f_0_201"/>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767" name="Google Shape;2767;g25f3e84191f_0_201"/>
          <p:cNvPicPr preferRelativeResize="0"/>
          <p:nvPr/>
        </p:nvPicPr>
        <p:blipFill rotWithShape="1">
          <a:blip r:embed="rId3">
            <a:alphaModFix/>
          </a:blip>
          <a:srcRect l="-380" t="-390" r="2772" b="390"/>
          <a:stretch/>
        </p:blipFill>
        <p:spPr>
          <a:xfrm>
            <a:off x="7302796" y="579469"/>
            <a:ext cx="4178956" cy="3165889"/>
          </a:xfrm>
          <a:prstGeom prst="rect">
            <a:avLst/>
          </a:prstGeom>
          <a:noFill/>
          <a:ln>
            <a:noFill/>
          </a:ln>
        </p:spPr>
      </p:pic>
      <p:grpSp>
        <p:nvGrpSpPr>
          <p:cNvPr id="2769" name="Google Shape;2769;g25f3e84191f_0_201"/>
          <p:cNvGrpSpPr/>
          <p:nvPr/>
        </p:nvGrpSpPr>
        <p:grpSpPr>
          <a:xfrm>
            <a:off x="-247986" y="6515264"/>
            <a:ext cx="12630547" cy="348522"/>
            <a:chOff x="-247986" y="6493492"/>
            <a:chExt cx="12630547" cy="348522"/>
          </a:xfrm>
        </p:grpSpPr>
        <p:sp>
          <p:nvSpPr>
            <p:cNvPr id="2770" name="Google Shape;2770;g25f3e84191f_0_201"/>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771" name="Google Shape;2771;g25f3e84191f_0_201"/>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772" name="Google Shape;2772;g25f3e84191f_0_201"/>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773" name="Google Shape;2773;g25f3e84191f_0_201"/>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774" name="Google Shape;2774;g25f3e84191f_0_201"/>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775" name="Google Shape;2775;g25f3e84191f_0_201"/>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776" name="Google Shape;2776;g25f3e84191f_0_201"/>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777" name="Google Shape;2777;g25f3e84191f_0_201"/>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778" name="Google Shape;2778;g25f3e84191f_0_201"/>
          <p:cNvSpPr/>
          <p:nvPr/>
        </p:nvSpPr>
        <p:spPr>
          <a:xfrm>
            <a:off x="10858924" y="3590915"/>
            <a:ext cx="1248900" cy="154500"/>
          </a:xfrm>
          <a:prstGeom prst="rect">
            <a:avLst/>
          </a:prstGeom>
          <a:solidFill>
            <a:schemeClr val="lt1">
              <a:alpha val="8824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 name="Google Shape;2525;p84">
            <a:extLst>
              <a:ext uri="{FF2B5EF4-FFF2-40B4-BE49-F238E27FC236}">
                <a16:creationId xmlns:a16="http://schemas.microsoft.com/office/drawing/2014/main" id="{A3D8533A-5D08-B395-F149-76022386B7D6}"/>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9"/>
                                        </p:tgtEl>
                                        <p:attrNameLst>
                                          <p:attrName>style.visibility</p:attrName>
                                        </p:attrNameLst>
                                      </p:cBhvr>
                                      <p:to>
                                        <p:strVal val="visible"/>
                                      </p:to>
                                    </p:set>
                                    <p:animEffect transition="in" filter="fade">
                                      <p:cBhvr>
                                        <p:cTn id="7" dur="5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grpSp>
        <p:nvGrpSpPr>
          <p:cNvPr id="2784" name="Google Shape;2784;g25f3e84191f_0_233"/>
          <p:cNvGrpSpPr/>
          <p:nvPr/>
        </p:nvGrpSpPr>
        <p:grpSpPr>
          <a:xfrm>
            <a:off x="513066" y="1298188"/>
            <a:ext cx="11225284" cy="1923906"/>
            <a:chOff x="513066" y="2572547"/>
            <a:chExt cx="11225284" cy="1923906"/>
          </a:xfrm>
        </p:grpSpPr>
        <p:sp>
          <p:nvSpPr>
            <p:cNvPr id="2785" name="Google Shape;2785;g25f3e84191f_0_233"/>
            <p:cNvSpPr/>
            <p:nvPr/>
          </p:nvSpPr>
          <p:spPr>
            <a:xfrm>
              <a:off x="513066" y="2901496"/>
              <a:ext cx="10938900" cy="1557900"/>
            </a:xfrm>
            <a:prstGeom prst="roundRect">
              <a:avLst>
                <a:gd name="adj" fmla="val 16667"/>
              </a:avLst>
            </a:prstGeom>
            <a:solidFill>
              <a:schemeClr val="lt1">
                <a:alpha val="88240"/>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g25f3e84191f_0_233"/>
            <p:cNvSpPr txBox="1"/>
            <p:nvPr/>
          </p:nvSpPr>
          <p:spPr>
            <a:xfrm>
              <a:off x="575650" y="2968853"/>
              <a:ext cx="11162700" cy="1527600"/>
            </a:xfrm>
            <a:prstGeom prst="rect">
              <a:avLst/>
            </a:prstGeom>
            <a:noFill/>
            <a:ln>
              <a:noFill/>
            </a:ln>
          </p:spPr>
          <p:txBody>
            <a:bodyPr spcFirstLastPara="1" wrap="square" lIns="848950" tIns="229100" rIns="848950" bIns="128000" anchor="t" anchorCtr="0">
              <a:noAutofit/>
            </a:bodyPr>
            <a:lstStyle/>
            <a:p>
              <a:pPr marL="342900" marR="0" lvl="1" indent="-342900" algn="l" rtl="0">
                <a:lnSpc>
                  <a:spcPct val="90000"/>
                </a:lnSpc>
                <a:spcBef>
                  <a:spcPts val="270"/>
                </a:spcBef>
                <a:spcAft>
                  <a:spcPts val="0"/>
                </a:spcAft>
                <a:buClr>
                  <a:srgbClr val="000000"/>
                </a:buClr>
                <a:buSzPts val="18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原始項目 : 整體評分、員工素質、設施、清潔程度、舒適程度、性價比、住宿地點</a:t>
              </a:r>
              <a:endParaRPr sz="1400" b="0" i="0" u="none" strike="noStrike" cap="none">
                <a:solidFill>
                  <a:srgbClr val="000000"/>
                </a:solidFill>
                <a:latin typeface="Microsoft JhengHei"/>
                <a:ea typeface="Microsoft JhengHei"/>
                <a:cs typeface="Microsoft JhengHei"/>
                <a:sym typeface="Microsoft JhengHei"/>
              </a:endParaRPr>
            </a:p>
            <a:p>
              <a:pPr marL="171450" marR="0" lvl="1" indent="-57150" algn="l" rtl="0">
                <a:lnSpc>
                  <a:spcPct val="90000"/>
                </a:lnSpc>
                <a:spcBef>
                  <a:spcPts val="270"/>
                </a:spcBef>
                <a:spcAft>
                  <a:spcPts val="0"/>
                </a:spcAft>
                <a:buClr>
                  <a:srgbClr val="000000"/>
                </a:buClr>
                <a:buSzPts val="1800"/>
                <a:buFont typeface="Arial"/>
                <a:buNone/>
              </a:pPr>
              <a:endParaRPr sz="2000" b="0" i="0" u="none" strike="noStrike" cap="none">
                <a:solidFill>
                  <a:srgbClr val="000000"/>
                </a:solidFill>
                <a:latin typeface="Microsoft JhengHei"/>
                <a:ea typeface="Microsoft JhengHei"/>
                <a:cs typeface="Microsoft JhengHei"/>
                <a:sym typeface="Microsoft JhengHei"/>
              </a:endParaRPr>
            </a:p>
            <a:p>
              <a:pPr marL="342900" marR="0" lvl="1" indent="-342900" algn="l" rtl="0">
                <a:lnSpc>
                  <a:spcPct val="90000"/>
                </a:lnSpc>
                <a:spcBef>
                  <a:spcPts val="270"/>
                </a:spcBef>
                <a:spcAft>
                  <a:spcPts val="0"/>
                </a:spcAft>
                <a:buClr>
                  <a:srgbClr val="000000"/>
                </a:buClr>
                <a:buSzPts val="18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新增項目 : 房間舒適、空間大、浴室乾淨、有浴缸、隔音好、交通方便等</a:t>
              </a:r>
              <a:endParaRPr sz="2000" b="0" i="0" u="none" strike="noStrike" cap="none">
                <a:solidFill>
                  <a:srgbClr val="000000"/>
                </a:solidFill>
                <a:latin typeface="Microsoft JhengHei"/>
                <a:ea typeface="Microsoft JhengHei"/>
                <a:cs typeface="Microsoft JhengHei"/>
                <a:sym typeface="Microsoft JhengHei"/>
              </a:endParaRPr>
            </a:p>
          </p:txBody>
        </p:sp>
        <p:sp>
          <p:nvSpPr>
            <p:cNvPr id="2787" name="Google Shape;2787;g25f3e84191f_0_233"/>
            <p:cNvSpPr/>
            <p:nvPr/>
          </p:nvSpPr>
          <p:spPr>
            <a:xfrm>
              <a:off x="1060005" y="2572547"/>
              <a:ext cx="7573500" cy="5037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g25f3e84191f_0_233"/>
            <p:cNvSpPr txBox="1"/>
            <p:nvPr/>
          </p:nvSpPr>
          <p:spPr>
            <a:xfrm>
              <a:off x="1082852" y="2597135"/>
              <a:ext cx="5286000" cy="454500"/>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根據過往評論，找出顧客在意的項目</a:t>
              </a:r>
              <a:endParaRPr sz="1400" b="0" i="0" u="none" strike="noStrike" cap="none">
                <a:solidFill>
                  <a:srgbClr val="000000"/>
                </a:solidFill>
                <a:latin typeface="Arial"/>
                <a:ea typeface="Arial"/>
                <a:cs typeface="Arial"/>
                <a:sym typeface="Arial"/>
              </a:endParaRPr>
            </a:p>
          </p:txBody>
        </p:sp>
      </p:grpSp>
      <p:grpSp>
        <p:nvGrpSpPr>
          <p:cNvPr id="2789" name="Google Shape;2789;g25f3e84191f_0_233"/>
          <p:cNvGrpSpPr/>
          <p:nvPr/>
        </p:nvGrpSpPr>
        <p:grpSpPr>
          <a:xfrm>
            <a:off x="171450" y="468189"/>
            <a:ext cx="6617095" cy="708000"/>
            <a:chOff x="171450" y="636516"/>
            <a:chExt cx="6617095" cy="708000"/>
          </a:xfrm>
        </p:grpSpPr>
        <p:sp>
          <p:nvSpPr>
            <p:cNvPr id="2790" name="Google Shape;2790;g25f3e84191f_0_233"/>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推薦</a:t>
              </a:r>
              <a:endParaRPr sz="4000" b="1" i="0" u="none" strike="noStrike" cap="none">
                <a:solidFill>
                  <a:srgbClr val="262626"/>
                </a:solidFill>
                <a:latin typeface="Arial"/>
                <a:ea typeface="Arial"/>
                <a:cs typeface="Arial"/>
                <a:sym typeface="Arial"/>
              </a:endParaRPr>
            </a:p>
          </p:txBody>
        </p:sp>
        <p:sp>
          <p:nvSpPr>
            <p:cNvPr id="2791" name="Google Shape;2791;g25f3e84191f_0_233"/>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2792" name="Google Shape;2792;g25f3e84191f_0_233"/>
          <p:cNvGrpSpPr/>
          <p:nvPr/>
        </p:nvGrpSpPr>
        <p:grpSpPr>
          <a:xfrm>
            <a:off x="0" y="3344009"/>
            <a:ext cx="11464776" cy="2965945"/>
            <a:chOff x="-12810" y="3688340"/>
            <a:chExt cx="11464776" cy="2965945"/>
          </a:xfrm>
        </p:grpSpPr>
        <p:grpSp>
          <p:nvGrpSpPr>
            <p:cNvPr id="2793" name="Google Shape;2793;g25f3e84191f_0_233"/>
            <p:cNvGrpSpPr/>
            <p:nvPr/>
          </p:nvGrpSpPr>
          <p:grpSpPr>
            <a:xfrm>
              <a:off x="513066" y="3688340"/>
              <a:ext cx="10938900" cy="2965945"/>
              <a:chOff x="513066" y="4167692"/>
              <a:chExt cx="10938900" cy="2965945"/>
            </a:xfrm>
          </p:grpSpPr>
          <p:sp>
            <p:nvSpPr>
              <p:cNvPr id="2794" name="Google Shape;2794;g25f3e84191f_0_233"/>
              <p:cNvSpPr/>
              <p:nvPr/>
            </p:nvSpPr>
            <p:spPr>
              <a:xfrm>
                <a:off x="513066" y="4496637"/>
                <a:ext cx="10938900" cy="2637000"/>
              </a:xfrm>
              <a:prstGeom prst="roundRect">
                <a:avLst>
                  <a:gd name="adj" fmla="val 16667"/>
                </a:avLst>
              </a:prstGeom>
              <a:solidFill>
                <a:schemeClr val="lt1">
                  <a:alpha val="88240"/>
                </a:schemeClr>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sp>
            <p:nvSpPr>
              <p:cNvPr id="2795" name="Google Shape;2795;g25f3e84191f_0_233"/>
              <p:cNvSpPr/>
              <p:nvPr/>
            </p:nvSpPr>
            <p:spPr>
              <a:xfrm>
                <a:off x="1060005" y="4167692"/>
                <a:ext cx="7573500" cy="503700"/>
              </a:xfrm>
              <a:prstGeom prst="roundRect">
                <a:avLst>
                  <a:gd name="adj" fmla="val 16667"/>
                </a:avLst>
              </a:prstGeom>
              <a:solidFill>
                <a:srgbClr val="418CA3"/>
              </a:solidFill>
              <a:ln w="12700" cap="flat" cmpd="sng">
                <a:solidFill>
                  <a:srgbClr val="418CA3"/>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g25f3e84191f_0_233"/>
              <p:cNvSpPr txBox="1"/>
              <p:nvPr/>
            </p:nvSpPr>
            <p:spPr>
              <a:xfrm>
                <a:off x="1082852" y="4290774"/>
                <a:ext cx="7348800" cy="454500"/>
              </a:xfrm>
              <a:prstGeom prst="rect">
                <a:avLst/>
              </a:prstGeom>
              <a:noFill/>
              <a:ln>
                <a:noFill/>
              </a:ln>
            </p:spPr>
            <p:txBody>
              <a:bodyPr spcFirstLastPara="1" wrap="square" lIns="289400" tIns="0" rIns="28940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chemeClr val="lt1"/>
                    </a:solidFill>
                    <a:latin typeface="Microsoft JhengHei"/>
                    <a:ea typeface="Microsoft JhengHei"/>
                    <a:cs typeface="Microsoft JhengHei"/>
                    <a:sym typeface="Microsoft JhengHei"/>
                  </a:rPr>
                  <a:t>搜尋語意最為接近的飯店評論，給予用戶更客製化的推薦</a:t>
                </a:r>
                <a:endParaRPr sz="2000" b="1" i="0" u="none" strike="noStrike" cap="none">
                  <a:solidFill>
                    <a:schemeClr val="lt1"/>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000000"/>
                  </a:buClr>
                  <a:buSzPts val="2000"/>
                  <a:buFont typeface="Arial"/>
                  <a:buNone/>
                </a:pPr>
                <a:endParaRPr sz="1400" b="0" i="0" u="none" strike="noStrike" cap="none">
                  <a:solidFill>
                    <a:srgbClr val="000000"/>
                  </a:solidFill>
                  <a:latin typeface="Arial"/>
                  <a:ea typeface="Arial"/>
                  <a:cs typeface="Arial"/>
                  <a:sym typeface="Arial"/>
                </a:endParaRPr>
              </a:p>
            </p:txBody>
          </p:sp>
        </p:grpSp>
        <p:sp>
          <p:nvSpPr>
            <p:cNvPr id="2797" name="Google Shape;2797;g25f3e84191f_0_233"/>
            <p:cNvSpPr txBox="1"/>
            <p:nvPr/>
          </p:nvSpPr>
          <p:spPr>
            <a:xfrm>
              <a:off x="-12810" y="4086056"/>
              <a:ext cx="5995200" cy="2052900"/>
            </a:xfrm>
            <a:prstGeom prst="rect">
              <a:avLst/>
            </a:prstGeom>
            <a:noFill/>
            <a:ln>
              <a:noFill/>
            </a:ln>
          </p:spPr>
          <p:txBody>
            <a:bodyPr spcFirstLastPara="1" wrap="square" lIns="848950" tIns="229100" rIns="848950" bIns="128000" anchor="t" anchorCtr="0">
              <a:noAutofit/>
            </a:bodyPr>
            <a:lstStyle/>
            <a:p>
              <a:pPr marL="952483" marR="0" lvl="1" indent="-342900" algn="l" rtl="0">
                <a:lnSpc>
                  <a:spcPct val="150000"/>
                </a:lnSpc>
                <a:spcBef>
                  <a:spcPts val="0"/>
                </a:spcBef>
                <a:spcAft>
                  <a:spcPts val="0"/>
                </a:spcAft>
                <a:buClr>
                  <a:srgbClr val="000000"/>
                </a:buClr>
                <a:buSzPts val="20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例如輸入 : 早餐好吃</a:t>
              </a:r>
              <a:endParaRPr sz="1400" b="0" i="0" u="none" strike="noStrike" cap="none">
                <a:solidFill>
                  <a:srgbClr val="000000"/>
                </a:solidFill>
                <a:latin typeface="Microsoft JhengHei"/>
                <a:ea typeface="Microsoft JhengHei"/>
                <a:cs typeface="Microsoft JhengHei"/>
                <a:sym typeface="Microsoft JhengHei"/>
              </a:endParaRPr>
            </a:p>
            <a:p>
              <a:pPr marL="1600160" marR="0" lvl="2" indent="-380991" algn="l" rtl="0">
                <a:lnSpc>
                  <a:spcPct val="150000"/>
                </a:lnSpc>
                <a:spcBef>
                  <a:spcPts val="0"/>
                </a:spcBef>
                <a:spcAft>
                  <a:spcPts val="0"/>
                </a:spcAft>
                <a:buClr>
                  <a:srgbClr val="000000"/>
                </a:buClr>
                <a:buSzPts val="20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早餐好吃</a:t>
              </a:r>
              <a:endParaRPr sz="2000" b="0" i="0" u="none" strike="noStrike" cap="none">
                <a:solidFill>
                  <a:srgbClr val="000000"/>
                </a:solidFill>
                <a:latin typeface="Microsoft JhengHei"/>
                <a:ea typeface="Microsoft JhengHei"/>
                <a:cs typeface="Microsoft JhengHei"/>
                <a:sym typeface="Microsoft JhengHei"/>
              </a:endParaRPr>
            </a:p>
            <a:p>
              <a:pPr marL="1600160" marR="0" lvl="2" indent="-380991" algn="l" rtl="0">
                <a:lnSpc>
                  <a:spcPct val="150000"/>
                </a:lnSpc>
                <a:spcBef>
                  <a:spcPts val="0"/>
                </a:spcBef>
                <a:spcAft>
                  <a:spcPts val="0"/>
                </a:spcAft>
                <a:buClr>
                  <a:srgbClr val="000000"/>
                </a:buClr>
                <a:buSzPts val="20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早餐不錯</a:t>
              </a:r>
              <a:endParaRPr sz="1400" b="0" i="0" u="none" strike="noStrike" cap="none">
                <a:solidFill>
                  <a:srgbClr val="000000"/>
                </a:solidFill>
                <a:latin typeface="Microsoft JhengHei"/>
                <a:ea typeface="Microsoft JhengHei"/>
                <a:cs typeface="Microsoft JhengHei"/>
                <a:sym typeface="Microsoft JhengHei"/>
              </a:endParaRPr>
            </a:p>
            <a:p>
              <a:pPr marL="1600160" marR="0" lvl="2" indent="-380991" algn="l" rtl="0">
                <a:lnSpc>
                  <a:spcPct val="150000"/>
                </a:lnSpc>
                <a:spcBef>
                  <a:spcPts val="0"/>
                </a:spcBef>
                <a:spcAft>
                  <a:spcPts val="0"/>
                </a:spcAft>
                <a:buClr>
                  <a:srgbClr val="000000"/>
                </a:buClr>
                <a:buSzPts val="20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早餐很棒</a:t>
              </a:r>
              <a:endParaRPr sz="1400" b="0" i="0" u="none" strike="noStrike" cap="none">
                <a:solidFill>
                  <a:srgbClr val="000000"/>
                </a:solidFill>
                <a:latin typeface="Microsoft JhengHei"/>
                <a:ea typeface="Microsoft JhengHei"/>
                <a:cs typeface="Microsoft JhengHei"/>
                <a:sym typeface="Microsoft JhengHei"/>
              </a:endParaRPr>
            </a:p>
            <a:p>
              <a:pPr marL="1600160" marR="0" lvl="2" indent="-380991" algn="l" rtl="0">
                <a:lnSpc>
                  <a:spcPct val="150000"/>
                </a:lnSpc>
                <a:spcBef>
                  <a:spcPts val="0"/>
                </a:spcBef>
                <a:spcAft>
                  <a:spcPts val="0"/>
                </a:spcAft>
                <a:buClr>
                  <a:srgbClr val="000000"/>
                </a:buClr>
                <a:buSzPts val="2000"/>
                <a:buFont typeface="Noto Sans Symbols"/>
                <a:buChar char="✔"/>
              </a:pPr>
              <a:r>
                <a:rPr lang="zh-TW" sz="2000" b="0" i="0" u="none" strike="noStrike" cap="none">
                  <a:solidFill>
                    <a:srgbClr val="000000"/>
                  </a:solidFill>
                  <a:latin typeface="Microsoft JhengHei"/>
                  <a:ea typeface="Microsoft JhengHei"/>
                  <a:cs typeface="Microsoft JhengHei"/>
                  <a:sym typeface="Microsoft JhengHei"/>
                </a:rPr>
                <a:t>早餐豐富美味</a:t>
              </a:r>
              <a:endParaRPr sz="2000" b="0" i="0" u="none" strike="noStrike" cap="none">
                <a:solidFill>
                  <a:srgbClr val="000000"/>
                </a:solidFill>
                <a:latin typeface="Microsoft JhengHei"/>
                <a:ea typeface="Microsoft JhengHei"/>
                <a:cs typeface="Microsoft JhengHei"/>
                <a:sym typeface="Microsoft JhengHei"/>
              </a:endParaRPr>
            </a:p>
            <a:p>
              <a:pPr marL="171450" marR="0" lvl="1" indent="-57150" algn="l" rtl="0">
                <a:lnSpc>
                  <a:spcPct val="90000"/>
                </a:lnSpc>
                <a:spcBef>
                  <a:spcPts val="0"/>
                </a:spcBef>
                <a:spcAft>
                  <a:spcPts val="0"/>
                </a:spcAft>
                <a:buClr>
                  <a:srgbClr val="000000"/>
                </a:buClr>
                <a:buSzPts val="1800"/>
                <a:buFont typeface="Arial"/>
                <a:buNone/>
              </a:pPr>
              <a:endParaRPr sz="2000" b="0" i="0" u="none" strike="noStrike" cap="none">
                <a:solidFill>
                  <a:srgbClr val="000000"/>
                </a:solidFill>
                <a:latin typeface="DFKai-SB"/>
                <a:ea typeface="DFKai-SB"/>
                <a:cs typeface="DFKai-SB"/>
                <a:sym typeface="DFKai-SB"/>
              </a:endParaRPr>
            </a:p>
          </p:txBody>
        </p:sp>
        <p:sp>
          <p:nvSpPr>
            <p:cNvPr id="2798" name="Google Shape;2798;g25f3e84191f_0_233"/>
            <p:cNvSpPr/>
            <p:nvPr/>
          </p:nvSpPr>
          <p:spPr>
            <a:xfrm>
              <a:off x="5224922" y="4975816"/>
              <a:ext cx="5625300" cy="1407900"/>
            </a:xfrm>
            <a:prstGeom prst="roundRect">
              <a:avLst>
                <a:gd name="adj" fmla="val 16667"/>
              </a:avLst>
            </a:prstGeom>
            <a:solidFill>
              <a:srgbClr val="8296B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lt1"/>
                  </a:solidFill>
                  <a:latin typeface="Microsoft JhengHei"/>
                  <a:ea typeface="Microsoft JhengHei"/>
                  <a:cs typeface="Microsoft JhengHei"/>
                  <a:sym typeface="Microsoft JhengHei"/>
                </a:rPr>
                <a:t>相似的文本 (索引 4827): ['早餐好吃'], 相似度: 1.0</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lt1"/>
                  </a:solidFill>
                  <a:latin typeface="Microsoft JhengHei"/>
                  <a:ea typeface="Microsoft JhengHei"/>
                  <a:cs typeface="Microsoft JhengHei"/>
                  <a:sym typeface="Microsoft JhengHei"/>
                </a:rPr>
                <a:t>相似的文本 (索引 4362): ['早餐很棒'], 相似度: 0.9111</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lt1"/>
                  </a:solidFill>
                  <a:latin typeface="Microsoft JhengHei"/>
                  <a:ea typeface="Microsoft JhengHei"/>
                  <a:cs typeface="Microsoft JhengHei"/>
                  <a:sym typeface="Microsoft JhengHei"/>
                </a:rPr>
                <a:t>相似的文本 (索引 1098): ['早餐豐富美味'], 相似度: 0.8905</a:t>
              </a:r>
              <a:endParaRPr sz="1600" b="0" i="0" u="none" strike="noStrike" cap="none">
                <a:solidFill>
                  <a:schemeClr val="lt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chemeClr val="lt1"/>
                  </a:solidFill>
                  <a:latin typeface="Microsoft JhengHei"/>
                  <a:ea typeface="Microsoft JhengHei"/>
                  <a:cs typeface="Microsoft JhengHei"/>
                  <a:sym typeface="Microsoft JhengHei"/>
                </a:rPr>
                <a:t>相似的文本 (索引 8078): ['早餐很豐盛'], 相似度: 0.8710</a:t>
              </a:r>
              <a:endParaRPr sz="1600" b="0" i="0" u="none" strike="noStrike" cap="none">
                <a:solidFill>
                  <a:schemeClr val="lt1"/>
                </a:solidFill>
                <a:latin typeface="Microsoft JhengHei"/>
                <a:ea typeface="Microsoft JhengHei"/>
                <a:cs typeface="Microsoft JhengHei"/>
                <a:sym typeface="Microsoft JhengHei"/>
              </a:endParaRPr>
            </a:p>
          </p:txBody>
        </p:sp>
      </p:grpSp>
      <p:grpSp>
        <p:nvGrpSpPr>
          <p:cNvPr id="2800" name="Google Shape;2800;g25f3e84191f_0_233"/>
          <p:cNvGrpSpPr/>
          <p:nvPr/>
        </p:nvGrpSpPr>
        <p:grpSpPr>
          <a:xfrm>
            <a:off x="-247986" y="6515264"/>
            <a:ext cx="12630547" cy="348522"/>
            <a:chOff x="-247986" y="6493492"/>
            <a:chExt cx="12630547" cy="348522"/>
          </a:xfrm>
        </p:grpSpPr>
        <p:sp>
          <p:nvSpPr>
            <p:cNvPr id="2801" name="Google Shape;2801;g25f3e84191f_0_233"/>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802" name="Google Shape;2802;g25f3e84191f_0_233"/>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803" name="Google Shape;2803;g25f3e84191f_0_233"/>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804" name="Google Shape;2804;g25f3e84191f_0_233"/>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805" name="Google Shape;2805;g25f3e84191f_0_233"/>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806" name="Google Shape;2806;g25f3e84191f_0_233"/>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807" name="Google Shape;2807;g25f3e84191f_0_233"/>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808" name="Google Shape;2808;g25f3e84191f_0_233"/>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7BED43E5-E46E-5B37-C209-BBDA94DE35DF}"/>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2"/>
                                        </p:tgtEl>
                                        <p:attrNameLst>
                                          <p:attrName>style.visibility</p:attrName>
                                        </p:attrNameLst>
                                      </p:cBhvr>
                                      <p:to>
                                        <p:strVal val="visible"/>
                                      </p:to>
                                    </p:set>
                                    <p:animEffect transition="in" filter="fade">
                                      <p:cBhvr>
                                        <p:cTn id="7" dur="500"/>
                                        <p:tgtEl>
                                          <p:spTgt spid="2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grpSp>
        <p:nvGrpSpPr>
          <p:cNvPr id="2813" name="Google Shape;2813;g25f3e84191f_0_262"/>
          <p:cNvGrpSpPr/>
          <p:nvPr/>
        </p:nvGrpSpPr>
        <p:grpSpPr>
          <a:xfrm>
            <a:off x="1624565" y="1243154"/>
            <a:ext cx="8423313" cy="4775118"/>
            <a:chOff x="3117964" y="1849120"/>
            <a:chExt cx="6015363" cy="3090691"/>
          </a:xfrm>
        </p:grpSpPr>
        <p:sp>
          <p:nvSpPr>
            <p:cNvPr id="2814" name="Google Shape;2814;g25f3e84191f_0_262"/>
            <p:cNvSpPr/>
            <p:nvPr/>
          </p:nvSpPr>
          <p:spPr>
            <a:xfrm>
              <a:off x="3117964" y="2996377"/>
              <a:ext cx="10677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飯店資訊</a:t>
              </a:r>
              <a:endParaRPr sz="2000" b="1" i="0" u="none" strike="noStrike" cap="none">
                <a:solidFill>
                  <a:srgbClr val="000000"/>
                </a:solidFill>
                <a:latin typeface="Arial"/>
                <a:ea typeface="Arial"/>
                <a:cs typeface="Arial"/>
                <a:sym typeface="Arial"/>
              </a:endParaRPr>
            </a:p>
          </p:txBody>
        </p:sp>
        <p:sp>
          <p:nvSpPr>
            <p:cNvPr id="2815" name="Google Shape;2815;g25f3e84191f_0_262"/>
            <p:cNvSpPr/>
            <p:nvPr/>
          </p:nvSpPr>
          <p:spPr>
            <a:xfrm>
              <a:off x="4247185" y="3194478"/>
              <a:ext cx="457500" cy="260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16" name="Google Shape;2816;g25f3e84191f_0_262"/>
            <p:cNvSpPr/>
            <p:nvPr/>
          </p:nvSpPr>
          <p:spPr>
            <a:xfrm>
              <a:off x="4792391" y="2996377"/>
              <a:ext cx="10662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篩選</a:t>
              </a:r>
              <a:endParaRPr sz="2000" b="1" i="0" u="none" strike="noStrike" cap="none">
                <a:solidFill>
                  <a:schemeClr val="lt1"/>
                </a:solidFill>
                <a:latin typeface="Microsoft JhengHei"/>
                <a:ea typeface="Microsoft JhengHei"/>
                <a:cs typeface="Microsoft JhengHei"/>
                <a:sym typeface="Microsoft JhengHei"/>
              </a:endParaRPr>
            </a:p>
          </p:txBody>
        </p:sp>
        <p:sp>
          <p:nvSpPr>
            <p:cNvPr id="2817" name="Google Shape;2817;g25f3e84191f_0_262"/>
            <p:cNvSpPr/>
            <p:nvPr/>
          </p:nvSpPr>
          <p:spPr>
            <a:xfrm>
              <a:off x="6452009" y="2996377"/>
              <a:ext cx="10662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篩選結果</a:t>
              </a:r>
              <a:endParaRPr sz="2000" b="1" i="0" u="none" strike="noStrike" cap="none">
                <a:solidFill>
                  <a:srgbClr val="000000"/>
                </a:solidFill>
                <a:latin typeface="Arial"/>
                <a:ea typeface="Arial"/>
                <a:cs typeface="Arial"/>
                <a:sym typeface="Arial"/>
              </a:endParaRPr>
            </a:p>
          </p:txBody>
        </p:sp>
        <p:sp>
          <p:nvSpPr>
            <p:cNvPr id="2818" name="Google Shape;2818;g25f3e84191f_0_262"/>
            <p:cNvSpPr/>
            <p:nvPr/>
          </p:nvSpPr>
          <p:spPr>
            <a:xfrm>
              <a:off x="4792390" y="1849120"/>
              <a:ext cx="1067700" cy="573000"/>
            </a:xfrm>
            <a:prstGeom prst="roundRect">
              <a:avLst>
                <a:gd name="adj" fmla="val 16667"/>
              </a:avLst>
            </a:prstGeom>
            <a:solidFill>
              <a:srgbClr val="D43A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用戶輸入</a:t>
              </a:r>
              <a:endParaRPr sz="2000" b="1"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800"/>
                <a:buFont typeface="Arial"/>
                <a:buNone/>
              </a:pPr>
              <a:r>
                <a:rPr lang="zh-TW" sz="1400" b="1" i="0" u="none" strike="noStrike" cap="none">
                  <a:solidFill>
                    <a:schemeClr val="lt1"/>
                  </a:solidFill>
                  <a:latin typeface="Microsoft JhengHei"/>
                  <a:ea typeface="Microsoft JhengHei"/>
                  <a:cs typeface="Microsoft JhengHei"/>
                  <a:sym typeface="Microsoft JhengHei"/>
                </a:rPr>
                <a:t>整體評分</a:t>
              </a:r>
              <a:endParaRPr sz="1400" b="1" i="0" u="none" strike="noStrike" cap="none">
                <a:solidFill>
                  <a:schemeClr val="lt1"/>
                </a:solidFill>
                <a:latin typeface="Microsoft JhengHei"/>
                <a:ea typeface="Microsoft JhengHei"/>
                <a:cs typeface="Microsoft JhengHei"/>
                <a:sym typeface="Microsoft JhengHei"/>
              </a:endParaRPr>
            </a:p>
          </p:txBody>
        </p:sp>
        <p:sp>
          <p:nvSpPr>
            <p:cNvPr id="2819" name="Google Shape;2819;g25f3e84191f_0_262"/>
            <p:cNvSpPr/>
            <p:nvPr/>
          </p:nvSpPr>
          <p:spPr>
            <a:xfrm rot="5400000">
              <a:off x="5056991" y="2592813"/>
              <a:ext cx="491100" cy="2427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20" name="Google Shape;2820;g25f3e84191f_0_262"/>
            <p:cNvSpPr/>
            <p:nvPr/>
          </p:nvSpPr>
          <p:spPr>
            <a:xfrm>
              <a:off x="5931879" y="3171517"/>
              <a:ext cx="457500" cy="260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21" name="Google Shape;2821;g25f3e84191f_0_262"/>
            <p:cNvSpPr/>
            <p:nvPr/>
          </p:nvSpPr>
          <p:spPr>
            <a:xfrm>
              <a:off x="7546997" y="3176194"/>
              <a:ext cx="457500" cy="260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22" name="Google Shape;2822;g25f3e84191f_0_262"/>
            <p:cNvSpPr/>
            <p:nvPr/>
          </p:nvSpPr>
          <p:spPr>
            <a:xfrm>
              <a:off x="8067127" y="2996377"/>
              <a:ext cx="10662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篩選/搜尋</a:t>
              </a:r>
              <a:endParaRPr sz="2000" b="1" i="0" u="none" strike="noStrike" cap="none">
                <a:solidFill>
                  <a:srgbClr val="000000"/>
                </a:solidFill>
                <a:latin typeface="Arial"/>
                <a:ea typeface="Arial"/>
                <a:cs typeface="Arial"/>
                <a:sym typeface="Arial"/>
              </a:endParaRPr>
            </a:p>
          </p:txBody>
        </p:sp>
        <p:sp>
          <p:nvSpPr>
            <p:cNvPr id="2823" name="Google Shape;2823;g25f3e84191f_0_262"/>
            <p:cNvSpPr/>
            <p:nvPr/>
          </p:nvSpPr>
          <p:spPr>
            <a:xfrm rot="5400000">
              <a:off x="8331727" y="2592813"/>
              <a:ext cx="491100" cy="2427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24" name="Google Shape;2824;g25f3e84191f_0_262"/>
            <p:cNvSpPr/>
            <p:nvPr/>
          </p:nvSpPr>
          <p:spPr>
            <a:xfrm>
              <a:off x="8067127" y="4366811"/>
              <a:ext cx="10662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排序</a:t>
              </a:r>
              <a:endParaRPr sz="2000" b="1" i="0" u="none" strike="noStrike" cap="none">
                <a:solidFill>
                  <a:srgbClr val="000000"/>
                </a:solidFill>
                <a:latin typeface="Arial"/>
                <a:ea typeface="Arial"/>
                <a:cs typeface="Arial"/>
                <a:sym typeface="Arial"/>
              </a:endParaRPr>
            </a:p>
          </p:txBody>
        </p:sp>
        <p:sp>
          <p:nvSpPr>
            <p:cNvPr id="2825" name="Google Shape;2825;g25f3e84191f_0_262"/>
            <p:cNvSpPr/>
            <p:nvPr/>
          </p:nvSpPr>
          <p:spPr>
            <a:xfrm rot="5400000">
              <a:off x="8336271" y="3851659"/>
              <a:ext cx="491100" cy="2427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sp>
          <p:nvSpPr>
            <p:cNvPr id="2826" name="Google Shape;2826;g25f3e84191f_0_262"/>
            <p:cNvSpPr/>
            <p:nvPr/>
          </p:nvSpPr>
          <p:spPr>
            <a:xfrm>
              <a:off x="6454251" y="4361902"/>
              <a:ext cx="1066200" cy="573000"/>
            </a:xfrm>
            <a:prstGeom prst="roundRect">
              <a:avLst>
                <a:gd name="adj" fmla="val 16667"/>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2000" b="1" i="0" u="none" strike="noStrike" cap="none">
                  <a:solidFill>
                    <a:schemeClr val="lt1"/>
                  </a:solidFill>
                  <a:latin typeface="Microsoft JhengHei"/>
                  <a:ea typeface="Microsoft JhengHei"/>
                  <a:cs typeface="Microsoft JhengHei"/>
                  <a:sym typeface="Microsoft JhengHei"/>
                </a:rPr>
                <a:t>推薦</a:t>
              </a:r>
              <a:endParaRPr sz="2000" b="1" i="0" u="none" strike="noStrike" cap="none">
                <a:solidFill>
                  <a:srgbClr val="000000"/>
                </a:solidFill>
                <a:latin typeface="Arial"/>
                <a:ea typeface="Arial"/>
                <a:cs typeface="Arial"/>
                <a:sym typeface="Arial"/>
              </a:endParaRPr>
            </a:p>
          </p:txBody>
        </p:sp>
        <p:sp>
          <p:nvSpPr>
            <p:cNvPr id="2827" name="Google Shape;2827;g25f3e84191f_0_262"/>
            <p:cNvSpPr/>
            <p:nvPr/>
          </p:nvSpPr>
          <p:spPr>
            <a:xfrm rot="10800000">
              <a:off x="7547032" y="4537069"/>
              <a:ext cx="457500" cy="260400"/>
            </a:xfrm>
            <a:prstGeom prst="rightArrow">
              <a:avLst>
                <a:gd name="adj1" fmla="val 50000"/>
                <a:gd name="adj2" fmla="val 50000"/>
              </a:avLst>
            </a:prstGeom>
            <a:solidFill>
              <a:srgbClr val="BFBFBF"/>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alibri"/>
                <a:ea typeface="Calibri"/>
                <a:cs typeface="Calibri"/>
                <a:sym typeface="Calibri"/>
              </a:endParaRPr>
            </a:p>
          </p:txBody>
        </p:sp>
      </p:grpSp>
      <p:grpSp>
        <p:nvGrpSpPr>
          <p:cNvPr id="2828" name="Google Shape;2828;g25f3e84191f_0_262"/>
          <p:cNvGrpSpPr/>
          <p:nvPr/>
        </p:nvGrpSpPr>
        <p:grpSpPr>
          <a:xfrm>
            <a:off x="171450" y="468189"/>
            <a:ext cx="6617095" cy="708000"/>
            <a:chOff x="171450" y="636516"/>
            <a:chExt cx="6617095" cy="708000"/>
          </a:xfrm>
        </p:grpSpPr>
        <p:sp>
          <p:nvSpPr>
            <p:cNvPr id="2829" name="Google Shape;2829;g25f3e84191f_0_262"/>
            <p:cNvSpPr txBox="1"/>
            <p:nvPr/>
          </p:nvSpPr>
          <p:spPr>
            <a:xfrm>
              <a:off x="337645" y="636516"/>
              <a:ext cx="64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262626"/>
                  </a:solidFill>
                  <a:latin typeface="Arial"/>
                  <a:ea typeface="Arial"/>
                  <a:cs typeface="Arial"/>
                  <a:sym typeface="Arial"/>
                </a:rPr>
                <a:t>推薦過程</a:t>
              </a:r>
              <a:endParaRPr sz="4000" b="1" i="0" u="none" strike="noStrike" cap="none">
                <a:solidFill>
                  <a:srgbClr val="262626"/>
                </a:solidFill>
                <a:latin typeface="Arial"/>
                <a:ea typeface="Arial"/>
                <a:cs typeface="Arial"/>
                <a:sym typeface="Arial"/>
              </a:endParaRPr>
            </a:p>
          </p:txBody>
        </p:sp>
        <p:sp>
          <p:nvSpPr>
            <p:cNvPr id="2830" name="Google Shape;2830;g25f3e84191f_0_262"/>
            <p:cNvSpPr/>
            <p:nvPr/>
          </p:nvSpPr>
          <p:spPr>
            <a:xfrm>
              <a:off x="171450" y="718176"/>
              <a:ext cx="166200" cy="544500"/>
            </a:xfrm>
            <a:prstGeom prst="rect">
              <a:avLst/>
            </a:prstGeom>
            <a:solidFill>
              <a:srgbClr val="FF6F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pic>
        <p:nvPicPr>
          <p:cNvPr id="2831" name="Google Shape;2831;g25f3e84191f_0_262" descr="外國人観光客矢量圖、剪貼畫和插圖免費下載- illustAC"/>
          <p:cNvPicPr preferRelativeResize="0"/>
          <p:nvPr/>
        </p:nvPicPr>
        <p:blipFill rotWithShape="1">
          <a:blip r:embed="rId3">
            <a:alphaModFix/>
          </a:blip>
          <a:srcRect/>
          <a:stretch/>
        </p:blipFill>
        <p:spPr>
          <a:xfrm flipH="1">
            <a:off x="805152" y="4066234"/>
            <a:ext cx="2350022" cy="2350022"/>
          </a:xfrm>
          <a:prstGeom prst="rect">
            <a:avLst/>
          </a:prstGeom>
          <a:noFill/>
          <a:ln>
            <a:noFill/>
          </a:ln>
        </p:spPr>
      </p:pic>
      <p:pic>
        <p:nvPicPr>
          <p:cNvPr id="2832" name="Google Shape;2832;g25f3e84191f_0_262" descr="Hotel with five stars vector illustration line-插圖素材[33225371] - PIXTA圖庫"/>
          <p:cNvPicPr preferRelativeResize="0"/>
          <p:nvPr/>
        </p:nvPicPr>
        <p:blipFill rotWithShape="1">
          <a:blip r:embed="rId4">
            <a:alphaModFix/>
          </a:blip>
          <a:srcRect/>
          <a:stretch/>
        </p:blipFill>
        <p:spPr>
          <a:xfrm>
            <a:off x="2848273" y="3286244"/>
            <a:ext cx="3734717" cy="3884106"/>
          </a:xfrm>
          <a:prstGeom prst="rect">
            <a:avLst/>
          </a:prstGeom>
          <a:noFill/>
          <a:ln>
            <a:noFill/>
          </a:ln>
        </p:spPr>
      </p:pic>
      <p:sp>
        <p:nvSpPr>
          <p:cNvPr id="2833" name="Google Shape;2833;g25f3e84191f_0_262"/>
          <p:cNvSpPr/>
          <p:nvPr/>
        </p:nvSpPr>
        <p:spPr>
          <a:xfrm>
            <a:off x="8552779" y="1243146"/>
            <a:ext cx="1494900" cy="885300"/>
          </a:xfrm>
          <a:prstGeom prst="roundRect">
            <a:avLst>
              <a:gd name="adj" fmla="val 16667"/>
            </a:avLst>
          </a:prstGeom>
          <a:solidFill>
            <a:srgbClr val="D43A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chemeClr val="lt1"/>
                </a:solidFill>
                <a:latin typeface="Microsoft JhengHei"/>
                <a:ea typeface="Microsoft JhengHei"/>
                <a:cs typeface="Microsoft JhengHei"/>
                <a:sym typeface="Microsoft JhengHei"/>
              </a:rPr>
              <a:t>用戶輸入</a:t>
            </a:r>
            <a:endParaRPr sz="1800" b="1"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800"/>
              <a:buFont typeface="Arial"/>
              <a:buNone/>
            </a:pPr>
            <a:r>
              <a:rPr lang="zh-TW" sz="1400" b="1" i="0" u="none" strike="noStrike" cap="none">
                <a:solidFill>
                  <a:schemeClr val="lt1"/>
                </a:solidFill>
                <a:latin typeface="Microsoft JhengHei"/>
                <a:ea typeface="Microsoft JhengHei"/>
                <a:cs typeface="Microsoft JhengHei"/>
                <a:sym typeface="Microsoft JhengHei"/>
              </a:rPr>
              <a:t>關鍵字</a:t>
            </a:r>
            <a:endParaRPr sz="1400" b="1" i="0" u="none" strike="noStrike" cap="none">
              <a:solidFill>
                <a:srgbClr val="000000"/>
              </a:solidFill>
              <a:latin typeface="Microsoft JhengHei"/>
              <a:ea typeface="Microsoft JhengHei"/>
              <a:cs typeface="Microsoft JhengHei"/>
              <a:sym typeface="Microsoft JhengHei"/>
            </a:endParaRPr>
          </a:p>
        </p:txBody>
      </p:sp>
      <p:grpSp>
        <p:nvGrpSpPr>
          <p:cNvPr id="2835" name="Google Shape;2835;g25f3e84191f_0_262"/>
          <p:cNvGrpSpPr/>
          <p:nvPr/>
        </p:nvGrpSpPr>
        <p:grpSpPr>
          <a:xfrm>
            <a:off x="-247986" y="6515264"/>
            <a:ext cx="12630547" cy="348522"/>
            <a:chOff x="-247986" y="6493492"/>
            <a:chExt cx="12630547" cy="348522"/>
          </a:xfrm>
        </p:grpSpPr>
        <p:sp>
          <p:nvSpPr>
            <p:cNvPr id="2836" name="Google Shape;2836;g25f3e84191f_0_262"/>
            <p:cNvSpPr/>
            <p:nvPr/>
          </p:nvSpPr>
          <p:spPr>
            <a:xfrm>
              <a:off x="5428397"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資料分析</a:t>
              </a:r>
              <a:endParaRPr sz="1400" b="0" i="0" u="none" strike="noStrike" cap="none">
                <a:solidFill>
                  <a:srgbClr val="000000"/>
                </a:solidFill>
                <a:latin typeface="Arial"/>
                <a:ea typeface="Arial"/>
                <a:cs typeface="Arial"/>
                <a:sym typeface="Arial"/>
              </a:endParaRPr>
            </a:p>
          </p:txBody>
        </p:sp>
        <p:sp>
          <p:nvSpPr>
            <p:cNvPr id="2837" name="Google Shape;2837;g25f3e84191f_0_262"/>
            <p:cNvSpPr/>
            <p:nvPr/>
          </p:nvSpPr>
          <p:spPr>
            <a:xfrm>
              <a:off x="8247711" y="6493498"/>
              <a:ext cx="216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網頁架構與視覺化</a:t>
              </a:r>
              <a:endParaRPr sz="1400" b="0" i="0" u="none" strike="noStrike" cap="none">
                <a:solidFill>
                  <a:srgbClr val="000000"/>
                </a:solidFill>
                <a:latin typeface="Arial"/>
                <a:ea typeface="Arial"/>
                <a:cs typeface="Arial"/>
                <a:sym typeface="Arial"/>
              </a:endParaRPr>
            </a:p>
          </p:txBody>
        </p:sp>
        <p:sp>
          <p:nvSpPr>
            <p:cNvPr id="2838" name="Google Shape;2838;g25f3e84191f_0_262"/>
            <p:cNvSpPr/>
            <p:nvPr/>
          </p:nvSpPr>
          <p:spPr>
            <a:xfrm>
              <a:off x="6839282" y="6493498"/>
              <a:ext cx="1476000" cy="346200"/>
            </a:xfrm>
            <a:prstGeom prst="chevron">
              <a:avLst>
                <a:gd name="adj" fmla="val 50000"/>
              </a:avLst>
            </a:prstGeom>
            <a:solidFill>
              <a:srgbClr val="418C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F2F2F2"/>
                  </a:solidFill>
                  <a:latin typeface="Microsoft JhengHei"/>
                  <a:ea typeface="Microsoft JhengHei"/>
                  <a:cs typeface="Microsoft JhengHei"/>
                  <a:sym typeface="Microsoft JhengHei"/>
                </a:rPr>
                <a:t>模型建置</a:t>
              </a:r>
              <a:endParaRPr sz="1400" b="0" i="0" u="none" strike="noStrike" cap="none">
                <a:solidFill>
                  <a:srgbClr val="000000"/>
                </a:solidFill>
                <a:latin typeface="Arial"/>
                <a:ea typeface="Arial"/>
                <a:cs typeface="Arial"/>
                <a:sym typeface="Arial"/>
              </a:endParaRPr>
            </a:p>
          </p:txBody>
        </p:sp>
        <p:sp>
          <p:nvSpPr>
            <p:cNvPr id="2839" name="Google Shape;2839;g25f3e84191f_0_262"/>
            <p:cNvSpPr/>
            <p:nvPr/>
          </p:nvSpPr>
          <p:spPr>
            <a:xfrm>
              <a:off x="4014042" y="6495814"/>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資料清整</a:t>
              </a:r>
              <a:endParaRPr sz="1400" b="0" i="0" u="none" strike="noStrike" cap="none">
                <a:solidFill>
                  <a:srgbClr val="000000"/>
                </a:solidFill>
                <a:latin typeface="Arial"/>
                <a:ea typeface="Arial"/>
                <a:cs typeface="Arial"/>
                <a:sym typeface="Arial"/>
              </a:endParaRPr>
            </a:p>
          </p:txBody>
        </p:sp>
        <p:sp>
          <p:nvSpPr>
            <p:cNvPr id="2840" name="Google Shape;2840;g25f3e84191f_0_262"/>
            <p:cNvSpPr/>
            <p:nvPr/>
          </p:nvSpPr>
          <p:spPr>
            <a:xfrm>
              <a:off x="2595190" y="6495579"/>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資料蒐集</a:t>
              </a:r>
              <a:endParaRPr sz="1400" b="0" i="0" u="none" strike="noStrike" cap="none">
                <a:solidFill>
                  <a:srgbClr val="000000"/>
                </a:solidFill>
                <a:latin typeface="Arial"/>
                <a:ea typeface="Arial"/>
                <a:cs typeface="Arial"/>
                <a:sym typeface="Arial"/>
              </a:endParaRPr>
            </a:p>
          </p:txBody>
        </p:sp>
        <p:sp>
          <p:nvSpPr>
            <p:cNvPr id="2841" name="Google Shape;2841;g25f3e84191f_0_262"/>
            <p:cNvSpPr/>
            <p:nvPr/>
          </p:nvSpPr>
          <p:spPr>
            <a:xfrm>
              <a:off x="1171859"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環境建置</a:t>
              </a:r>
              <a:endParaRPr sz="1400" b="0" i="0" u="none" strike="noStrike" cap="none">
                <a:solidFill>
                  <a:srgbClr val="000000"/>
                </a:solidFill>
                <a:latin typeface="Arial"/>
                <a:ea typeface="Arial"/>
                <a:cs typeface="Arial"/>
                <a:sym typeface="Arial"/>
              </a:endParaRPr>
            </a:p>
          </p:txBody>
        </p:sp>
        <p:sp>
          <p:nvSpPr>
            <p:cNvPr id="2842" name="Google Shape;2842;g25f3e84191f_0_262"/>
            <p:cNvSpPr/>
            <p:nvPr/>
          </p:nvSpPr>
          <p:spPr>
            <a:xfrm>
              <a:off x="-247986" y="6493498"/>
              <a:ext cx="14760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專題介紹</a:t>
              </a:r>
              <a:endParaRPr sz="1400" b="0" i="0" u="none" strike="noStrike" cap="none">
                <a:solidFill>
                  <a:srgbClr val="000000"/>
                </a:solidFill>
                <a:latin typeface="Arial"/>
                <a:ea typeface="Arial"/>
                <a:cs typeface="Arial"/>
                <a:sym typeface="Arial"/>
              </a:endParaRPr>
            </a:p>
          </p:txBody>
        </p:sp>
        <p:sp>
          <p:nvSpPr>
            <p:cNvPr id="2843" name="Google Shape;2843;g25f3e84191f_0_262"/>
            <p:cNvSpPr/>
            <p:nvPr/>
          </p:nvSpPr>
          <p:spPr>
            <a:xfrm>
              <a:off x="10349161" y="6493492"/>
              <a:ext cx="2033400" cy="346200"/>
            </a:xfrm>
            <a:prstGeom prst="chevron">
              <a:avLst>
                <a:gd name="adj" fmla="val 50000"/>
              </a:avLst>
            </a:prstGeom>
            <a:solidFill>
              <a:srgbClr val="418CA3">
                <a:alpha val="4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2F2F2"/>
                  </a:solidFill>
                  <a:latin typeface="Microsoft JhengHei"/>
                  <a:ea typeface="Microsoft JhengHei"/>
                  <a:cs typeface="Microsoft JhengHei"/>
                  <a:sym typeface="Microsoft JhengHei"/>
                </a:rPr>
                <a:t>總結與未來展望</a:t>
              </a:r>
              <a:endParaRPr sz="1400" b="0" i="0" u="none" strike="noStrike" cap="none">
                <a:solidFill>
                  <a:srgbClr val="000000"/>
                </a:solidFill>
                <a:latin typeface="Arial"/>
                <a:ea typeface="Arial"/>
                <a:cs typeface="Arial"/>
                <a:sym typeface="Arial"/>
              </a:endParaRPr>
            </a:p>
          </p:txBody>
        </p:sp>
      </p:grpSp>
      <p:sp>
        <p:nvSpPr>
          <p:cNvPr id="2" name="Google Shape;2525;p84">
            <a:extLst>
              <a:ext uri="{FF2B5EF4-FFF2-40B4-BE49-F238E27FC236}">
                <a16:creationId xmlns:a16="http://schemas.microsoft.com/office/drawing/2014/main" id="{3D18D4F7-2C4F-B9E7-ED23-5E64ABD24F0B}"/>
              </a:ext>
            </a:extLst>
          </p:cNvPr>
          <p:cNvSpPr txBox="1"/>
          <p:nvPr/>
        </p:nvSpPr>
        <p:spPr>
          <a:xfrm>
            <a:off x="9889580" y="-21034"/>
            <a:ext cx="2417989" cy="646290"/>
          </a:xfrm>
          <a:prstGeom prst="rect">
            <a:avLst/>
          </a:prstGeom>
          <a:noFill/>
          <a:ln>
            <a:noFill/>
          </a:ln>
        </p:spPr>
        <p:txBody>
          <a:bodyPr spcFirstLastPara="1" wrap="square" lIns="91425" tIns="45700" rIns="91425" bIns="45700" anchor="b" anchorCtr="1">
            <a:spAutoFit/>
          </a:bodyPr>
          <a:lstStyle/>
          <a:p>
            <a:pPr marL="0" marR="0" lvl="0" indent="0" algn="l" rtl="0">
              <a:lnSpc>
                <a:spcPct val="150000"/>
              </a:lnSpc>
              <a:spcBef>
                <a:spcPts val="0"/>
              </a:spcBef>
              <a:spcAft>
                <a:spcPts val="0"/>
              </a:spcAft>
              <a:buClr>
                <a:srgbClr val="000000"/>
              </a:buClr>
              <a:buSzPts val="2400"/>
              <a:buFont typeface="Arial"/>
              <a:buNone/>
            </a:pPr>
            <a:r>
              <a:rPr lang="zh-TW" sz="2400" b="1" i="0" u="none" strike="noStrike" cap="none" dirty="0">
                <a:solidFill>
                  <a:srgbClr val="3A3838"/>
                </a:solidFill>
                <a:latin typeface="Microsoft JhengHei"/>
                <a:ea typeface="Microsoft JhengHei"/>
                <a:cs typeface="Microsoft JhengHei"/>
                <a:sym typeface="Microsoft JhengHei"/>
              </a:rPr>
              <a:t>講者:</a:t>
            </a:r>
            <a:r>
              <a:rPr lang="zh-TW" altLang="zh-TW" sz="2400" b="1" i="0" u="none" strike="noStrike" cap="none" dirty="0">
                <a:solidFill>
                  <a:srgbClr val="3A3838"/>
                </a:solidFill>
                <a:latin typeface="Microsoft JhengHei"/>
                <a:ea typeface="Microsoft JhengHei"/>
                <a:cs typeface="Microsoft JhengHei"/>
                <a:sym typeface="Microsoft JhengHei"/>
              </a:rPr>
              <a:t>侯昰宇</a:t>
            </a:r>
            <a:endParaRPr sz="2400" b="1" i="0" u="none" strike="noStrike" cap="none" dirty="0">
              <a:solidFill>
                <a:srgbClr val="3A3838"/>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theme/theme1.xml><?xml version="1.0" encoding="utf-8"?>
<a:theme xmlns:a="http://schemas.openxmlformats.org/drawingml/2006/main" name="Section Break Slide Master">
  <a:themeElements>
    <a:clrScheme name="ALLPPT - COLOR - 003">
      <a:dk1>
        <a:srgbClr val="000000"/>
      </a:dk1>
      <a:lt1>
        <a:srgbClr val="FFFFFF"/>
      </a:lt1>
      <a:dk2>
        <a:srgbClr val="1F497D"/>
      </a:dk2>
      <a:lt2>
        <a:srgbClr val="EEECE1"/>
      </a:lt2>
      <a:accent1>
        <a:srgbClr val="FBDABB"/>
      </a:accent1>
      <a:accent2>
        <a:srgbClr val="FEFA75"/>
      </a:accent2>
      <a:accent3>
        <a:srgbClr val="C3FEAA"/>
      </a:accent3>
      <a:accent4>
        <a:srgbClr val="99D3FD"/>
      </a:accent4>
      <a:accent5>
        <a:srgbClr val="CBCBCB"/>
      </a:accent5>
      <a:accent6>
        <a:srgbClr val="57687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訂設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 - COLOR - 003">
      <a:dk1>
        <a:srgbClr val="000000"/>
      </a:dk1>
      <a:lt1>
        <a:srgbClr val="FFFFFF"/>
      </a:lt1>
      <a:dk2>
        <a:srgbClr val="1F497D"/>
      </a:dk2>
      <a:lt2>
        <a:srgbClr val="EEECE1"/>
      </a:lt2>
      <a:accent1>
        <a:srgbClr val="F8C391"/>
      </a:accent1>
      <a:accent2>
        <a:srgbClr val="FEE680"/>
      </a:accent2>
      <a:accent3>
        <a:srgbClr val="7AE8C8"/>
      </a:accent3>
      <a:accent4>
        <a:srgbClr val="7ADAE8"/>
      </a:accent4>
      <a:accent5>
        <a:srgbClr val="57687C"/>
      </a:accent5>
      <a:accent6>
        <a:srgbClr val="CBCB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2641</TotalTime>
  <Words>11357</Words>
  <Application>Microsoft Office PowerPoint</Application>
  <PresentationFormat>寬螢幕</PresentationFormat>
  <Paragraphs>1878</Paragraphs>
  <Slides>106</Slides>
  <Notes>106</Notes>
  <HiddenSlides>0</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106</vt:i4>
      </vt:variant>
    </vt:vector>
  </HeadingPairs>
  <TitlesOfParts>
    <vt:vector size="118" baseType="lpstr">
      <vt:lpstr>Arial</vt:lpstr>
      <vt:lpstr>Avenir</vt:lpstr>
      <vt:lpstr>Calibri</vt:lpstr>
      <vt:lpstr>Microsoft JhengHei</vt:lpstr>
      <vt:lpstr>Teko</vt:lpstr>
      <vt:lpstr>Noto Sans Symbols</vt:lpstr>
      <vt:lpstr>Arial</vt:lpstr>
      <vt:lpstr>Consolas</vt:lpstr>
      <vt:lpstr>DFKai-SB</vt:lpstr>
      <vt:lpstr>Section Break Slide Master</vt:lpstr>
      <vt:lpstr>自訂設計</vt:lpstr>
      <vt:lpstr>Contents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Allppt.com</dc:creator>
  <cp:lastModifiedBy>Ellen</cp:lastModifiedBy>
  <cp:revision>25</cp:revision>
  <dcterms:created xsi:type="dcterms:W3CDTF">2020-01-20T05:08:25Z</dcterms:created>
  <dcterms:modified xsi:type="dcterms:W3CDTF">2023-08-09T09:48:46Z</dcterms:modified>
</cp:coreProperties>
</file>